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6" r:id="rId3"/>
    <p:sldId id="258" r:id="rId4"/>
    <p:sldId id="259" r:id="rId5"/>
    <p:sldId id="261" r:id="rId6"/>
    <p:sldId id="264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8" r:id="rId18"/>
    <p:sldId id="294" r:id="rId19"/>
    <p:sldId id="295" r:id="rId20"/>
    <p:sldId id="277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302" r:id="rId31"/>
    <p:sldId id="290" r:id="rId32"/>
    <p:sldId id="301" r:id="rId33"/>
    <p:sldId id="303" r:id="rId34"/>
    <p:sldId id="284" r:id="rId35"/>
    <p:sldId id="304" r:id="rId36"/>
    <p:sldId id="305" r:id="rId37"/>
    <p:sldId id="265" r:id="rId38"/>
    <p:sldId id="266" r:id="rId39"/>
    <p:sldId id="296" r:id="rId40"/>
    <p:sldId id="297" r:id="rId41"/>
    <p:sldId id="298" r:id="rId42"/>
    <p:sldId id="299" r:id="rId43"/>
    <p:sldId id="300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3812416-889F-4FAD-A5D6-338641C70991}">
          <p14:sldIdLst>
            <p14:sldId id="257"/>
            <p14:sldId id="256"/>
          </p14:sldIdLst>
        </p14:section>
        <p14:section name="Introduction" id="{ACD996C4-E718-4A5B-86B6-B3279E970FBB}">
          <p14:sldIdLst>
            <p14:sldId id="258"/>
            <p14:sldId id="259"/>
          </p14:sldIdLst>
        </p14:section>
        <p14:section name="objectifs" id="{14C7B5C3-DFD3-4088-81D1-F36889C16CBB}">
          <p14:sldIdLst>
            <p14:sldId id="261"/>
          </p14:sldIdLst>
        </p14:section>
        <p14:section name="Modélisation pour diag" id="{0AA5DB09-A389-4D6C-AE89-C23DBCB2B5FD}">
          <p14:sldIdLst>
            <p14:sldId id="264"/>
            <p14:sldId id="267"/>
            <p14:sldId id="268"/>
            <p14:sldId id="269"/>
            <p14:sldId id="271"/>
            <p14:sldId id="270"/>
            <p14:sldId id="272"/>
            <p14:sldId id="273"/>
          </p14:sldIdLst>
        </p14:section>
        <p14:section name="Approche FDD" id="{B1B46C94-309F-4136-BD42-67DDA1E82AA3}">
          <p14:sldIdLst>
            <p14:sldId id="274"/>
            <p14:sldId id="275"/>
            <p14:sldId id="276"/>
            <p14:sldId id="278"/>
            <p14:sldId id="294"/>
            <p14:sldId id="295"/>
          </p14:sldIdLst>
        </p14:section>
        <p14:section name="Résultats de simul" id="{8913111D-1305-4595-9F2C-3B116CD71B20}">
          <p14:sldIdLst>
            <p14:sldId id="277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288"/>
            <p14:sldId id="302"/>
          </p14:sldIdLst>
        </p14:section>
        <p14:section name="Conclusion et perspectives" id="{CED01B72-BF82-4F3D-A5E9-0C15B2356A32}">
          <p14:sldIdLst>
            <p14:sldId id="290"/>
            <p14:sldId id="301"/>
          </p14:sldIdLst>
        </p14:section>
        <p14:section name="Liste de publications" id="{DA132158-5C65-43F8-A0C8-4F1E3D454EAA}">
          <p14:sldIdLst>
            <p14:sldId id="303"/>
          </p14:sldIdLst>
        </p14:section>
        <p14:section name="Fin" id="{92D1BE5B-E998-42F5-891D-CA391984A171}">
          <p14:sldIdLst>
            <p14:sldId id="284"/>
          </p14:sldIdLst>
        </p14:section>
        <p14:section name="Dispositifs cachés" id="{1E3CB13A-E899-4F17-8A13-41F17C20A88C}">
          <p14:sldIdLst>
            <p14:sldId id="304"/>
            <p14:sldId id="305"/>
            <p14:sldId id="265"/>
            <p14:sldId id="266"/>
            <p14:sldId id="296"/>
            <p14:sldId id="297"/>
            <p14:sldId id="298"/>
            <p14:sldId id="299"/>
            <p14:sldId id="300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A2B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6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E567-5067-4E4F-B92F-DBC52901C2BC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C0B92-C531-4ECD-9EAA-D7EEA05F22C1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5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C0B92-C531-4ECD-9EAA-D7EEA05F22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7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C0B92-C531-4ECD-9EAA-D7EEA05F22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0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4AF88-C6FA-46E9-B3BD-E866C3DBDF4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4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9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5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2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5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0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5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4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9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7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0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4590-19A8-4B3A-9BC2-E6D17100D57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F0A0-A72C-4770-BDE0-3D46D48C345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7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0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35000" y="1981200"/>
            <a:ext cx="7899400" cy="1927918"/>
          </a:xfrm>
          <a:prstGeom prst="roundRect">
            <a:avLst/>
          </a:prstGeom>
          <a:noFill/>
          <a:ln w="571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cap="smal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Diagnostic Des Défauts Dans Une Machine Synchrone À Aimants Permanents Par Analyse Des Signaux Vibratoires</a:t>
            </a:r>
            <a:endParaRPr lang="en-US" sz="3000" b="1" cap="smal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46000" y="4537002"/>
            <a:ext cx="745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cap="small" dirty="0">
                <a:latin typeface="Century Gothic" panose="020B0502020202020204" pitchFamily="34" charset="0"/>
              </a:rPr>
              <a:t>Kawthar </a:t>
            </a:r>
            <a:r>
              <a:rPr lang="fr-FR" sz="2000" b="1" cap="small" dirty="0" smtClean="0">
                <a:latin typeface="Century Gothic" panose="020B0502020202020204" pitchFamily="34" charset="0"/>
              </a:rPr>
              <a:t>ALAMEH </a:t>
            </a:r>
            <a:r>
              <a:rPr lang="fr-FR" sz="2000" b="1" cap="small" dirty="0">
                <a:latin typeface="Century Gothic" panose="020B0502020202020204" pitchFamily="34" charset="0"/>
              </a:rPr>
              <a:t>– Doctorante </a:t>
            </a:r>
            <a:r>
              <a:rPr lang="fr-FR" sz="2000" b="1" cap="small" dirty="0" smtClean="0">
                <a:latin typeface="Century Gothic" panose="020B0502020202020204" pitchFamily="34" charset="0"/>
              </a:rPr>
              <a:t>IRSEEM – Université De ROUEN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763" y="453032"/>
            <a:ext cx="1223993" cy="396000"/>
          </a:xfrm>
          <a:prstGeom prst="rect">
            <a:avLst/>
          </a:prstGeom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1" b="19329"/>
          <a:stretch/>
        </p:blipFill>
        <p:spPr bwMode="auto">
          <a:xfrm>
            <a:off x="5361501" y="455177"/>
            <a:ext cx="1659126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50" y="342574"/>
            <a:ext cx="1700001" cy="612000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1" y="139700"/>
            <a:ext cx="1439878" cy="10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lameh\Downloads\GREAH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41"/>
          <a:stretch/>
        </p:blipFill>
        <p:spPr bwMode="auto">
          <a:xfrm>
            <a:off x="2062155" y="453952"/>
            <a:ext cx="139701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46000" y="5020526"/>
            <a:ext cx="74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cap="small" dirty="0" smtClean="0">
                <a:latin typeface="Century Gothic" panose="020B0502020202020204" pitchFamily="34" charset="0"/>
              </a:rPr>
              <a:t>Directeur de Thèse: Ghaleb Hoblos (</a:t>
            </a:r>
            <a:r>
              <a:rPr lang="fr-FR" sz="2000" b="1" cap="small" dirty="0" smtClean="0">
                <a:latin typeface="Century Gothic" panose="020B0502020202020204" pitchFamily="34" charset="0"/>
              </a:rPr>
              <a:t>IRSEEM</a:t>
            </a:r>
            <a:r>
              <a:rPr lang="fr-FR" sz="2000" cap="small" dirty="0" smtClean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sz="2000" cap="small" dirty="0" smtClean="0">
                <a:latin typeface="Century Gothic" panose="020B0502020202020204" pitchFamily="34" charset="0"/>
              </a:rPr>
              <a:t>Co-Directeur: Georges Barakat (</a:t>
            </a:r>
            <a:r>
              <a:rPr lang="fr-FR" sz="2000" b="1" cap="small" dirty="0" smtClean="0">
                <a:latin typeface="Century Gothic" panose="020B0502020202020204" pitchFamily="34" charset="0"/>
              </a:rPr>
              <a:t>GREAH</a:t>
            </a:r>
            <a:r>
              <a:rPr lang="fr-FR" sz="2000" cap="small" dirty="0" smtClean="0">
                <a:latin typeface="Century Gothic" panose="020B0502020202020204" pitchFamily="34" charset="0"/>
              </a:rPr>
              <a:t>) </a:t>
            </a:r>
            <a:endParaRPr lang="en-US" sz="2000" cap="small" dirty="0">
              <a:latin typeface="Century Gothic" panose="020B0502020202020204" pitchFamily="34" charset="0"/>
            </a:endParaRPr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>
          <a:xfrm>
            <a:off x="1981200" y="6407116"/>
            <a:ext cx="5181600" cy="36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cap="small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RÉUNION DU GT S3 15-09-2016, ENSAM, PARIS</a:t>
            </a:r>
            <a:endParaRPr lang="fr-FR" sz="1800" b="1" cap="small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5/8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10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des défauts dans la machine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695152" y="2603803"/>
            <a:ext cx="777394" cy="1886204"/>
          </a:xfrm>
          <a:custGeom>
            <a:avLst/>
            <a:gdLst>
              <a:gd name="connsiteX0" fmla="*/ 0 w 777394"/>
              <a:gd name="connsiteY0" fmla="*/ 77739 h 1886204"/>
              <a:gd name="connsiteX1" fmla="*/ 77739 w 777394"/>
              <a:gd name="connsiteY1" fmla="*/ 0 h 1886204"/>
              <a:gd name="connsiteX2" fmla="*/ 699655 w 777394"/>
              <a:gd name="connsiteY2" fmla="*/ 0 h 1886204"/>
              <a:gd name="connsiteX3" fmla="*/ 777394 w 777394"/>
              <a:gd name="connsiteY3" fmla="*/ 77739 h 1886204"/>
              <a:gd name="connsiteX4" fmla="*/ 777394 w 777394"/>
              <a:gd name="connsiteY4" fmla="*/ 1808465 h 1886204"/>
              <a:gd name="connsiteX5" fmla="*/ 699655 w 777394"/>
              <a:gd name="connsiteY5" fmla="*/ 1886204 h 1886204"/>
              <a:gd name="connsiteX6" fmla="*/ 77739 w 777394"/>
              <a:gd name="connsiteY6" fmla="*/ 1886204 h 1886204"/>
              <a:gd name="connsiteX7" fmla="*/ 0 w 777394"/>
              <a:gd name="connsiteY7" fmla="*/ 1808465 h 1886204"/>
              <a:gd name="connsiteX8" fmla="*/ 0 w 777394"/>
              <a:gd name="connsiteY8" fmla="*/ 77739 h 188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394" h="1886204">
                <a:moveTo>
                  <a:pt x="0" y="77739"/>
                </a:moveTo>
                <a:cubicBezTo>
                  <a:pt x="0" y="34805"/>
                  <a:pt x="34805" y="0"/>
                  <a:pt x="77739" y="0"/>
                </a:cubicBezTo>
                <a:lnTo>
                  <a:pt x="699655" y="0"/>
                </a:lnTo>
                <a:cubicBezTo>
                  <a:pt x="742589" y="0"/>
                  <a:pt x="777394" y="34805"/>
                  <a:pt x="777394" y="77739"/>
                </a:cubicBezTo>
                <a:lnTo>
                  <a:pt x="777394" y="1808465"/>
                </a:lnTo>
                <a:cubicBezTo>
                  <a:pt x="777394" y="1851399"/>
                  <a:pt x="742589" y="1886204"/>
                  <a:pt x="699655" y="1886204"/>
                </a:cubicBezTo>
                <a:lnTo>
                  <a:pt x="77739" y="1886204"/>
                </a:lnTo>
                <a:cubicBezTo>
                  <a:pt x="34805" y="1886204"/>
                  <a:pt x="0" y="1851399"/>
                  <a:pt x="0" y="1808465"/>
                </a:cubicBezTo>
                <a:lnTo>
                  <a:pt x="0" y="7773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75E09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vert270" wrap="square" lIns="34199" tIns="34199" rIns="34199" bIns="3419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Défauts </a:t>
            </a:r>
            <a:r>
              <a:rPr lang="fr-FR" sz="1800" kern="1200" noProof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des MSAPs</a:t>
            </a:r>
            <a:endParaRPr lang="fr-FR" sz="1800" kern="12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rme libre 4"/>
          <p:cNvSpPr/>
          <p:nvPr/>
        </p:nvSpPr>
        <p:spPr>
          <a:xfrm rot="17221818">
            <a:off x="973775" y="2861462"/>
            <a:ext cx="1410706" cy="22039"/>
          </a:xfrm>
          <a:custGeom>
            <a:avLst/>
            <a:gdLst>
              <a:gd name="connsiteX0" fmla="*/ 0 w 1410706"/>
              <a:gd name="connsiteY0" fmla="*/ 11019 h 22039"/>
              <a:gd name="connsiteX1" fmla="*/ 1410706 w 1410706"/>
              <a:gd name="connsiteY1" fmla="*/ 11019 h 2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0706" h="22039">
                <a:moveTo>
                  <a:pt x="0" y="11019"/>
                </a:moveTo>
                <a:lnTo>
                  <a:pt x="1410706" y="11019"/>
                </a:lnTo>
              </a:path>
            </a:pathLst>
          </a:custGeom>
          <a:noFill/>
          <a:ln w="28575">
            <a:solidFill>
              <a:srgbClr val="CD158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2785" tIns="-24250" rIns="682785" bIns="-2424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Century Gothic" panose="020B0502020202020204" pitchFamily="34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1885710" y="1894082"/>
            <a:ext cx="2053200" cy="607951"/>
          </a:xfrm>
          <a:custGeom>
            <a:avLst/>
            <a:gdLst>
              <a:gd name="connsiteX0" fmla="*/ 0 w 2053200"/>
              <a:gd name="connsiteY0" fmla="*/ 60795 h 607951"/>
              <a:gd name="connsiteX1" fmla="*/ 60795 w 2053200"/>
              <a:gd name="connsiteY1" fmla="*/ 0 h 607951"/>
              <a:gd name="connsiteX2" fmla="*/ 1992405 w 2053200"/>
              <a:gd name="connsiteY2" fmla="*/ 0 h 607951"/>
              <a:gd name="connsiteX3" fmla="*/ 2053200 w 2053200"/>
              <a:gd name="connsiteY3" fmla="*/ 60795 h 607951"/>
              <a:gd name="connsiteX4" fmla="*/ 2053200 w 2053200"/>
              <a:gd name="connsiteY4" fmla="*/ 547156 h 607951"/>
              <a:gd name="connsiteX5" fmla="*/ 1992405 w 2053200"/>
              <a:gd name="connsiteY5" fmla="*/ 607951 h 607951"/>
              <a:gd name="connsiteX6" fmla="*/ 60795 w 2053200"/>
              <a:gd name="connsiteY6" fmla="*/ 607951 h 607951"/>
              <a:gd name="connsiteX7" fmla="*/ 0 w 2053200"/>
              <a:gd name="connsiteY7" fmla="*/ 547156 h 607951"/>
              <a:gd name="connsiteX8" fmla="*/ 0 w 2053200"/>
              <a:gd name="connsiteY8" fmla="*/ 60795 h 60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200" h="607951">
                <a:moveTo>
                  <a:pt x="0" y="60795"/>
                </a:moveTo>
                <a:cubicBezTo>
                  <a:pt x="0" y="27219"/>
                  <a:pt x="27219" y="0"/>
                  <a:pt x="60795" y="0"/>
                </a:cubicBezTo>
                <a:lnTo>
                  <a:pt x="1992405" y="0"/>
                </a:lnTo>
                <a:cubicBezTo>
                  <a:pt x="2025981" y="0"/>
                  <a:pt x="2053200" y="27219"/>
                  <a:pt x="2053200" y="60795"/>
                </a:cubicBezTo>
                <a:lnTo>
                  <a:pt x="2053200" y="547156"/>
                </a:lnTo>
                <a:cubicBezTo>
                  <a:pt x="2053200" y="580732"/>
                  <a:pt x="2025981" y="607951"/>
                  <a:pt x="1992405" y="607951"/>
                </a:cubicBezTo>
                <a:lnTo>
                  <a:pt x="60795" y="607951"/>
                </a:lnTo>
                <a:cubicBezTo>
                  <a:pt x="27219" y="607951"/>
                  <a:pt x="0" y="580732"/>
                  <a:pt x="0" y="547156"/>
                </a:cubicBezTo>
                <a:lnTo>
                  <a:pt x="0" y="60795"/>
                </a:lnTo>
                <a:close/>
              </a:path>
            </a:pathLst>
          </a:custGeom>
          <a:solidFill>
            <a:srgbClr val="FBC1F4"/>
          </a:solidFill>
          <a:ln w="28575">
            <a:solidFill>
              <a:srgbClr val="CD158B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9236" tIns="29236" rIns="29236" bIns="2923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électriques</a:t>
            </a:r>
            <a:endParaRPr lang="fr-FR" sz="1800" kern="12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rme libre 6"/>
          <p:cNvSpPr/>
          <p:nvPr/>
        </p:nvSpPr>
        <p:spPr>
          <a:xfrm rot="19508028">
            <a:off x="3874576" y="1982163"/>
            <a:ext cx="716769" cy="22039"/>
          </a:xfrm>
          <a:custGeom>
            <a:avLst/>
            <a:gdLst>
              <a:gd name="connsiteX0" fmla="*/ 0 w 716769"/>
              <a:gd name="connsiteY0" fmla="*/ 11019 h 22039"/>
              <a:gd name="connsiteX1" fmla="*/ 716769 w 716769"/>
              <a:gd name="connsiteY1" fmla="*/ 11019 h 2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6769" h="22039">
                <a:moveTo>
                  <a:pt x="0" y="11019"/>
                </a:moveTo>
                <a:lnTo>
                  <a:pt x="716769" y="11019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3165" tIns="-6900" rIns="353165" bIns="-69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Century Gothic" panose="020B0502020202020204" pitchFamily="34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4527012" y="1450308"/>
            <a:ext cx="3921836" cy="676000"/>
          </a:xfrm>
          <a:custGeom>
            <a:avLst/>
            <a:gdLst>
              <a:gd name="connsiteX0" fmla="*/ 0 w 3921836"/>
              <a:gd name="connsiteY0" fmla="*/ 67600 h 676000"/>
              <a:gd name="connsiteX1" fmla="*/ 67600 w 3921836"/>
              <a:gd name="connsiteY1" fmla="*/ 0 h 676000"/>
              <a:gd name="connsiteX2" fmla="*/ 3854236 w 3921836"/>
              <a:gd name="connsiteY2" fmla="*/ 0 h 676000"/>
              <a:gd name="connsiteX3" fmla="*/ 3921836 w 3921836"/>
              <a:gd name="connsiteY3" fmla="*/ 67600 h 676000"/>
              <a:gd name="connsiteX4" fmla="*/ 3921836 w 3921836"/>
              <a:gd name="connsiteY4" fmla="*/ 608400 h 676000"/>
              <a:gd name="connsiteX5" fmla="*/ 3854236 w 3921836"/>
              <a:gd name="connsiteY5" fmla="*/ 676000 h 676000"/>
              <a:gd name="connsiteX6" fmla="*/ 67600 w 3921836"/>
              <a:gd name="connsiteY6" fmla="*/ 676000 h 676000"/>
              <a:gd name="connsiteX7" fmla="*/ 0 w 3921836"/>
              <a:gd name="connsiteY7" fmla="*/ 608400 h 676000"/>
              <a:gd name="connsiteX8" fmla="*/ 0 w 3921836"/>
              <a:gd name="connsiteY8" fmla="*/ 67600 h 6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836" h="676000">
                <a:moveTo>
                  <a:pt x="0" y="67600"/>
                </a:moveTo>
                <a:cubicBezTo>
                  <a:pt x="0" y="30266"/>
                  <a:pt x="30266" y="0"/>
                  <a:pt x="67600" y="0"/>
                </a:cubicBezTo>
                <a:lnTo>
                  <a:pt x="3854236" y="0"/>
                </a:lnTo>
                <a:cubicBezTo>
                  <a:pt x="3891570" y="0"/>
                  <a:pt x="3921836" y="30266"/>
                  <a:pt x="3921836" y="67600"/>
                </a:cubicBezTo>
                <a:lnTo>
                  <a:pt x="3921836" y="608400"/>
                </a:lnTo>
                <a:cubicBezTo>
                  <a:pt x="3921836" y="645734"/>
                  <a:pt x="3891570" y="676000"/>
                  <a:pt x="3854236" y="676000"/>
                </a:cubicBezTo>
                <a:lnTo>
                  <a:pt x="67600" y="676000"/>
                </a:lnTo>
                <a:cubicBezTo>
                  <a:pt x="30266" y="676000"/>
                  <a:pt x="0" y="645734"/>
                  <a:pt x="0" y="608400"/>
                </a:cubicBezTo>
                <a:lnTo>
                  <a:pt x="0" y="67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1229" tIns="31229" rIns="31229" bIns="312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Court-circuit entre spires, entre phases, entre phase et neutre.</a:t>
            </a:r>
            <a:endParaRPr lang="fr-FR" sz="1800" kern="12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 rot="2202312">
            <a:off x="3866187" y="2406258"/>
            <a:ext cx="733548" cy="22039"/>
          </a:xfrm>
          <a:custGeom>
            <a:avLst/>
            <a:gdLst>
              <a:gd name="connsiteX0" fmla="*/ 0 w 733548"/>
              <a:gd name="connsiteY0" fmla="*/ 11019 h 22039"/>
              <a:gd name="connsiteX1" fmla="*/ 733548 w 733548"/>
              <a:gd name="connsiteY1" fmla="*/ 11019 h 2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548" h="22039">
                <a:moveTo>
                  <a:pt x="0" y="11019"/>
                </a:moveTo>
                <a:lnTo>
                  <a:pt x="733548" y="1101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135" tIns="-7319" rIns="361135" bIns="-7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Century Gothic" panose="020B0502020202020204" pitchFamily="34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527012" y="2315636"/>
            <a:ext cx="3921836" cy="641725"/>
          </a:xfrm>
          <a:custGeom>
            <a:avLst/>
            <a:gdLst>
              <a:gd name="connsiteX0" fmla="*/ 0 w 3921836"/>
              <a:gd name="connsiteY0" fmla="*/ 64173 h 641725"/>
              <a:gd name="connsiteX1" fmla="*/ 64173 w 3921836"/>
              <a:gd name="connsiteY1" fmla="*/ 0 h 641725"/>
              <a:gd name="connsiteX2" fmla="*/ 3857664 w 3921836"/>
              <a:gd name="connsiteY2" fmla="*/ 0 h 641725"/>
              <a:gd name="connsiteX3" fmla="*/ 3921837 w 3921836"/>
              <a:gd name="connsiteY3" fmla="*/ 64173 h 641725"/>
              <a:gd name="connsiteX4" fmla="*/ 3921836 w 3921836"/>
              <a:gd name="connsiteY4" fmla="*/ 577553 h 641725"/>
              <a:gd name="connsiteX5" fmla="*/ 3857663 w 3921836"/>
              <a:gd name="connsiteY5" fmla="*/ 641726 h 641725"/>
              <a:gd name="connsiteX6" fmla="*/ 64173 w 3921836"/>
              <a:gd name="connsiteY6" fmla="*/ 641725 h 641725"/>
              <a:gd name="connsiteX7" fmla="*/ 0 w 3921836"/>
              <a:gd name="connsiteY7" fmla="*/ 577552 h 641725"/>
              <a:gd name="connsiteX8" fmla="*/ 0 w 3921836"/>
              <a:gd name="connsiteY8" fmla="*/ 64173 h 64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836" h="641725">
                <a:moveTo>
                  <a:pt x="0" y="64173"/>
                </a:moveTo>
                <a:cubicBezTo>
                  <a:pt x="0" y="28731"/>
                  <a:pt x="28731" y="0"/>
                  <a:pt x="64173" y="0"/>
                </a:cubicBezTo>
                <a:lnTo>
                  <a:pt x="3857664" y="0"/>
                </a:lnTo>
                <a:cubicBezTo>
                  <a:pt x="3893106" y="0"/>
                  <a:pt x="3921837" y="28731"/>
                  <a:pt x="3921837" y="64173"/>
                </a:cubicBezTo>
                <a:cubicBezTo>
                  <a:pt x="3921837" y="235300"/>
                  <a:pt x="3921836" y="406426"/>
                  <a:pt x="3921836" y="577553"/>
                </a:cubicBezTo>
                <a:cubicBezTo>
                  <a:pt x="3921836" y="612995"/>
                  <a:pt x="3893105" y="641726"/>
                  <a:pt x="3857663" y="641726"/>
                </a:cubicBezTo>
                <a:lnTo>
                  <a:pt x="64173" y="641725"/>
                </a:lnTo>
                <a:cubicBezTo>
                  <a:pt x="28731" y="641725"/>
                  <a:pt x="0" y="612994"/>
                  <a:pt x="0" y="577552"/>
                </a:cubicBezTo>
                <a:lnTo>
                  <a:pt x="0" y="6417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225" tIns="30225" rIns="30225" bIns="3022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Ouverture d’une phase statorique …….</a:t>
            </a:r>
            <a:endParaRPr lang="fr-FR" sz="1800" kern="12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orme libre 10"/>
          <p:cNvSpPr/>
          <p:nvPr/>
        </p:nvSpPr>
        <p:spPr>
          <a:xfrm rot="1548944">
            <a:off x="1449643" y="3635821"/>
            <a:ext cx="458969" cy="22039"/>
          </a:xfrm>
          <a:custGeom>
            <a:avLst/>
            <a:gdLst>
              <a:gd name="connsiteX0" fmla="*/ 0 w 458969"/>
              <a:gd name="connsiteY0" fmla="*/ 11019 h 22039"/>
              <a:gd name="connsiteX1" fmla="*/ 458969 w 458969"/>
              <a:gd name="connsiteY1" fmla="*/ 11019 h 2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969" h="22039">
                <a:moveTo>
                  <a:pt x="0" y="11019"/>
                </a:moveTo>
                <a:lnTo>
                  <a:pt x="458969" y="11019"/>
                </a:lnTo>
              </a:path>
            </a:pathLst>
          </a:custGeom>
          <a:noFill/>
          <a:ln w="28575">
            <a:solidFill>
              <a:srgbClr val="CD158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0710" tIns="-456" rIns="230710" bIns="-45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Century Gothic" panose="020B0502020202020204" pitchFamily="34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1885710" y="3444606"/>
            <a:ext cx="2050995" cy="604340"/>
          </a:xfrm>
          <a:custGeom>
            <a:avLst/>
            <a:gdLst>
              <a:gd name="connsiteX0" fmla="*/ 0 w 2050995"/>
              <a:gd name="connsiteY0" fmla="*/ 60434 h 604340"/>
              <a:gd name="connsiteX1" fmla="*/ 60434 w 2050995"/>
              <a:gd name="connsiteY1" fmla="*/ 0 h 604340"/>
              <a:gd name="connsiteX2" fmla="*/ 1990561 w 2050995"/>
              <a:gd name="connsiteY2" fmla="*/ 0 h 604340"/>
              <a:gd name="connsiteX3" fmla="*/ 2050995 w 2050995"/>
              <a:gd name="connsiteY3" fmla="*/ 60434 h 604340"/>
              <a:gd name="connsiteX4" fmla="*/ 2050995 w 2050995"/>
              <a:gd name="connsiteY4" fmla="*/ 543906 h 604340"/>
              <a:gd name="connsiteX5" fmla="*/ 1990561 w 2050995"/>
              <a:gd name="connsiteY5" fmla="*/ 604340 h 604340"/>
              <a:gd name="connsiteX6" fmla="*/ 60434 w 2050995"/>
              <a:gd name="connsiteY6" fmla="*/ 604340 h 604340"/>
              <a:gd name="connsiteX7" fmla="*/ 0 w 2050995"/>
              <a:gd name="connsiteY7" fmla="*/ 543906 h 604340"/>
              <a:gd name="connsiteX8" fmla="*/ 0 w 2050995"/>
              <a:gd name="connsiteY8" fmla="*/ 60434 h 60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95" h="604340">
                <a:moveTo>
                  <a:pt x="0" y="60434"/>
                </a:moveTo>
                <a:cubicBezTo>
                  <a:pt x="0" y="27057"/>
                  <a:pt x="27057" y="0"/>
                  <a:pt x="60434" y="0"/>
                </a:cubicBezTo>
                <a:lnTo>
                  <a:pt x="1990561" y="0"/>
                </a:lnTo>
                <a:cubicBezTo>
                  <a:pt x="2023938" y="0"/>
                  <a:pt x="2050995" y="27057"/>
                  <a:pt x="2050995" y="60434"/>
                </a:cubicBezTo>
                <a:lnTo>
                  <a:pt x="2050995" y="543906"/>
                </a:lnTo>
                <a:cubicBezTo>
                  <a:pt x="2050995" y="577283"/>
                  <a:pt x="2023938" y="604340"/>
                  <a:pt x="1990561" y="604340"/>
                </a:cubicBezTo>
                <a:lnTo>
                  <a:pt x="60434" y="604340"/>
                </a:lnTo>
                <a:cubicBezTo>
                  <a:pt x="27057" y="604340"/>
                  <a:pt x="0" y="577283"/>
                  <a:pt x="0" y="543906"/>
                </a:cubicBezTo>
                <a:lnTo>
                  <a:pt x="0" y="60434"/>
                </a:lnTo>
                <a:close/>
              </a:path>
            </a:pathLst>
          </a:custGeom>
          <a:solidFill>
            <a:srgbClr val="FBC1F4"/>
          </a:solidFill>
          <a:ln w="28575">
            <a:solidFill>
              <a:srgbClr val="CD158B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9131" tIns="29131" rIns="29131" bIns="2913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magnétiques</a:t>
            </a:r>
            <a:endParaRPr lang="fr-FR" sz="1800" kern="12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3966083" y="3733933"/>
            <a:ext cx="640400" cy="22039"/>
          </a:xfrm>
          <a:custGeom>
            <a:avLst/>
            <a:gdLst>
              <a:gd name="connsiteX0" fmla="*/ 0 w 640400"/>
              <a:gd name="connsiteY0" fmla="*/ 11019 h 22039"/>
              <a:gd name="connsiteX1" fmla="*/ 640400 w 640400"/>
              <a:gd name="connsiteY1" fmla="*/ 11019 h 2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400" h="22039">
                <a:moveTo>
                  <a:pt x="0" y="11019"/>
                </a:moveTo>
                <a:lnTo>
                  <a:pt x="640400" y="11019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6890" tIns="-4991" rIns="316889" bIns="-499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Century Gothic" panose="020B0502020202020204" pitchFamily="34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4577805" y="3432037"/>
            <a:ext cx="3921836" cy="709271"/>
          </a:xfrm>
          <a:custGeom>
            <a:avLst/>
            <a:gdLst>
              <a:gd name="connsiteX0" fmla="*/ 0 w 3921836"/>
              <a:gd name="connsiteY0" fmla="*/ 70927 h 709271"/>
              <a:gd name="connsiteX1" fmla="*/ 70927 w 3921836"/>
              <a:gd name="connsiteY1" fmla="*/ 0 h 709271"/>
              <a:gd name="connsiteX2" fmla="*/ 3850909 w 3921836"/>
              <a:gd name="connsiteY2" fmla="*/ 0 h 709271"/>
              <a:gd name="connsiteX3" fmla="*/ 3921836 w 3921836"/>
              <a:gd name="connsiteY3" fmla="*/ 70927 h 709271"/>
              <a:gd name="connsiteX4" fmla="*/ 3921836 w 3921836"/>
              <a:gd name="connsiteY4" fmla="*/ 638344 h 709271"/>
              <a:gd name="connsiteX5" fmla="*/ 3850909 w 3921836"/>
              <a:gd name="connsiteY5" fmla="*/ 709271 h 709271"/>
              <a:gd name="connsiteX6" fmla="*/ 70927 w 3921836"/>
              <a:gd name="connsiteY6" fmla="*/ 709271 h 709271"/>
              <a:gd name="connsiteX7" fmla="*/ 0 w 3921836"/>
              <a:gd name="connsiteY7" fmla="*/ 638344 h 709271"/>
              <a:gd name="connsiteX8" fmla="*/ 0 w 3921836"/>
              <a:gd name="connsiteY8" fmla="*/ 70927 h 70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836" h="709271">
                <a:moveTo>
                  <a:pt x="0" y="70927"/>
                </a:moveTo>
                <a:cubicBezTo>
                  <a:pt x="0" y="31755"/>
                  <a:pt x="31755" y="0"/>
                  <a:pt x="70927" y="0"/>
                </a:cubicBezTo>
                <a:lnTo>
                  <a:pt x="3850909" y="0"/>
                </a:lnTo>
                <a:cubicBezTo>
                  <a:pt x="3890081" y="0"/>
                  <a:pt x="3921836" y="31755"/>
                  <a:pt x="3921836" y="70927"/>
                </a:cubicBezTo>
                <a:lnTo>
                  <a:pt x="3921836" y="638344"/>
                </a:lnTo>
                <a:cubicBezTo>
                  <a:pt x="3921836" y="677516"/>
                  <a:pt x="3890081" y="709271"/>
                  <a:pt x="3850909" y="709271"/>
                </a:cubicBezTo>
                <a:lnTo>
                  <a:pt x="70927" y="709271"/>
                </a:lnTo>
                <a:cubicBezTo>
                  <a:pt x="31755" y="709271"/>
                  <a:pt x="0" y="677516"/>
                  <a:pt x="0" y="638344"/>
                </a:cubicBezTo>
                <a:lnTo>
                  <a:pt x="0" y="709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204" tIns="32204" rIns="32204" bIns="3220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Désaimantation partielle ou complète d’un p</a:t>
            </a:r>
            <a:r>
              <a:rPr lang="fr-FR" sz="1800" kern="1200" dirty="0" smtClean="0">
                <a:latin typeface="Century Gothic" panose="020B0502020202020204" pitchFamily="34" charset="0"/>
              </a:rPr>
              <a:t>ô</a:t>
            </a: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</a:t>
            </a:r>
            <a:endParaRPr lang="fr-FR" sz="1800" kern="12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Forme libre 24"/>
          <p:cNvSpPr/>
          <p:nvPr/>
        </p:nvSpPr>
        <p:spPr>
          <a:xfrm rot="4591544">
            <a:off x="792543" y="4398066"/>
            <a:ext cx="1773169" cy="22039"/>
          </a:xfrm>
          <a:custGeom>
            <a:avLst/>
            <a:gdLst>
              <a:gd name="connsiteX0" fmla="*/ 0 w 1773169"/>
              <a:gd name="connsiteY0" fmla="*/ 11019 h 22039"/>
              <a:gd name="connsiteX1" fmla="*/ 1773169 w 1773169"/>
              <a:gd name="connsiteY1" fmla="*/ 11019 h 2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169" h="22039">
                <a:moveTo>
                  <a:pt x="0" y="11019"/>
                </a:moveTo>
                <a:lnTo>
                  <a:pt x="1773169" y="11019"/>
                </a:lnTo>
              </a:path>
            </a:pathLst>
          </a:custGeom>
          <a:noFill/>
          <a:ln w="28575">
            <a:solidFill>
              <a:srgbClr val="CD158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4956" tIns="-33311" rIns="854954" bIns="-3330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Century Gothic" panose="020B0502020202020204" pitchFamily="34" charset="0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1885710" y="4967291"/>
            <a:ext cx="2050995" cy="607951"/>
          </a:xfrm>
          <a:custGeom>
            <a:avLst/>
            <a:gdLst>
              <a:gd name="connsiteX0" fmla="*/ 0 w 2050995"/>
              <a:gd name="connsiteY0" fmla="*/ 60795 h 607951"/>
              <a:gd name="connsiteX1" fmla="*/ 60795 w 2050995"/>
              <a:gd name="connsiteY1" fmla="*/ 0 h 607951"/>
              <a:gd name="connsiteX2" fmla="*/ 1990200 w 2050995"/>
              <a:gd name="connsiteY2" fmla="*/ 0 h 607951"/>
              <a:gd name="connsiteX3" fmla="*/ 2050995 w 2050995"/>
              <a:gd name="connsiteY3" fmla="*/ 60795 h 607951"/>
              <a:gd name="connsiteX4" fmla="*/ 2050995 w 2050995"/>
              <a:gd name="connsiteY4" fmla="*/ 547156 h 607951"/>
              <a:gd name="connsiteX5" fmla="*/ 1990200 w 2050995"/>
              <a:gd name="connsiteY5" fmla="*/ 607951 h 607951"/>
              <a:gd name="connsiteX6" fmla="*/ 60795 w 2050995"/>
              <a:gd name="connsiteY6" fmla="*/ 607951 h 607951"/>
              <a:gd name="connsiteX7" fmla="*/ 0 w 2050995"/>
              <a:gd name="connsiteY7" fmla="*/ 547156 h 607951"/>
              <a:gd name="connsiteX8" fmla="*/ 0 w 2050995"/>
              <a:gd name="connsiteY8" fmla="*/ 60795 h 60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95" h="607951">
                <a:moveTo>
                  <a:pt x="0" y="60795"/>
                </a:moveTo>
                <a:cubicBezTo>
                  <a:pt x="0" y="27219"/>
                  <a:pt x="27219" y="0"/>
                  <a:pt x="60795" y="0"/>
                </a:cubicBezTo>
                <a:lnTo>
                  <a:pt x="1990200" y="0"/>
                </a:lnTo>
                <a:cubicBezTo>
                  <a:pt x="2023776" y="0"/>
                  <a:pt x="2050995" y="27219"/>
                  <a:pt x="2050995" y="60795"/>
                </a:cubicBezTo>
                <a:lnTo>
                  <a:pt x="2050995" y="547156"/>
                </a:lnTo>
                <a:cubicBezTo>
                  <a:pt x="2050995" y="580732"/>
                  <a:pt x="2023776" y="607951"/>
                  <a:pt x="1990200" y="607951"/>
                </a:cubicBezTo>
                <a:lnTo>
                  <a:pt x="60795" y="607951"/>
                </a:lnTo>
                <a:cubicBezTo>
                  <a:pt x="27219" y="607951"/>
                  <a:pt x="0" y="580732"/>
                  <a:pt x="0" y="547156"/>
                </a:cubicBezTo>
                <a:lnTo>
                  <a:pt x="0" y="60795"/>
                </a:lnTo>
                <a:close/>
              </a:path>
            </a:pathLst>
          </a:custGeom>
          <a:solidFill>
            <a:srgbClr val="FBC1F4"/>
          </a:solidFill>
          <a:ln w="28575">
            <a:solidFill>
              <a:srgbClr val="CD158B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9236" tIns="29236" rIns="29236" bIns="2923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mécaniques</a:t>
            </a:r>
            <a:endParaRPr lang="fr-FR" sz="1800" kern="12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Forme libre 26"/>
          <p:cNvSpPr/>
          <p:nvPr/>
        </p:nvSpPr>
        <p:spPr>
          <a:xfrm rot="18929887">
            <a:off x="3821493" y="4985245"/>
            <a:ext cx="822781" cy="45719"/>
          </a:xfrm>
          <a:custGeom>
            <a:avLst/>
            <a:gdLst>
              <a:gd name="connsiteX0" fmla="*/ 0 w 600559"/>
              <a:gd name="connsiteY0" fmla="*/ 11019 h 22039"/>
              <a:gd name="connsiteX1" fmla="*/ 600559 w 600559"/>
              <a:gd name="connsiteY1" fmla="*/ 11019 h 2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559" h="22039">
                <a:moveTo>
                  <a:pt x="0" y="11019"/>
                </a:moveTo>
                <a:lnTo>
                  <a:pt x="600559" y="11019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7966" tIns="-3995" rIns="297965" bIns="-39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Century Gothic" panose="020B0502020202020204" pitchFamily="34" charset="0"/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4527012" y="4509207"/>
            <a:ext cx="3921836" cy="617324"/>
          </a:xfrm>
          <a:custGeom>
            <a:avLst/>
            <a:gdLst>
              <a:gd name="connsiteX0" fmla="*/ 0 w 3921836"/>
              <a:gd name="connsiteY0" fmla="*/ 61732 h 617324"/>
              <a:gd name="connsiteX1" fmla="*/ 61732 w 3921836"/>
              <a:gd name="connsiteY1" fmla="*/ 0 h 617324"/>
              <a:gd name="connsiteX2" fmla="*/ 3860104 w 3921836"/>
              <a:gd name="connsiteY2" fmla="*/ 0 h 617324"/>
              <a:gd name="connsiteX3" fmla="*/ 3921836 w 3921836"/>
              <a:gd name="connsiteY3" fmla="*/ 61732 h 617324"/>
              <a:gd name="connsiteX4" fmla="*/ 3921836 w 3921836"/>
              <a:gd name="connsiteY4" fmla="*/ 555592 h 617324"/>
              <a:gd name="connsiteX5" fmla="*/ 3860104 w 3921836"/>
              <a:gd name="connsiteY5" fmla="*/ 617324 h 617324"/>
              <a:gd name="connsiteX6" fmla="*/ 61732 w 3921836"/>
              <a:gd name="connsiteY6" fmla="*/ 617324 h 617324"/>
              <a:gd name="connsiteX7" fmla="*/ 0 w 3921836"/>
              <a:gd name="connsiteY7" fmla="*/ 555592 h 617324"/>
              <a:gd name="connsiteX8" fmla="*/ 0 w 3921836"/>
              <a:gd name="connsiteY8" fmla="*/ 61732 h 61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836" h="617324">
                <a:moveTo>
                  <a:pt x="0" y="61732"/>
                </a:moveTo>
                <a:cubicBezTo>
                  <a:pt x="0" y="27638"/>
                  <a:pt x="27638" y="0"/>
                  <a:pt x="61732" y="0"/>
                </a:cubicBezTo>
                <a:lnTo>
                  <a:pt x="3860104" y="0"/>
                </a:lnTo>
                <a:cubicBezTo>
                  <a:pt x="3894198" y="0"/>
                  <a:pt x="3921836" y="27638"/>
                  <a:pt x="3921836" y="61732"/>
                </a:cubicBezTo>
                <a:lnTo>
                  <a:pt x="3921836" y="555592"/>
                </a:lnTo>
                <a:cubicBezTo>
                  <a:pt x="3921836" y="589686"/>
                  <a:pt x="3894198" y="617324"/>
                  <a:pt x="3860104" y="617324"/>
                </a:cubicBezTo>
                <a:lnTo>
                  <a:pt x="61732" y="617324"/>
                </a:lnTo>
                <a:cubicBezTo>
                  <a:pt x="27638" y="617324"/>
                  <a:pt x="0" y="589686"/>
                  <a:pt x="0" y="555592"/>
                </a:cubicBezTo>
                <a:lnTo>
                  <a:pt x="0" y="617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9511" tIns="29511" rIns="29511" bIns="2951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Excentricité rotorique</a:t>
            </a:r>
            <a:endParaRPr lang="fr-FR" sz="1800" kern="12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Forme libre 29"/>
          <p:cNvSpPr/>
          <p:nvPr/>
        </p:nvSpPr>
        <p:spPr>
          <a:xfrm rot="2980578">
            <a:off x="3775745" y="5607989"/>
            <a:ext cx="912226" cy="22039"/>
          </a:xfrm>
          <a:custGeom>
            <a:avLst/>
            <a:gdLst>
              <a:gd name="connsiteX0" fmla="*/ 0 w 912226"/>
              <a:gd name="connsiteY0" fmla="*/ 11019 h 22039"/>
              <a:gd name="connsiteX1" fmla="*/ 912226 w 912226"/>
              <a:gd name="connsiteY1" fmla="*/ 11019 h 2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2226" h="22039">
                <a:moveTo>
                  <a:pt x="0" y="11019"/>
                </a:moveTo>
                <a:lnTo>
                  <a:pt x="912226" y="11019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6007" tIns="-11788" rIns="446007" bIns="-117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Century Gothic" panose="020B0502020202020204" pitchFamily="34" charset="0"/>
            </a:endParaRPr>
          </a:p>
        </p:txBody>
      </p:sp>
      <p:sp>
        <p:nvSpPr>
          <p:cNvPr id="34" name="Forme libre 33"/>
          <p:cNvSpPr/>
          <p:nvPr/>
        </p:nvSpPr>
        <p:spPr>
          <a:xfrm>
            <a:off x="4527012" y="5645887"/>
            <a:ext cx="3921836" cy="641725"/>
          </a:xfrm>
          <a:custGeom>
            <a:avLst/>
            <a:gdLst>
              <a:gd name="connsiteX0" fmla="*/ 0 w 3921836"/>
              <a:gd name="connsiteY0" fmla="*/ 64173 h 641725"/>
              <a:gd name="connsiteX1" fmla="*/ 64173 w 3921836"/>
              <a:gd name="connsiteY1" fmla="*/ 0 h 641725"/>
              <a:gd name="connsiteX2" fmla="*/ 3857664 w 3921836"/>
              <a:gd name="connsiteY2" fmla="*/ 0 h 641725"/>
              <a:gd name="connsiteX3" fmla="*/ 3921837 w 3921836"/>
              <a:gd name="connsiteY3" fmla="*/ 64173 h 641725"/>
              <a:gd name="connsiteX4" fmla="*/ 3921836 w 3921836"/>
              <a:gd name="connsiteY4" fmla="*/ 577553 h 641725"/>
              <a:gd name="connsiteX5" fmla="*/ 3857663 w 3921836"/>
              <a:gd name="connsiteY5" fmla="*/ 641726 h 641725"/>
              <a:gd name="connsiteX6" fmla="*/ 64173 w 3921836"/>
              <a:gd name="connsiteY6" fmla="*/ 641725 h 641725"/>
              <a:gd name="connsiteX7" fmla="*/ 0 w 3921836"/>
              <a:gd name="connsiteY7" fmla="*/ 577552 h 641725"/>
              <a:gd name="connsiteX8" fmla="*/ 0 w 3921836"/>
              <a:gd name="connsiteY8" fmla="*/ 64173 h 64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836" h="641725">
                <a:moveTo>
                  <a:pt x="0" y="64173"/>
                </a:moveTo>
                <a:cubicBezTo>
                  <a:pt x="0" y="28731"/>
                  <a:pt x="28731" y="0"/>
                  <a:pt x="64173" y="0"/>
                </a:cubicBezTo>
                <a:lnTo>
                  <a:pt x="3857664" y="0"/>
                </a:lnTo>
                <a:cubicBezTo>
                  <a:pt x="3893106" y="0"/>
                  <a:pt x="3921837" y="28731"/>
                  <a:pt x="3921837" y="64173"/>
                </a:cubicBezTo>
                <a:cubicBezTo>
                  <a:pt x="3921837" y="235300"/>
                  <a:pt x="3921836" y="406426"/>
                  <a:pt x="3921836" y="577553"/>
                </a:cubicBezTo>
                <a:cubicBezTo>
                  <a:pt x="3921836" y="612995"/>
                  <a:pt x="3893105" y="641726"/>
                  <a:pt x="3857663" y="641726"/>
                </a:cubicBezTo>
                <a:lnTo>
                  <a:pt x="64173" y="641725"/>
                </a:lnTo>
                <a:cubicBezTo>
                  <a:pt x="28731" y="641725"/>
                  <a:pt x="0" y="612994"/>
                  <a:pt x="0" y="577552"/>
                </a:cubicBezTo>
                <a:lnTo>
                  <a:pt x="0" y="6417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225" tIns="30225" rIns="30225" bIns="3022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Défaut de roulements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…….</a:t>
            </a:r>
            <a:endParaRPr lang="fr-FR" sz="1800" kern="12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0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6/8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11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des défauts – Excentricité (1/2) 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468000" y="1268760"/>
            <a:ext cx="8208000" cy="50405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L’excentricité (</a:t>
            </a:r>
            <a:r>
              <a:rPr lang="fr-FR" sz="1800" b="1" dirty="0" smtClean="0">
                <a:latin typeface="Century Gothic" panose="020B0502020202020204" pitchFamily="34" charset="0"/>
              </a:rPr>
              <a:t>EF</a:t>
            </a:r>
            <a:r>
              <a:rPr lang="fr-FR" sz="1800" dirty="0" smtClean="0">
                <a:latin typeface="Century Gothic" panose="020B0502020202020204" pitchFamily="34" charset="0"/>
              </a:rPr>
              <a:t>) est représentée par un entrefer non-uniforme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Elle constitue 80% des défauts mécaniques dans les </a:t>
            </a:r>
            <a:r>
              <a:rPr lang="fr-FR" sz="1800" b="1" dirty="0" smtClean="0">
                <a:latin typeface="Century Gothic" panose="020B0502020202020204" pitchFamily="34" charset="0"/>
              </a:rPr>
              <a:t>MSAPs</a:t>
            </a:r>
            <a:r>
              <a:rPr lang="fr-FR" sz="1800" dirty="0" smtClean="0">
                <a:latin typeface="Century Gothic" panose="020B0502020202020204" pitchFamily="34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Elle est classée en: statique (</a:t>
            </a:r>
            <a:r>
              <a:rPr lang="fr-FR" sz="1800" b="1" dirty="0" smtClean="0">
                <a:latin typeface="Century Gothic" panose="020B0502020202020204" pitchFamily="34" charset="0"/>
              </a:rPr>
              <a:t>SE</a:t>
            </a:r>
            <a:r>
              <a:rPr lang="fr-FR" sz="1800" dirty="0" smtClean="0">
                <a:latin typeface="Century Gothic" panose="020B0502020202020204" pitchFamily="34" charset="0"/>
              </a:rPr>
              <a:t>), dynamique (</a:t>
            </a:r>
            <a:r>
              <a:rPr lang="fr-FR" sz="1800" b="1" dirty="0" smtClean="0">
                <a:latin typeface="Century Gothic" panose="020B0502020202020204" pitchFamily="34" charset="0"/>
              </a:rPr>
              <a:t>DE</a:t>
            </a:r>
            <a:r>
              <a:rPr lang="fr-FR" sz="1800" dirty="0" smtClean="0">
                <a:latin typeface="Century Gothic" panose="020B0502020202020204" pitchFamily="34" charset="0"/>
              </a:rPr>
              <a:t>) et mixte (</a:t>
            </a:r>
            <a:r>
              <a:rPr lang="fr-FR" sz="1800" b="1" dirty="0" smtClean="0">
                <a:latin typeface="Century Gothic" panose="020B0502020202020204" pitchFamily="34" charset="0"/>
              </a:rPr>
              <a:t>ME</a:t>
            </a:r>
            <a:r>
              <a:rPr lang="fr-FR" sz="1800" dirty="0" smtClean="0">
                <a:latin typeface="Century Gothic" panose="020B0502020202020204" pitchFamily="34" charset="0"/>
              </a:rPr>
              <a:t>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1800" dirty="0" smtClean="0">
              <a:latin typeface="Century Gothic" panose="020B0502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1800" dirty="0" smtClean="0"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fr-FR" sz="1800" dirty="0" smtClean="0">
              <a:latin typeface="Century Gothic" panose="020B0502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L’excentricité est modélisée par une variation de l’épaisseur de l’entrefer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1992573" y="5344149"/>
                <a:ext cx="5158854" cy="882710"/>
              </a:xfrm>
              <a:prstGeom prst="rect">
                <a:avLst/>
              </a:prstGeom>
              <a:noFill/>
              <a:ln w="285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𝐷𝐸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573" y="5344149"/>
                <a:ext cx="5158854" cy="8827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3" y="2741367"/>
            <a:ext cx="4789714" cy="17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7/8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12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des défauts – Excentricité (2/2) 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86" y="1958218"/>
            <a:ext cx="4291282" cy="368263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036207" y="259125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530401" y="2456643"/>
                <a:ext cx="2811051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FR" sz="1600" dirty="0" smtClean="0">
                    <a:latin typeface="Century Gothic" panose="020B0502020202020204" pitchFamily="34" charset="0"/>
                  </a:rPr>
                  <a:t>Cas sain</a:t>
                </a: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fr-FR" sz="1600" dirty="0" smtClean="0">
                  <a:latin typeface="Century Gothic" panose="020B0502020202020204" pitchFamily="34" charset="0"/>
                </a:endParaRP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fr-FR" sz="1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fr-FR" sz="1400" b="1" dirty="0" smtClean="0">
                    <a:latin typeface="Century Gothic" panose="020B0502020202020204" pitchFamily="34" charset="0"/>
                  </a:rPr>
                  <a:t>: vitesse angulaire rotorique</a:t>
                </a:r>
                <a:endParaRPr lang="fr-FR" sz="14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01" y="2456643"/>
                <a:ext cx="2811051" cy="1261884"/>
              </a:xfrm>
              <a:prstGeom prst="rect">
                <a:avLst/>
              </a:prstGeom>
              <a:blipFill>
                <a:blip r:embed="rId3"/>
                <a:stretch>
                  <a:fillRect l="-1085" t="-1449" r="-434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525623" y="2440051"/>
                <a:ext cx="4618377" cy="343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FR" sz="1600" dirty="0" smtClean="0">
                    <a:latin typeface="Century Gothic" panose="020B0502020202020204" pitchFamily="34" charset="0"/>
                  </a:rPr>
                  <a:t>Cas statique</a:t>
                </a: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</m:d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fr-FR" sz="1600" dirty="0">
                              <a:latin typeface="Century Gothic" panose="020B0502020202020204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fr-FR" sz="1600" dirty="0" smtClean="0">
                  <a:latin typeface="Century Gothic" panose="020B0502020202020204" pitchFamily="34" charset="0"/>
                </a:endParaRP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fr-F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6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600" dirty="0" smtClean="0">
                  <a:latin typeface="Century Gothic" panose="020B0502020202020204" pitchFamily="34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fr-FR" sz="1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entury Gothic" panose="020B0502020202020204" pitchFamily="34" charset="0"/>
                  </a:rPr>
                  <a:t>: vitesse angulaire rotorique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𝛆</m:t>
                        </m:r>
                      </m:e>
                      <m:sub>
                        <m:r>
                          <a:rPr lang="fr-FR" sz="1400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</m:oMath>
                </a14:m>
                <a:r>
                  <a:rPr lang="fr-FR" sz="1400" b="1" dirty="0" smtClean="0">
                    <a:latin typeface="Century Gothic" panose="020B0502020202020204" pitchFamily="34" charset="0"/>
                  </a:rPr>
                  <a:t>: sévérité de </a:t>
                </a:r>
                <a:r>
                  <a:rPr lang="fr-FR" sz="1400" b="1" dirty="0">
                    <a:latin typeface="Century Gothic" panose="020B0502020202020204" pitchFamily="34" charset="0"/>
                  </a:rPr>
                  <a:t>l’excentricité</a:t>
                </a:r>
                <a:r>
                  <a:rPr lang="fr-FR" sz="1400" b="1" dirty="0" smtClean="0">
                    <a:latin typeface="Century Gothic" panose="020B0502020202020204" pitchFamily="34" charset="0"/>
                  </a:rPr>
                  <a:t> statique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fr-FR" sz="1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entury Gothic" panose="020B0502020202020204" pitchFamily="34" charset="0"/>
                  </a:rPr>
                  <a:t>: </a:t>
                </a:r>
                <a:r>
                  <a:rPr lang="fr-FR" sz="1400" b="1" dirty="0" smtClean="0">
                    <a:latin typeface="Century Gothic" panose="020B0502020202020204" pitchFamily="34" charset="0"/>
                  </a:rPr>
                  <a:t>décalage statique initial</a:t>
                </a:r>
                <a:endParaRPr lang="fr-FR" sz="1400" i="1" dirty="0" smtClean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1400" b="1" dirty="0" smtClean="0">
                    <a:latin typeface="Century Gothic" panose="020B0502020202020204" pitchFamily="34" charset="0"/>
                  </a:rPr>
                  <a:t>: rayon d’alésage statorique</a:t>
                </a:r>
              </a:p>
              <a:p>
                <a:pPr algn="just"/>
                <a:r>
                  <a:rPr lang="fr-FR" sz="1400" b="1" dirty="0" smtClean="0">
                    <a:latin typeface="Century Gothic" panose="020B0502020202020204" pitchFamily="34" charset="0"/>
                  </a:rPr>
                  <a:t>g: épaisseur de l’entrefer dans un cas sain </a:t>
                </a:r>
                <a:endParaRPr lang="fr-FR" sz="14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23" y="2440051"/>
                <a:ext cx="4618377" cy="3436582"/>
              </a:xfrm>
              <a:prstGeom prst="rect">
                <a:avLst/>
              </a:prstGeom>
              <a:blipFill>
                <a:blip r:embed="rId4"/>
                <a:stretch>
                  <a:fillRect l="-660" t="-532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768272" y="2455973"/>
                <a:ext cx="5351209" cy="343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FR" sz="1600" dirty="0" smtClean="0">
                    <a:latin typeface="Century Gothic" panose="020B0502020202020204" pitchFamily="34" charset="0"/>
                  </a:rPr>
                  <a:t>Cas dynamique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func>
                      <m:r>
                        <a:rPr lang="fr-FR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fr-FR" sz="1600" dirty="0" smtClean="0">
                  <a:latin typeface="Century Gothic" panose="020B0502020202020204" pitchFamily="34" charset="0"/>
                </a:endParaRP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fr-F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6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600" dirty="0" smtClean="0">
                  <a:latin typeface="Century Gothic" panose="020B0502020202020204" pitchFamily="34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fr-FR" sz="1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entury Gothic" panose="020B0502020202020204" pitchFamily="34" charset="0"/>
                  </a:rPr>
                  <a:t>: vitesse angulaire </a:t>
                </a:r>
                <a:r>
                  <a:rPr lang="fr-FR" sz="1400" b="1" dirty="0" smtClean="0">
                    <a:latin typeface="Century Gothic" panose="020B0502020202020204" pitchFamily="34" charset="0"/>
                  </a:rPr>
                  <a:t>rotorique</a:t>
                </a:r>
                <a:endParaRPr lang="fr-FR" sz="1400" b="1" dirty="0">
                  <a:latin typeface="Century Gothic" panose="020B0502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</m:sub>
                    </m:sSub>
                  </m:oMath>
                </a14:m>
                <a:r>
                  <a:rPr lang="fr-FR" sz="1400" b="1" dirty="0" smtClean="0">
                    <a:latin typeface="Century Gothic" panose="020B0502020202020204" pitchFamily="34" charset="0"/>
                  </a:rPr>
                  <a:t>: sévérité de </a:t>
                </a:r>
                <a:r>
                  <a:rPr lang="fr-FR" sz="1400" b="1" dirty="0">
                    <a:latin typeface="Century Gothic" panose="020B0502020202020204" pitchFamily="34" charset="0"/>
                  </a:rPr>
                  <a:t>l’excentricité</a:t>
                </a:r>
                <a:r>
                  <a:rPr lang="fr-FR" sz="1400" b="1" dirty="0" smtClean="0">
                    <a:latin typeface="Century Gothic" panose="020B0502020202020204" pitchFamily="34" charset="0"/>
                  </a:rPr>
                  <a:t> dynamique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1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entury Gothic" panose="020B0502020202020204" pitchFamily="34" charset="0"/>
                  </a:rPr>
                  <a:t>: décalage </a:t>
                </a:r>
                <a:r>
                  <a:rPr lang="fr-FR" sz="1400" b="1" dirty="0" smtClean="0">
                    <a:latin typeface="Century Gothic" panose="020B0502020202020204" pitchFamily="34" charset="0"/>
                  </a:rPr>
                  <a:t>dynamique </a:t>
                </a:r>
                <a:r>
                  <a:rPr lang="fr-FR" sz="1400" b="1" dirty="0">
                    <a:latin typeface="Century Gothic" panose="020B0502020202020204" pitchFamily="34" charset="0"/>
                  </a:rPr>
                  <a:t>initial</a:t>
                </a:r>
                <a:endParaRPr lang="fr-FR" sz="14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1400" b="1" dirty="0" smtClean="0">
                    <a:latin typeface="Century Gothic" panose="020B0502020202020204" pitchFamily="34" charset="0"/>
                  </a:rPr>
                  <a:t>: rayon d’alésage statorique</a:t>
                </a:r>
              </a:p>
              <a:p>
                <a:pPr algn="just"/>
                <a:r>
                  <a:rPr lang="fr-FR" sz="1400" b="1" dirty="0" smtClean="0">
                    <a:latin typeface="Century Gothic" panose="020B0502020202020204" pitchFamily="34" charset="0"/>
                  </a:rPr>
                  <a:t>g: épaisseur de l’entrefer dans un cas sain </a:t>
                </a:r>
                <a:endParaRPr lang="fr-FR" sz="14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72" y="2455973"/>
                <a:ext cx="5351209" cy="3436582"/>
              </a:xfrm>
              <a:prstGeom prst="rect">
                <a:avLst/>
              </a:prstGeom>
              <a:blipFill>
                <a:blip r:embed="rId5"/>
                <a:stretch>
                  <a:fillRect l="-569" t="-532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34" y="2649172"/>
            <a:ext cx="3685200" cy="339413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34" y="2236468"/>
            <a:ext cx="3583850" cy="3295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Espace réservé du contenu 2"/>
              <p:cNvSpPr txBox="1">
                <a:spLocks/>
              </p:cNvSpPr>
              <p:nvPr/>
            </p:nvSpPr>
            <p:spPr>
              <a:xfrm>
                <a:off x="468000" y="1360450"/>
                <a:ext cx="8208000" cy="68606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 smtClean="0">
                    <a:latin typeface="Century Gothic" panose="020B0502020202020204" pitchFamily="34" charset="0"/>
                  </a:rPr>
                  <a:t> Changement de la transformation </a:t>
                </a:r>
                <a:r>
                  <a:rPr lang="en-US" sz="1800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entre les </a:t>
                </a:r>
                <a:r>
                  <a:rPr lang="fr-FR" sz="1800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domaine</a:t>
                </a:r>
                <a:r>
                  <a:rPr lang="en-US" sz="1800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fr-FR" sz="1800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 «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fr-FR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fr-FR" sz="1800" dirty="0" smtClean="0">
                    <a:latin typeface="Century Gothic" panose="020B0502020202020204" pitchFamily="34" charset="0"/>
                  </a:rPr>
                  <a:t> » </a:t>
                </a:r>
                <a:r>
                  <a:rPr lang="en-US" sz="1800" dirty="0" smtClean="0">
                    <a:latin typeface="Century Gothic" panose="020B0502020202020204" pitchFamily="34" charset="0"/>
                  </a:rPr>
                  <a:t>et </a:t>
                </a:r>
                <a:r>
                  <a:rPr lang="fr-FR" sz="1800" dirty="0" smtClean="0">
                    <a:latin typeface="Century Gothic" panose="020B0502020202020204" pitchFamily="34" charset="0"/>
                  </a:rPr>
                  <a:t>« </a:t>
                </a:r>
                <a14:m>
                  <m:oMath xmlns:m="http://schemas.openxmlformats.org/officeDocument/2006/math">
                    <m:r>
                      <a:rPr lang="fr-FR" sz="1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18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fr-FR" sz="18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sz="1800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 »</a:t>
                </a:r>
                <a:endParaRPr lang="en-US" sz="1800" dirty="0">
                  <a:latin typeface="Century Gothic" panose="020B0502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1360450"/>
                <a:ext cx="8208000" cy="686064"/>
              </a:xfrm>
              <a:prstGeom prst="rect">
                <a:avLst/>
              </a:prstGeom>
              <a:blipFill>
                <a:blip r:embed="rId8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64768" y="6181308"/>
            <a:ext cx="35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[K. Alameh et al., </a:t>
            </a:r>
            <a:r>
              <a:rPr lang="fr-FR" sz="1400" b="1" dirty="0" smtClean="0">
                <a:latin typeface="Century Gothic" panose="020B0502020202020204" pitchFamily="34" charset="0"/>
              </a:rPr>
              <a:t>SysTol’16, 2016</a:t>
            </a:r>
            <a:r>
              <a:rPr lang="fr-FR" sz="1400" b="1" dirty="0"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566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8/8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13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des défauts – Désaimantation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2"/>
              <p:cNvSpPr txBox="1">
                <a:spLocks/>
              </p:cNvSpPr>
              <p:nvPr/>
            </p:nvSpPr>
            <p:spPr>
              <a:xfrm>
                <a:off x="468000" y="1268758"/>
                <a:ext cx="8208000" cy="1620000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1200"/>
                  </a:spcBef>
                  <a:spcAft>
                    <a:spcPts val="12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 smtClean="0">
                    <a:latin typeface="Century Gothic" panose="020B0502020202020204" pitchFamily="34" charset="0"/>
                  </a:rPr>
                  <a:t> La désaimantation (</a:t>
                </a:r>
                <a:r>
                  <a:rPr lang="fr-FR" sz="1800" b="1" dirty="0" smtClean="0">
                    <a:latin typeface="Century Gothic" panose="020B0502020202020204" pitchFamily="34" charset="0"/>
                  </a:rPr>
                  <a:t>DMF</a:t>
                </a:r>
                <a:r>
                  <a:rPr lang="fr-FR" sz="1800" dirty="0" smtClean="0">
                    <a:latin typeface="Century Gothic" panose="020B0502020202020204" pitchFamily="34" charset="0"/>
                  </a:rPr>
                  <a:t>) est définie par une diminution de l’induction rémanente de l’aimant</a:t>
                </a: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>
                    <a:latin typeface="Century Gothic" panose="020B0502020202020204" pitchFamily="34" charset="0"/>
                  </a:rPr>
                  <a:t> </a:t>
                </a:r>
                <a:r>
                  <a:rPr lang="fr-FR" sz="1800" b="1" dirty="0" smtClean="0">
                    <a:latin typeface="Century Gothic" panose="020B0502020202020204" pitchFamily="34" charset="0"/>
                  </a:rPr>
                  <a:t>DMF</a:t>
                </a:r>
                <a:r>
                  <a:rPr lang="fr-FR" sz="1800" dirty="0" smtClean="0">
                    <a:latin typeface="Century Gothic" panose="020B0502020202020204" pitchFamily="34" charset="0"/>
                  </a:rPr>
                  <a:t> est modélisé par un signal analytique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𝛃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800" dirty="0" smtClean="0">
                    <a:latin typeface="Century Gothic" panose="020B0502020202020204" pitchFamily="34" charset="0"/>
                  </a:rPr>
                  <a:t> introduit dans l’expression de la force magnétomotrice rotorique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𝑴𝑴𝑭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fr-FR" sz="1800" dirty="0" smtClean="0">
                    <a:latin typeface="Century Gothic" panose="020B0502020202020204" pitchFamily="34" charset="0"/>
                  </a:rPr>
                  <a:t>)</a:t>
                </a:r>
                <a:endParaRPr lang="fr-FR" sz="1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1268758"/>
                <a:ext cx="8208000" cy="1620000"/>
              </a:xfrm>
              <a:prstGeom prst="rect">
                <a:avLst/>
              </a:prstGeom>
              <a:blipFill>
                <a:blip r:embed="rId2"/>
                <a:stretch>
                  <a:fillRect l="-520"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72000" y="3050219"/>
                <a:ext cx="7200000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3050219"/>
                <a:ext cx="7200000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72000" y="3774612"/>
                <a:ext cx="7200000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𝑀𝑀𝐹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3774612"/>
                <a:ext cx="7200000" cy="506870"/>
              </a:xfrm>
              <a:prstGeom prst="rect">
                <a:avLst/>
              </a:prstGeom>
              <a:blipFill>
                <a:blip r:embed="rId4"/>
                <a:stretch>
                  <a:fillRect t="-102410" b="-16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72000" y="4318541"/>
                <a:ext cx="7200000" cy="41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𝑀𝑀𝐹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j</m:t>
                                              </m:r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4318541"/>
                <a:ext cx="7200000" cy="414794"/>
              </a:xfrm>
              <a:prstGeom prst="rect">
                <a:avLst/>
              </a:prstGeom>
              <a:blipFill>
                <a:blip r:embed="rId5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2000" y="4803441"/>
                <a:ext cx="7200000" cy="41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𝑀𝑀𝐹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j</m:t>
                                              </m:r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4803441"/>
                <a:ext cx="7200000" cy="414794"/>
              </a:xfrm>
              <a:prstGeom prst="rect">
                <a:avLst/>
              </a:prstGeom>
              <a:blipFill>
                <a:blip r:embed="rId6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à coins arrondis 36"/>
          <p:cNvSpPr/>
          <p:nvPr/>
        </p:nvSpPr>
        <p:spPr>
          <a:xfrm>
            <a:off x="972000" y="3024847"/>
            <a:ext cx="7200000" cy="2263494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87545" y="5475321"/>
                <a:ext cx="7568911" cy="837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500" b="1" dirty="0" smtClean="0">
                    <a:latin typeface="Century Gothic" panose="020B050202020202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500" b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1500" b="1" dirty="0" smtClean="0">
                    <a:latin typeface="Century Gothic" panose="020B0502020202020204" pitchFamily="34" charset="0"/>
                  </a:rPr>
                  <a:t>] : la position angulaire du défaut en (rad) dans le pole “j”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fr-FR" sz="1500" b="1" i="1" dirty="0" smtClean="0"/>
                  <a:t> </a:t>
                </a:r>
                <a:r>
                  <a:rPr lang="fr-FR" sz="1500" b="1" dirty="0" smtClean="0">
                    <a:latin typeface="Century Gothic" panose="020B0502020202020204" pitchFamily="34" charset="0"/>
                  </a:rPr>
                  <a:t>: la sévérité du défaut par rapport à l’épaisseur radiale initiale de l’aimant (%)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𝑴𝑴𝑭</m:t>
                        </m:r>
                      </m:e>
                      <m:sub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fr-FR" sz="1500" b="1" i="1" dirty="0" smtClean="0">
                    <a:latin typeface="Century Gothic" panose="020B0502020202020204" pitchFamily="34" charset="0"/>
                  </a:rPr>
                  <a:t> </a:t>
                </a:r>
                <a:r>
                  <a:rPr lang="fr-FR" sz="1500" b="1" dirty="0" smtClean="0">
                    <a:latin typeface="Century Gothic" panose="020B0502020202020204" pitchFamily="34" charset="0"/>
                  </a:rPr>
                  <a:t>: l’amplitude maximale de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𝑴𝑴𝑭</m:t>
                        </m:r>
                      </m:e>
                      <m:sub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fr-FR" sz="15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sz="1500" b="1" dirty="0" smtClean="0">
                    <a:latin typeface="Century Gothic" panose="020B0502020202020204" pitchFamily="34" charset="0"/>
                  </a:rPr>
                  <a:t> (A.T)</a:t>
                </a:r>
                <a:endParaRPr lang="fr-FR" sz="15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45" y="5475321"/>
                <a:ext cx="7568911" cy="837345"/>
              </a:xfrm>
              <a:prstGeom prst="rect">
                <a:avLst/>
              </a:prstGeom>
              <a:blipFill>
                <a:blip r:embed="rId7"/>
                <a:stretch>
                  <a:fillRect l="-322" t="-1449" r="-24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1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APPROCHE </a:t>
              </a:r>
              <a:r>
                <a:rPr lang="fr-FR" b="1" dirty="0" smtClean="0"/>
                <a:t>FDD </a:t>
              </a:r>
              <a:r>
                <a:rPr lang="fr-FR" b="1" dirty="0"/>
                <a:t>PROPOSÉE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1/6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14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Schéma de l’approche proposée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46774" y="2718517"/>
            <a:ext cx="2097026" cy="146938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22" name="ZoneTexte 21"/>
          <p:cNvSpPr txBox="1"/>
          <p:nvPr/>
        </p:nvSpPr>
        <p:spPr>
          <a:xfrm>
            <a:off x="326294" y="1588691"/>
            <a:ext cx="106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Défauts</a:t>
            </a:r>
            <a:endParaRPr lang="fr-FR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86764" y="1385082"/>
            <a:ext cx="121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Défaut 1,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Défaut 2,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.........</a:t>
            </a:r>
          </a:p>
        </p:txBody>
      </p:sp>
      <p:sp>
        <p:nvSpPr>
          <p:cNvPr id="24" name="Accolade ouvrante 23"/>
          <p:cNvSpPr/>
          <p:nvPr/>
        </p:nvSpPr>
        <p:spPr>
          <a:xfrm>
            <a:off x="1425171" y="1315764"/>
            <a:ext cx="225212" cy="965279"/>
          </a:xfrm>
          <a:prstGeom prst="leftBrac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5" name="Connecteur droit avec flèche 24"/>
          <p:cNvCxnSpPr>
            <a:stCxn id="20" idx="3"/>
            <a:endCxn id="47" idx="1"/>
          </p:cNvCxnSpPr>
          <p:nvPr/>
        </p:nvCxnSpPr>
        <p:spPr>
          <a:xfrm flipV="1">
            <a:off x="2743800" y="3450561"/>
            <a:ext cx="3813116" cy="264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6110867" y="1266282"/>
            <a:ext cx="2931678" cy="287701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6555862" y="5055522"/>
            <a:ext cx="2342814" cy="11710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Génération de la base de données vibratoires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3546090" y="5051528"/>
            <a:ext cx="2328462" cy="1171029"/>
          </a:xfrm>
          <a:prstGeom prst="round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Extraction et sélection des indicateurs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312237" y="5051527"/>
            <a:ext cx="2553282" cy="11710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Méthodes de classification/ Tests statistiques</a:t>
            </a:r>
          </a:p>
        </p:txBody>
      </p:sp>
      <p:cxnSp>
        <p:nvCxnSpPr>
          <p:cNvPr id="34" name="Connecteur droit avec flèche 33"/>
          <p:cNvCxnSpPr>
            <a:stCxn id="29" idx="1"/>
            <a:endCxn id="31" idx="3"/>
          </p:cNvCxnSpPr>
          <p:nvPr/>
        </p:nvCxnSpPr>
        <p:spPr>
          <a:xfrm flipH="1" flipV="1">
            <a:off x="2865519" y="5637042"/>
            <a:ext cx="680571" cy="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>
            <a:off x="122665" y="4907511"/>
            <a:ext cx="5887844" cy="144016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5313702" y="2299561"/>
            <a:ext cx="16610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Partie</a:t>
            </a:r>
          </a:p>
          <a:p>
            <a:pPr algn="ctr"/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Modélisation</a:t>
            </a:r>
            <a:endParaRPr lang="fr-FR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600200" y="4535711"/>
            <a:ext cx="273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Approche </a:t>
            </a:r>
            <a:r>
              <a:rPr lang="fr-FR" b="1" dirty="0" smtClean="0">
                <a:latin typeface="Century Gothic" panose="020B0502020202020204" pitchFamily="34" charset="0"/>
              </a:rPr>
              <a:t>FDD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cxnSp>
        <p:nvCxnSpPr>
          <p:cNvPr id="42" name="Connecteur droit avec flèche 41"/>
          <p:cNvCxnSpPr>
            <a:stCxn id="47" idx="2"/>
            <a:endCxn id="27" idx="0"/>
          </p:cNvCxnSpPr>
          <p:nvPr/>
        </p:nvCxnSpPr>
        <p:spPr>
          <a:xfrm>
            <a:off x="7712562" y="3976031"/>
            <a:ext cx="14707" cy="107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48" idx="1"/>
            <a:endCxn id="23" idx="3"/>
          </p:cNvCxnSpPr>
          <p:nvPr/>
        </p:nvCxnSpPr>
        <p:spPr>
          <a:xfrm flipH="1" flipV="1">
            <a:off x="2797203" y="1846747"/>
            <a:ext cx="3826621" cy="299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27" idx="1"/>
            <a:endCxn id="29" idx="3"/>
          </p:cNvCxnSpPr>
          <p:nvPr/>
        </p:nvCxnSpPr>
        <p:spPr>
          <a:xfrm flipH="1" flipV="1">
            <a:off x="5874552" y="5637043"/>
            <a:ext cx="68131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Éclair 44"/>
          <p:cNvSpPr/>
          <p:nvPr/>
        </p:nvSpPr>
        <p:spPr>
          <a:xfrm rot="21222314">
            <a:off x="883436" y="1968811"/>
            <a:ext cx="396860" cy="684332"/>
          </a:xfrm>
          <a:prstGeom prst="lightningBol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Éclair 45"/>
          <p:cNvSpPr/>
          <p:nvPr/>
        </p:nvSpPr>
        <p:spPr>
          <a:xfrm rot="21222314">
            <a:off x="7423262" y="2337129"/>
            <a:ext cx="396860" cy="576000"/>
          </a:xfrm>
          <a:prstGeom prst="lightningBol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6556916" y="2925091"/>
            <a:ext cx="2311291" cy="105094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Modèle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de la machine</a:t>
            </a:r>
          </a:p>
        </p:txBody>
      </p:sp>
      <p:sp>
        <p:nvSpPr>
          <p:cNvPr id="48" name="Rectangle à coins arrondis 47"/>
          <p:cNvSpPr/>
          <p:nvPr/>
        </p:nvSpPr>
        <p:spPr>
          <a:xfrm>
            <a:off x="6623824" y="1417890"/>
            <a:ext cx="2058682" cy="86371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Modèles des défauts</a:t>
            </a:r>
          </a:p>
        </p:txBody>
      </p:sp>
    </p:spTree>
    <p:extLst>
      <p:ext uri="{BB962C8B-B14F-4D97-AF65-F5344CB8AC3E}">
        <p14:creationId xmlns:p14="http://schemas.microsoft.com/office/powerpoint/2010/main" val="5194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APPROCHE </a:t>
              </a:r>
              <a:r>
                <a:rPr lang="fr-FR" b="1" dirty="0" smtClean="0"/>
                <a:t>FDD </a:t>
              </a:r>
              <a:r>
                <a:rPr lang="fr-FR" b="1" dirty="0"/>
                <a:t>PROPOSÉE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2/6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Extraction des indicateurs scalaires des signaux discrets  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au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723481"/>
                  </p:ext>
                </p:extLst>
              </p:nvPr>
            </p:nvGraphicFramePr>
            <p:xfrm>
              <a:off x="252000" y="1349275"/>
              <a:ext cx="8640000" cy="225158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37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92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34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651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8846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5646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22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68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Peak-To-Peak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RMS value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Skewness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Kurtosis (Kur)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Crest Factor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92476"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noProof="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Formule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rad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bar>
                                              <m:barPr>
                                                <m:pos m:val="top"/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bar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(</m:t>
                                        </m:r>
                                        <m:f>
                                          <m:f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𝑁</m:t>
                                            </m:r>
                                          </m:sup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fr-FR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−</m:t>
                                                </m:r>
                                                <m:bar>
                                                  <m:barPr>
                                                    <m:pos m:val="top"/>
                                                    <m:ctrlPr>
                                                      <a:rPr lang="fr-FR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barPr>
                                                  <m:e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bar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3/2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bar>
                                              <m:barPr>
                                                <m:pos m:val="top"/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bar>
                                            <m:r>
                                              <a:rPr lang="it-IT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it-IT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(</m:t>
                                        </m:r>
                                        <m:f>
                                          <m:f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it-IT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𝑁</m:t>
                                            </m:r>
                                          </m:sup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it-IT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fr-FR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−</m:t>
                                                </m:r>
                                                <m:bar>
                                                  <m:barPr>
                                                    <m:pos m:val="top"/>
                                                    <m:ctrlPr>
                                                      <a:rPr lang="fr-FR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barPr>
                                                  <m:e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bar>
                                                <m:r>
                                                  <a:rPr lang="it-IT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it-IT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  <m: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𝑝𝑒𝑎𝑘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𝑅𝑀𝑆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au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723481"/>
                  </p:ext>
                </p:extLst>
              </p:nvPr>
            </p:nvGraphicFramePr>
            <p:xfrm>
              <a:off x="252000" y="1349275"/>
              <a:ext cx="8640000" cy="225158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37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92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34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651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8846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5646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22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68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Peak-To-Peak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RMS value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Skewness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Kurtosis (Kur)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Crest Factor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92476"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noProof="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Formule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28" t="-76415" r="-477056" b="-1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1148" t="-76415" r="-351639" b="-1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873" t="-76415" r="-141690" b="-1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040" t="-76415" r="-53823" b="-1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0231" t="-76415" r="-1734" b="-14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au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7482765"/>
                  </p:ext>
                </p:extLst>
              </p:nvPr>
            </p:nvGraphicFramePr>
            <p:xfrm>
              <a:off x="252001" y="3941564"/>
              <a:ext cx="8639999" cy="237626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372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68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79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10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5788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171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4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Impulse Factor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Shape Factor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TALAF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THIKAT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24941"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Formule</a:t>
                          </a:r>
                          <a:endParaRPr lang="fr-FR" sz="160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𝑝𝑒𝑎𝑘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𝑅𝑀𝑆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Kur</m:t>
                                        </m:r>
                                        <m:d>
                                          <m:d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𝑅𝑀𝑆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𝑅𝑀𝑆</m:t>
                                                </m:r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16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Kur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𝐶𝐹</m:t>
                                            </m:r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fr-FR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𝑅𝑀𝑆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fr-FR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𝑅𝑀𝑆</m:t>
                                                    </m:r>
                                                    <m: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𝑚𝑎𝑥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au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7482765"/>
                  </p:ext>
                </p:extLst>
              </p:nvPr>
            </p:nvGraphicFramePr>
            <p:xfrm>
              <a:off x="252001" y="3941564"/>
              <a:ext cx="8639999" cy="237626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372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68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79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10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25788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171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4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Impulse Factor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Shape Factor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TALAF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THIKAT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24941"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Formule</a:t>
                          </a:r>
                          <a:endParaRPr lang="fr-FR" sz="160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04" t="-69231" r="-517130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500" t="-69231" r="-458500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3245" t="-69231" r="-141953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5234" t="-69231" r="-561" b="-1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11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APPROCHE </a:t>
              </a:r>
              <a:r>
                <a:rPr lang="fr-FR" b="1" dirty="0" smtClean="0"/>
                <a:t>FDD </a:t>
              </a:r>
              <a:r>
                <a:rPr lang="fr-FR" b="1" dirty="0"/>
                <a:t>PROPOSÉE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3/6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16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Extraction des indicateurs fréquentiels/harmoniques  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849007"/>
                  </p:ext>
                </p:extLst>
              </p:nvPr>
            </p:nvGraphicFramePr>
            <p:xfrm>
              <a:off x="252000" y="1357746"/>
              <a:ext cx="8642618" cy="189838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08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70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19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50517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3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Average Power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oMath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Mean </a:t>
                          </a:r>
                          <a:r>
                            <a:rPr lang="en-US" sz="160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frequency/ harmonic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Median </a:t>
                          </a:r>
                          <a:r>
                            <a:rPr lang="en-US" sz="160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frequency/ harmonic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57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Formule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subSup"/>
                                    <m:ctrlPr>
                                      <a:rPr lang="fr-FR" sz="16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𝑑𝑓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limLoc m:val="undOvr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𝑚𝑎𝑥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×</m:t>
                                        </m:r>
                                        <m:sSub>
                                          <m:sSub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fr-FR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</m:d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𝑑𝑓</m:t>
                                        </m:r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subSup"/>
                                    <m:ctrlPr>
                                      <a:rPr lang="fr-FR" sz="16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𝑚𝑒𝑑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𝑑𝑓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subSup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𝑚𝑒𝑑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𝑑𝑓</m:t>
                                </m:r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849007"/>
                  </p:ext>
                </p:extLst>
              </p:nvPr>
            </p:nvGraphicFramePr>
            <p:xfrm>
              <a:off x="252000" y="1357746"/>
              <a:ext cx="8642618" cy="187827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08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70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19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50517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3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184" t="-56667" r="-413027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Mean </a:t>
                          </a:r>
                          <a:r>
                            <a:rPr lang="en-US" sz="160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frequency/ harmonic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Median </a:t>
                          </a:r>
                          <a:r>
                            <a:rPr lang="en-US" sz="160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frequency/ harmonic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57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Formule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184" t="-81034" r="-413027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138" t="-81034" r="-11603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6528" t="-81034" r="-521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1282" y="3312593"/>
                <a:ext cx="8208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fr-FR" sz="1600" dirty="0" smtClean="0">
                    <a:latin typeface="Century Gothic" panose="020B0502020202020204" pitchFamily="34" charset="0"/>
                  </a:rPr>
                  <a:t> est la densité spectrale/harmonique de puissance du signal discret</a:t>
                </a:r>
                <a:endParaRPr lang="fr-FR" sz="16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2" y="3312593"/>
                <a:ext cx="8208000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027216"/>
                  </p:ext>
                </p:extLst>
              </p:nvPr>
            </p:nvGraphicFramePr>
            <p:xfrm>
              <a:off x="252000" y="3785736"/>
              <a:ext cx="8640000" cy="184859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623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433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42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81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fr-FR" sz="160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5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Frequency</a:t>
                          </a:r>
                          <a:r>
                            <a:rPr lang="en-US" sz="1600" baseline="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Magnitude “k”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baseline="0" smtClea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baseline="0" smtClea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1600" b="0" i="1" baseline="0" smtClea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FR" sz="1600" b="0" i="1" baseline="0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1600" b="0" i="1" baseline="0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fr-FR" sz="1600" b="0" i="1" baseline="0" smtClea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60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sz="160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1600" b="0" i="1" baseline="0" smtClea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160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Harmonic</a:t>
                          </a:r>
                          <a:r>
                            <a:rPr lang="en-US" sz="1600" baseline="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Magnitude “k”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2881"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Formule</a:t>
                          </a:r>
                          <a:endParaRPr lang="fr-FR" sz="160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fr-FR" sz="16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fr-FR" sz="160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bar>
                              <m:d>
                                <m:dPr>
                                  <m:ctrlPr>
                                    <a:rPr lang="fr-FR" sz="16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fr-FR" sz="16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1600" i="1" baseline="0" smtClean="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sz="1600" b="0" i="1" baseline="0" smtClean="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fr-FR" sz="160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; k = 0,1, 2 ..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fr-FR" sz="16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fr-FR" sz="160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e>
                              </m:bar>
                              <m:d>
                                <m:dPr>
                                  <m:ctrlPr>
                                    <a:rPr lang="fr-FR" sz="16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fr-FR" sz="16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fr-FR" sz="1600" i="1" baseline="0" smtClea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oMath>
                          </a14:m>
                          <a:r>
                            <a:rPr lang="fr-FR" sz="160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; k = 0,1, 2 ..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027216"/>
                  </p:ext>
                </p:extLst>
              </p:nvPr>
            </p:nvGraphicFramePr>
            <p:xfrm>
              <a:off x="252000" y="3785736"/>
              <a:ext cx="8640000" cy="184859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623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433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42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81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fr-FR" sz="160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5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62" t="-70886" r="-84499" b="-226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Harmonic</a:t>
                          </a:r>
                          <a:r>
                            <a:rPr lang="en-US" sz="1600" baseline="0" dirty="0" smtClean="0">
                              <a:effectLst/>
                              <a:latin typeface="Century Gothic" panose="020B050202020202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Magnitude “k”</a:t>
                          </a:r>
                          <a:endParaRPr lang="fr-FR" sz="16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2881"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dirty="0" smtClean="0">
                              <a:effectLst/>
                              <a:latin typeface="Century Gothic" panose="020B0502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Formule</a:t>
                          </a:r>
                          <a:endParaRPr lang="fr-FR" sz="160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" anchor="ctr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62" t="-76705" r="-84499" b="-1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1485" t="-76705" r="-489" b="-1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92098" y="5733932"/>
                <a:ext cx="8572501" cy="637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e>
                    </m:bar>
                  </m:oMath>
                </a14:m>
                <a:r>
                  <a:rPr lang="fr-FR" sz="1600" dirty="0" smtClean="0">
                    <a:latin typeface="Century Gothic" panose="020B0502020202020204" pitchFamily="34" charset="0"/>
                  </a:rPr>
                  <a:t> et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</m:bar>
                  </m:oMath>
                </a14:m>
                <a:r>
                  <a:rPr lang="fr-FR" sz="1600" dirty="0" smtClean="0">
                    <a:latin typeface="Century Gothic" panose="020B0502020202020204" pitchFamily="34" charset="0"/>
                  </a:rPr>
                  <a:t> sont les transformées de Fourier en temps (position i) et en espace (temps j) du signal discret 2D</a:t>
                </a:r>
                <a:endParaRPr lang="fr-FR" sz="16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8" y="5733932"/>
                <a:ext cx="8572501" cy="637610"/>
              </a:xfrm>
              <a:prstGeom prst="rect">
                <a:avLst/>
              </a:prstGeom>
              <a:blipFill>
                <a:blip r:embed="rId5"/>
                <a:stretch>
                  <a:fillRect l="-427" r="-35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7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APPROCHE </a:t>
              </a:r>
              <a:r>
                <a:rPr lang="fr-FR" b="1" dirty="0" smtClean="0"/>
                <a:t>FDD </a:t>
              </a:r>
              <a:r>
                <a:rPr lang="fr-FR" b="1" dirty="0"/>
                <a:t>PROPOSÉE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4/6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17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Analyse et sélection des indicateurs fiables 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8000" y="1268760"/>
            <a:ext cx="8208000" cy="162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L’évolution de chaque indicateur est analysée en fonction du type et de la sévérité du défaut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Les indicateurs sont classés en fonction de leur performance à détecter ou bien isoler un défaut</a:t>
            </a:r>
            <a:endParaRPr lang="fr-FR" sz="1800" dirty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4002" r="31443"/>
          <a:stretch/>
        </p:blipFill>
        <p:spPr>
          <a:xfrm>
            <a:off x="138548" y="3098899"/>
            <a:ext cx="3768434" cy="3070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287970" y="3172691"/>
                <a:ext cx="720437" cy="261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b="1" dirty="0" smtClean="0"/>
              </a:p>
              <a:p>
                <a:pPr algn="ctr"/>
                <a:endParaRPr lang="fr-FR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b="1" dirty="0" smtClean="0"/>
              </a:p>
              <a:p>
                <a:pPr algn="ctr"/>
                <a:r>
                  <a:rPr lang="fr-FR" b="1" dirty="0" smtClean="0"/>
                  <a:t>.</a:t>
                </a:r>
              </a:p>
              <a:p>
                <a:pPr algn="ctr"/>
                <a:r>
                  <a:rPr lang="fr-FR" b="1" dirty="0" smtClean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𝐣</m:t>
                          </m:r>
                        </m:sub>
                      </m:sSub>
                    </m:oMath>
                  </m:oMathPara>
                </a14:m>
                <a:endParaRPr lang="fr-FR" b="1" dirty="0" smtClean="0"/>
              </a:p>
              <a:p>
                <a:pPr algn="ctr"/>
                <a:r>
                  <a:rPr lang="fr-FR" b="1" dirty="0" smtClean="0"/>
                  <a:t>.</a:t>
                </a:r>
              </a:p>
              <a:p>
                <a:pPr algn="ctr"/>
                <a:r>
                  <a:rPr lang="fr-FR" b="1" dirty="0" smtClean="0"/>
                  <a:t>.</a:t>
                </a:r>
                <a:endParaRPr lang="fr-FR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970" y="3172691"/>
                <a:ext cx="720437" cy="2611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6857993" y="3186545"/>
            <a:ext cx="2105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Non fiable</a:t>
            </a:r>
          </a:p>
          <a:p>
            <a:pPr algn="ctr"/>
            <a:endParaRPr lang="fr-FR" b="1" dirty="0">
              <a:latin typeface="Century Gothic" panose="020B0502020202020204" pitchFamily="34" charset="0"/>
            </a:endParaRPr>
          </a:p>
          <a:p>
            <a:pPr algn="ctr"/>
            <a:r>
              <a:rPr lang="fr-FR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Détection</a:t>
            </a:r>
          </a:p>
          <a:p>
            <a:pPr algn="ctr"/>
            <a:endParaRPr lang="fr-FR" b="1" dirty="0">
              <a:latin typeface="Century Gothic" panose="020B0502020202020204" pitchFamily="34" charset="0"/>
            </a:endParaRPr>
          </a:p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Isolation défaut 1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.</a:t>
            </a:r>
            <a:endParaRPr lang="fr-FR" b="1" dirty="0">
              <a:latin typeface="Century Gothic" panose="020B0502020202020204" pitchFamily="34" charset="0"/>
            </a:endParaRP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Isolation défaut K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904509" y="3366655"/>
            <a:ext cx="2299855" cy="2770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876800" y="3920837"/>
            <a:ext cx="2341418" cy="1648690"/>
          </a:xfrm>
          <a:prstGeom prst="straightConnector1">
            <a:avLst/>
          </a:prstGeom>
          <a:ln w="381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23" idx="1"/>
          </p:cNvCxnSpPr>
          <p:nvPr/>
        </p:nvCxnSpPr>
        <p:spPr>
          <a:xfrm>
            <a:off x="4835236" y="3934691"/>
            <a:ext cx="2022757" cy="5445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821382" y="4793673"/>
            <a:ext cx="2105891" cy="80356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ccolade ouvrante 30"/>
          <p:cNvSpPr/>
          <p:nvPr/>
        </p:nvSpPr>
        <p:spPr>
          <a:xfrm rot="16200000">
            <a:off x="4526974" y="5642264"/>
            <a:ext cx="159327" cy="484909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3622962" y="6095999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« N » indicateurs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Accolade ouvrante 32"/>
          <p:cNvSpPr/>
          <p:nvPr/>
        </p:nvSpPr>
        <p:spPr>
          <a:xfrm rot="16200000">
            <a:off x="7817429" y="4847937"/>
            <a:ext cx="228600" cy="2092033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6927271" y="6095999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« K » défauts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398820" y="4546600"/>
            <a:ext cx="533400" cy="4064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4387275" y="3695700"/>
            <a:ext cx="533400" cy="4064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APPROCHE </a:t>
              </a:r>
              <a:r>
                <a:rPr lang="fr-FR" b="1" dirty="0" smtClean="0"/>
                <a:t>FDD </a:t>
              </a:r>
              <a:r>
                <a:rPr lang="fr-FR" b="1" dirty="0"/>
                <a:t>PROPOSÉE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5/6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18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Méthode de classification neuronale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702268" y="1667449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3666154" y="2064207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702180" y="2460966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 rot="16200000">
            <a:off x="2410670" y="1755555"/>
            <a:ext cx="163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Indicateurs sélectionnés </a:t>
            </a:r>
            <a:endParaRPr lang="fr-FR" dirty="0">
              <a:latin typeface="Century Gothic" panose="020B0502020202020204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844425" y="1811465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844425" y="2387529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 rot="16200000">
            <a:off x="7281387" y="177776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Détection et identification</a:t>
            </a:r>
            <a:endParaRPr lang="fr-FR" dirty="0">
              <a:latin typeface="Century Gothic" panose="020B0502020202020204" pitchFamily="34" charset="0"/>
            </a:endParaRPr>
          </a:p>
        </p:txBody>
      </p:sp>
      <p:cxnSp>
        <p:nvCxnSpPr>
          <p:cNvPr id="40" name="Connecteur en angle 39"/>
          <p:cNvCxnSpPr>
            <a:stCxn id="42" idx="2"/>
            <a:endCxn id="13" idx="0"/>
          </p:cNvCxnSpPr>
          <p:nvPr/>
        </p:nvCxnSpPr>
        <p:spPr>
          <a:xfrm rot="5400000">
            <a:off x="3610637" y="1618021"/>
            <a:ext cx="1005100" cy="3074059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4802874" y="4026369"/>
                <a:ext cx="4201426" cy="1929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dirty="0" smtClean="0">
                    <a:latin typeface="Century Gothic" panose="020B0502020202020204" pitchFamily="34" charset="0"/>
                  </a:rPr>
                  <a:t>Une réseau neuronal de type 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MLP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fr-FR" b="1" dirty="0" smtClean="0">
                    <a:latin typeface="Century Gothic" panose="020B0502020202020204" pitchFamily="34" charset="0"/>
                  </a:rPr>
                  <a:t>Entrées: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, ….,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dirty="0" smtClean="0">
                  <a:latin typeface="Century Gothic" panose="020B0502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fr-FR" b="1" dirty="0" smtClean="0">
                    <a:latin typeface="Century Gothic" panose="020B0502020202020204" pitchFamily="34" charset="0"/>
                  </a:rPr>
                  <a:t>Sorties binaires: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Century Gothic" panose="020B0502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Century Gothic" panose="020B0502020202020204" pitchFamily="34" charset="0"/>
                  </a:rPr>
                  <a:t>, ….,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fr-FR" dirty="0" smtClean="0">
                  <a:latin typeface="Century Gothic" panose="020B0502020202020204" pitchFamily="34" charset="0"/>
                </a:endParaRPr>
              </a:p>
              <a:p>
                <a:pPr algn="just"/>
                <a:r>
                  <a:rPr lang="fr-FR" dirty="0" smtClean="0">
                    <a:latin typeface="Century Gothic" panose="020B0502020202020204" pitchFamily="34" charset="0"/>
                  </a:rPr>
                  <a:t>La performance du réseau est testée par un ensemble arbitraire de signaux vibratoires</a:t>
                </a:r>
                <a:endParaRPr lang="fr-FR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874" y="4026369"/>
                <a:ext cx="4201426" cy="1929631"/>
              </a:xfrm>
              <a:prstGeom prst="rect">
                <a:avLst/>
              </a:prstGeom>
              <a:blipFill>
                <a:blip r:embed="rId2"/>
                <a:stretch>
                  <a:fillRect l="-1306" t="-1577" r="-1161" b="-3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à coins arrondis 41"/>
          <p:cNvSpPr/>
          <p:nvPr/>
        </p:nvSpPr>
        <p:spPr>
          <a:xfrm>
            <a:off x="4507746" y="1426934"/>
            <a:ext cx="2284940" cy="122556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Méthode de classification neuronale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64458" y="1230269"/>
            <a:ext cx="21590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 smtClean="0">
                <a:latin typeface="Century Gothic" panose="020B0502020202020204" pitchFamily="34" charset="0"/>
              </a:rPr>
              <a:t>Ensemble d’apprentissage</a:t>
            </a:r>
          </a:p>
          <a:p>
            <a:pPr algn="ctr">
              <a:spcAft>
                <a:spcPts val="600"/>
              </a:spcAft>
            </a:pPr>
            <a:r>
              <a:rPr lang="fr-FR" dirty="0">
                <a:latin typeface="Century Gothic" panose="020B0502020202020204" pitchFamily="34" charset="0"/>
              </a:rPr>
              <a:t>&amp;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entury Gothic" panose="020B0502020202020204" pitchFamily="34" charset="0"/>
              </a:rPr>
              <a:t>Ensemble de validation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4" name="Accolades 43"/>
          <p:cNvSpPr/>
          <p:nvPr/>
        </p:nvSpPr>
        <p:spPr>
          <a:xfrm>
            <a:off x="377372" y="1252211"/>
            <a:ext cx="2352171" cy="1634153"/>
          </a:xfrm>
          <a:prstGeom prst="bracePair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64768" y="6181308"/>
            <a:ext cx="35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>
                <a:latin typeface="Century Gothic" panose="020B0502020202020204" pitchFamily="34" charset="0"/>
              </a:rPr>
              <a:t>[K. Alameh et al., ICSV22, 2015]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0" y="3657600"/>
            <a:ext cx="4223914" cy="247500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00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APPROCHE </a:t>
              </a:r>
              <a:r>
                <a:rPr lang="fr-FR" b="1" dirty="0" smtClean="0"/>
                <a:t>FDD </a:t>
              </a:r>
              <a:r>
                <a:rPr lang="fr-FR" b="1" dirty="0"/>
                <a:t>PROPOSÉE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6/6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19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Test statistique –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calcul d’un seuil de détection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658725" y="1621929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622611" y="2018687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658637" y="2415446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16200000">
            <a:off x="2367128" y="1739062"/>
            <a:ext cx="163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Indicateurs sélectionnés </a:t>
            </a:r>
            <a:endParaRPr lang="fr-FR" dirty="0">
              <a:latin typeface="Century Gothic" panose="020B050202020202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800882" y="1751431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800882" y="2327495"/>
            <a:ext cx="792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rot="16200000">
            <a:off x="7223331" y="17177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Détection et identification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464203" y="1468498"/>
            <a:ext cx="2284940" cy="112560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Test statistique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0915" y="1271833"/>
            <a:ext cx="21590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 smtClean="0">
                <a:latin typeface="Century Gothic" panose="020B0502020202020204" pitchFamily="34" charset="0"/>
              </a:rPr>
              <a:t>Ensemble d’apprentissage</a:t>
            </a:r>
          </a:p>
          <a:p>
            <a:pPr algn="ctr">
              <a:spcAft>
                <a:spcPts val="600"/>
              </a:spcAft>
            </a:pPr>
            <a:r>
              <a:rPr lang="fr-FR" dirty="0">
                <a:latin typeface="Century Gothic" panose="020B0502020202020204" pitchFamily="34" charset="0"/>
              </a:rPr>
              <a:t>&amp;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entury Gothic" panose="020B0502020202020204" pitchFamily="34" charset="0"/>
              </a:rPr>
              <a:t>Ensemble de validation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6" name="Accolades 25"/>
          <p:cNvSpPr/>
          <p:nvPr/>
        </p:nvSpPr>
        <p:spPr>
          <a:xfrm>
            <a:off x="333829" y="1293775"/>
            <a:ext cx="2352171" cy="1634153"/>
          </a:xfrm>
          <a:prstGeom prst="bracePair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>
            <a:stCxn id="24" idx="2"/>
          </p:cNvCxnSpPr>
          <p:nvPr/>
        </p:nvCxnSpPr>
        <p:spPr>
          <a:xfrm>
            <a:off x="5606673" y="2594100"/>
            <a:ext cx="0" cy="6480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858982" y="3280229"/>
                <a:ext cx="7426036" cy="3045193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latin typeface="Century Gothic" panose="020B0502020202020204" pitchFamily="34" charset="0"/>
                  </a:rPr>
                  <a:t>Calcul d’un seuil 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 » pour chaque indicateur fiable </a:t>
                </a:r>
                <a:r>
                  <a:rPr lang="fr-FR" dirty="0">
                    <a:latin typeface="Century Gothic" panose="020B0502020202020204" pitchFamily="34" charset="0"/>
                  </a:rPr>
                  <a:t>«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fr-FR" b="1" dirty="0">
                    <a:latin typeface="Century Gothic" panose="020B0502020202020204" pitchFamily="34" charset="0"/>
                  </a:rPr>
                  <a:t> </a:t>
                </a:r>
                <a:r>
                  <a:rPr lang="fr-FR" dirty="0">
                    <a:latin typeface="Century Gothic" panose="020B0502020202020204" pitchFamily="34" charset="0"/>
                  </a:rPr>
                  <a:t>» </a:t>
                </a:r>
                <a:endParaRPr lang="fr-FR" dirty="0" smtClean="0">
                  <a:latin typeface="Century Gothic" panose="020B0502020202020204" pitchFamily="34" charset="0"/>
                </a:endParaRPr>
              </a:p>
              <a:p>
                <a:pPr algn="ctr"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fr-FR" dirty="0" smtClean="0"/>
                  <a:t>«</a:t>
                </a:r>
                <a:r>
                  <a:rPr lang="fr-FR" b="1" dirty="0" smtClean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 »: cas sain           «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 »: cas d’un défaut «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 »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latin typeface="Century Gothic" panose="020B0502020202020204" pitchFamily="34" charset="0"/>
                  </a:rPr>
                  <a:t>Risque de première espèce (fausse alarme) donnée « </a:t>
                </a:r>
                <a14:m>
                  <m:oMath xmlns:m="http://schemas.openxmlformats.org/officeDocument/2006/math">
                    <m:r>
                      <a:rPr lang="fr-F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 »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latin typeface="Century Gothic" panose="020B0502020202020204" pitchFamily="34" charset="0"/>
                  </a:rPr>
                  <a:t>Évaluation de la puissance du test « 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fr-F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 » pour chaque «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 »</a:t>
                </a:r>
              </a:p>
              <a:p>
                <a:pPr algn="ctr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 </a:t>
                </a:r>
              </a:p>
              <a:p>
                <a:pPr algn="ctr"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2" y="3280229"/>
                <a:ext cx="7426036" cy="3045193"/>
              </a:xfrm>
              <a:prstGeom prst="rect">
                <a:avLst/>
              </a:prstGeom>
              <a:blipFill>
                <a:blip r:embed="rId2"/>
                <a:stretch>
                  <a:fillRect l="-327" t="-593"/>
                </a:stretch>
              </a:blipFill>
              <a:ln w="3810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à coins arrondis 28"/>
          <p:cNvSpPr/>
          <p:nvPr/>
        </p:nvSpPr>
        <p:spPr>
          <a:xfrm>
            <a:off x="1634837" y="3713019"/>
            <a:ext cx="5874327" cy="526476"/>
          </a:xfrm>
          <a:prstGeom prst="roundRect">
            <a:avLst/>
          </a:prstGeom>
          <a:noFill/>
          <a:ln w="3810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à coins arrondis 29"/>
          <p:cNvSpPr/>
          <p:nvPr/>
        </p:nvSpPr>
        <p:spPr>
          <a:xfrm>
            <a:off x="2653146" y="5048994"/>
            <a:ext cx="3837709" cy="1132114"/>
          </a:xfrm>
          <a:prstGeom prst="roundRect">
            <a:avLst/>
          </a:prstGeom>
          <a:noFill/>
          <a:ln w="3810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438900"/>
            <a:ext cx="9146539" cy="419100"/>
            <a:chOff x="1" y="1"/>
            <a:chExt cx="9146539" cy="419100"/>
          </a:xfrm>
        </p:grpSpPr>
        <p:sp>
          <p:nvSpPr>
            <p:cNvPr id="17" name="Rectangle 16"/>
            <p:cNvSpPr/>
            <p:nvPr/>
          </p:nvSpPr>
          <p:spPr>
            <a:xfrm>
              <a:off x="1" y="1"/>
              <a:ext cx="305280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1"/>
              <a:ext cx="3045600" cy="419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1"/>
              <a:ext cx="30456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cap="small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PLAN DE LA PRÉSENTATION</a:t>
            </a:r>
            <a:endParaRPr lang="en-US" sz="2400" b="1" cap="small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68000" y="1360449"/>
            <a:ext cx="8208000" cy="4809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+mj-lt"/>
              <a:buAutoNum type="romanUcPeriod"/>
            </a:pPr>
            <a:r>
              <a:rPr lang="fr-FR" sz="2000" b="1" cap="small" dirty="0" smtClean="0">
                <a:latin typeface="Century Gothic" panose="020B0502020202020204" pitchFamily="34" charset="0"/>
              </a:rPr>
              <a:t>INTRODUCTION ET PROBLÉMATIQUE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+mj-lt"/>
              <a:buAutoNum type="romanUcPeriod"/>
            </a:pPr>
            <a:r>
              <a:rPr lang="fr-FR" sz="2000" b="1" cap="small" dirty="0" smtClean="0">
                <a:latin typeface="Century Gothic" panose="020B0502020202020204" pitchFamily="34" charset="0"/>
              </a:rPr>
              <a:t>OBJECTIFS</a:t>
            </a:r>
          </a:p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A40000"/>
              </a:buClr>
              <a:buFont typeface="+mj-lt"/>
              <a:buAutoNum type="romanUcPeriod"/>
            </a:pPr>
            <a:r>
              <a:rPr lang="fr-FR" sz="2000" b="1" cap="small" dirty="0" smtClean="0">
                <a:latin typeface="Century Gothic" panose="020B0502020202020204" pitchFamily="34" charset="0"/>
              </a:rPr>
              <a:t>MODÉLISATIONS DÉDIÉES AU DIAGNOSTIC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Century Gothic" panose="020B0502020202020204" pitchFamily="34" charset="0"/>
              </a:rPr>
              <a:t> Modélisation de la Machine Synchrone à Aimants    Permanents (MSAP)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latin typeface="Century Gothic" panose="020B0502020202020204" pitchFamily="34" charset="0"/>
              </a:rPr>
              <a:t>Modélisation des défauts dans la machine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+mj-lt"/>
              <a:buAutoNum type="romanUcPeriod"/>
            </a:pPr>
            <a:r>
              <a:rPr lang="fr-FR" sz="2000" b="1" cap="small" dirty="0" smtClean="0">
                <a:latin typeface="Century Gothic" panose="020B0502020202020204" pitchFamily="34" charset="0"/>
              </a:rPr>
              <a:t>APPROCHE DE DÉTECTION ET DE DIAGNOSTIC DE DÉFAUTS (FDD) PROPOSÉE 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+mj-lt"/>
              <a:buAutoNum type="romanUcPeriod"/>
            </a:pPr>
            <a:r>
              <a:rPr lang="fr-FR" sz="2000" b="1" cap="small" dirty="0" smtClean="0">
                <a:latin typeface="Century Gothic" panose="020B0502020202020204" pitchFamily="34" charset="0"/>
              </a:rPr>
              <a:t>RÉSULTATS DES SIMULATIONS 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Clr>
                <a:srgbClr val="A40000"/>
              </a:buClr>
              <a:buFont typeface="+mj-lt"/>
              <a:buAutoNum type="romanUcPeriod"/>
            </a:pPr>
            <a:r>
              <a:rPr lang="fr-FR" sz="2000" b="1" cap="small" dirty="0" smtClean="0">
                <a:latin typeface="Century Gothic" panose="020B0502020202020204" pitchFamily="34" charset="0"/>
              </a:rPr>
              <a:t>CONCLUSION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31500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1/11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20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Génération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de la </a:t>
            </a:r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base de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données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2"/>
              <p:cNvSpPr txBox="1">
                <a:spLocks/>
              </p:cNvSpPr>
              <p:nvPr/>
            </p:nvSpPr>
            <p:spPr>
              <a:xfrm>
                <a:off x="468000" y="1277321"/>
                <a:ext cx="8208000" cy="506806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 smtClean="0">
                    <a:latin typeface="Century Gothic" panose="020B0502020202020204" pitchFamily="34" charset="0"/>
                  </a:rPr>
                  <a:t> Une MSAP à 36 encoches et 12 pôles, proposée dans [</a:t>
                </a:r>
                <a:r>
                  <a:rPr lang="fr-FR" sz="1800" b="1" dirty="0" smtClean="0">
                    <a:latin typeface="Century Gothic" panose="020B0502020202020204" pitchFamily="34" charset="0"/>
                  </a:rPr>
                  <a:t>Z</a:t>
                </a:r>
                <a:r>
                  <a:rPr lang="fr-FR" sz="1800" b="1" dirty="0">
                    <a:latin typeface="Century Gothic" panose="020B0502020202020204" pitchFamily="34" charset="0"/>
                  </a:rPr>
                  <a:t>. Wu, FEMTO-ST, </a:t>
                </a:r>
                <a:r>
                  <a:rPr lang="fr-FR" sz="1800" b="1" dirty="0" smtClean="0">
                    <a:latin typeface="Century Gothic" panose="020B0502020202020204" pitchFamily="34" charset="0"/>
                  </a:rPr>
                  <a:t>2012]</a:t>
                </a:r>
                <a:r>
                  <a:rPr lang="fr-FR" sz="1800" dirty="0" smtClean="0">
                    <a:latin typeface="Century Gothic" panose="020B0502020202020204" pitchFamily="34" charset="0"/>
                  </a:rPr>
                  <a:t>,</a:t>
                </a:r>
                <a:r>
                  <a:rPr lang="fr-FR" sz="1800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fr-FR" sz="1800" dirty="0" smtClean="0">
                    <a:latin typeface="Century Gothic" panose="020B0502020202020204" pitchFamily="34" charset="0"/>
                  </a:rPr>
                  <a:t>est considérée comme un prototype </a:t>
                </a: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>
                    <a:latin typeface="Century Gothic" panose="020B0502020202020204" pitchFamily="34" charset="0"/>
                  </a:rPr>
                  <a:t> </a:t>
                </a:r>
                <a:r>
                  <a:rPr lang="fr-FR" sz="1800" dirty="0" smtClean="0">
                    <a:latin typeface="Century Gothic" panose="020B0502020202020204" pitchFamily="34" charset="0"/>
                  </a:rPr>
                  <a:t>Le modèle analytique de la MSAP est comparé à un autre numérique  </a:t>
                </a: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 smtClean="0">
                    <a:latin typeface="Century Gothic" panose="020B0502020202020204" pitchFamily="34" charset="0"/>
                  </a:rPr>
                  <a:t> Les </a:t>
                </a:r>
                <a:r>
                  <a:rPr lang="fr-FR" sz="1800" dirty="0">
                    <a:latin typeface="Century Gothic" panose="020B0502020202020204" pitchFamily="34" charset="0"/>
                  </a:rPr>
                  <a:t>conditions de fonctionnement </a:t>
                </a:r>
                <a:r>
                  <a:rPr lang="fr-FR" sz="1800" dirty="0" smtClean="0">
                    <a:latin typeface="Century Gothic" panose="020B0502020202020204" pitchFamily="34" charset="0"/>
                  </a:rPr>
                  <a:t>simulées:</a:t>
                </a:r>
                <a:endParaRPr lang="fr-FR" sz="1800" dirty="0">
                  <a:latin typeface="Century Gothic" panose="020B0502020202020204" pitchFamily="34" charset="0"/>
                </a:endParaRPr>
              </a:p>
              <a:p>
                <a:pPr marL="685800" lvl="1" indent="-34290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+mj-lt"/>
                  <a:buAutoNum type="arabicPeriod"/>
                </a:pPr>
                <a:r>
                  <a:rPr lang="fr-FR" dirty="0" smtClean="0">
                    <a:latin typeface="Century Gothic" panose="020B0502020202020204" pitchFamily="34" charset="0"/>
                  </a:rPr>
                  <a:t>Cas sain</a:t>
                </a:r>
              </a:p>
              <a:p>
                <a:pPr marL="685800" lvl="1" indent="-34290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+mj-lt"/>
                  <a:buAutoNum type="arabicPeriod"/>
                </a:pPr>
                <a:r>
                  <a:rPr lang="fr-FR" dirty="0" smtClean="0">
                    <a:latin typeface="Century Gothic" panose="020B0502020202020204" pitchFamily="34" charset="0"/>
                  </a:rPr>
                  <a:t>Excentricité statique (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SE</a:t>
                </a:r>
                <a:r>
                  <a:rPr lang="fr-FR" dirty="0" smtClean="0">
                    <a:latin typeface="Century Gothic" panose="020B0502020202020204" pitchFamily="34" charset="0"/>
                  </a:rPr>
                  <a:t>) avec </a:t>
                </a:r>
                <a:r>
                  <a:rPr lang="fr-FR" dirty="0">
                    <a:latin typeface="Century Gothic" panose="020B0502020202020204" pitchFamily="34" charset="0"/>
                  </a:rPr>
                  <a:t>différentes </a:t>
                </a:r>
                <a:r>
                  <a:rPr lang="fr-FR" dirty="0" smtClean="0">
                    <a:latin typeface="Century Gothic" panose="020B0502020202020204" pitchFamily="34" charset="0"/>
                  </a:rPr>
                  <a:t>sévérités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=[10-25-37-45-55-67-80-93]%</a:t>
                </a:r>
              </a:p>
              <a:p>
                <a:pPr marL="685800" lvl="1" indent="-34290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+mj-lt"/>
                  <a:buAutoNum type="arabicPeriod"/>
                </a:pPr>
                <a:r>
                  <a:rPr lang="fr-FR" dirty="0" smtClean="0">
                    <a:latin typeface="Century Gothic" panose="020B0502020202020204" pitchFamily="34" charset="0"/>
                  </a:rPr>
                  <a:t>Excentricité dynamique (</a:t>
                </a:r>
                <a:r>
                  <a:rPr lang="fr-FR" b="1" dirty="0" smtClean="0">
                    <a:latin typeface="Century Gothic" panose="020B0502020202020204" pitchFamily="34" charset="0"/>
                  </a:rPr>
                  <a:t>DE</a:t>
                </a:r>
                <a:r>
                  <a:rPr lang="fr-FR" dirty="0" smtClean="0">
                    <a:latin typeface="Century Gothic" panose="020B0502020202020204" pitchFamily="34" charset="0"/>
                  </a:rPr>
                  <a:t>) </a:t>
                </a:r>
                <a:r>
                  <a:rPr lang="fr-FR" dirty="0">
                    <a:latin typeface="Century Gothic" panose="020B0502020202020204" pitchFamily="34" charset="0"/>
                  </a:rPr>
                  <a:t>avec différentes sévérités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=[</a:t>
                </a:r>
                <a:r>
                  <a:rPr lang="en-US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10-25-37-45-55-67-80-94]%</a:t>
                </a:r>
                <a:endParaRPr lang="en-US" dirty="0">
                  <a:latin typeface="Century Gothic" panose="020B0502020202020204" pitchFamily="34" charset="0"/>
                  <a:cs typeface="Times New Roman" panose="02020603050405020304" pitchFamily="18" charset="0"/>
                </a:endParaRPr>
              </a:p>
              <a:p>
                <a:pPr marL="685800" lvl="1" indent="-34290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+mj-lt"/>
                  <a:buAutoNum type="arabicPeriod"/>
                </a:pPr>
                <a:r>
                  <a:rPr lang="fr-FR" dirty="0" smtClean="0">
                    <a:latin typeface="Century Gothic" panose="020B0502020202020204" pitchFamily="34" charset="0"/>
                  </a:rPr>
                  <a:t>Désaimantation d’un pole Sud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𝐃𝐌𝐅</m:t>
                        </m:r>
                      </m:e>
                      <m: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dirty="0" smtClean="0">
                    <a:latin typeface="Century Gothic" panose="020B0502020202020204" pitchFamily="34" charset="0"/>
                  </a:rPr>
                  <a:t> de différentes sévérités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=[10-25-37-45-55-67-80-93-100</a:t>
                </a:r>
                <a:r>
                  <a:rPr lang="en-US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]%</a:t>
                </a:r>
              </a:p>
              <a:p>
                <a:pPr marL="685800" lvl="1" indent="-34290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+mj-lt"/>
                  <a:buAutoNum type="arabicPeriod"/>
                </a:pPr>
                <a:r>
                  <a:rPr lang="fr-FR" dirty="0">
                    <a:latin typeface="Century Gothic" panose="020B0502020202020204" pitchFamily="34" charset="0"/>
                  </a:rPr>
                  <a:t>Désaimantation d’un pole </a:t>
                </a:r>
                <a:r>
                  <a:rPr lang="fr-FR" dirty="0" smtClean="0">
                    <a:latin typeface="Century Gothic" panose="020B0502020202020204" pitchFamily="34" charset="0"/>
                  </a:rPr>
                  <a:t>Nord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𝐃𝐌𝐅</m:t>
                        </m:r>
                      </m:e>
                      <m: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dirty="0">
                    <a:latin typeface="Century Gothic" panose="020B0502020202020204" pitchFamily="34" charset="0"/>
                  </a:rPr>
                  <a:t> de </a:t>
                </a:r>
                <a:r>
                  <a:rPr lang="fr-FR" dirty="0" smtClean="0">
                    <a:latin typeface="Century Gothic" panose="020B0502020202020204" pitchFamily="34" charset="0"/>
                  </a:rPr>
                  <a:t>mêmes sévérités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𝐃𝐌𝐅</m:t>
                        </m:r>
                      </m:e>
                      <m:sub>
                        <m:r>
                          <a:rPr lang="fr-FR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fr-FR" dirty="0" smtClean="0">
                  <a:latin typeface="Century Gothic" panose="020B0502020202020204" pitchFamily="34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 smtClean="0">
                    <a:latin typeface="Century Gothic" panose="020B0502020202020204" pitchFamily="34" charset="0"/>
                  </a:rPr>
                  <a:t> Différents types de signaux (courants, couple EM, vibrations) sont étudiés pour chaque cas</a:t>
                </a:r>
                <a:endParaRPr lang="en-US" sz="1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0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1277321"/>
                <a:ext cx="8208000" cy="5068062"/>
              </a:xfrm>
              <a:prstGeom prst="rect">
                <a:avLst/>
              </a:prstGeom>
              <a:blipFill>
                <a:blip r:embed="rId2"/>
                <a:stretch>
                  <a:fillRect l="-520" t="-963" r="-594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7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2/11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21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Comparaison magnétique analytique numérique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549716" y="1283277"/>
            <a:ext cx="6044569" cy="4871775"/>
            <a:chOff x="2341328" y="1736946"/>
            <a:chExt cx="5701014" cy="433981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2"/>
            <a:srcRect r="3828"/>
            <a:stretch/>
          </p:blipFill>
          <p:spPr>
            <a:xfrm>
              <a:off x="2341328" y="1736946"/>
              <a:ext cx="5701014" cy="4270991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4228174" y="5802595"/>
              <a:ext cx="2395538" cy="2741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Angle, (mech. </a:t>
              </a:r>
              <a:r>
                <a:rPr lang="en-US" sz="1400" dirty="0" smtClean="0"/>
                <a:t>degrees</a:t>
              </a:r>
              <a:r>
                <a:rPr lang="fr-FR" sz="1400" dirty="0" smtClean="0"/>
                <a:t>)</a:t>
              </a:r>
              <a:endParaRPr lang="en-US" sz="14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64768" y="6181310"/>
            <a:ext cx="3875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Century Gothic" panose="020B0502020202020204" pitchFamily="34" charset="0"/>
              </a:rPr>
              <a:t>[</a:t>
            </a:r>
            <a:r>
              <a:rPr lang="fr-FR" sz="1400" b="1" dirty="0">
                <a:latin typeface="Century Gothic" panose="020B0502020202020204" pitchFamily="34" charset="0"/>
              </a:rPr>
              <a:t>R. Ginzarly, K. Alameh et al., </a:t>
            </a:r>
            <a:r>
              <a:rPr lang="fr-FR" sz="1400" b="1" dirty="0" smtClean="0">
                <a:latin typeface="Century Gothic" panose="020B0502020202020204" pitchFamily="34" charset="0"/>
              </a:rPr>
              <a:t>EECEA, </a:t>
            </a:r>
            <a:r>
              <a:rPr lang="fr-FR" sz="1400" b="1" dirty="0">
                <a:latin typeface="Century Gothic" panose="020B0502020202020204" pitchFamily="34" charset="0"/>
              </a:rPr>
              <a:t>2016]</a:t>
            </a:r>
          </a:p>
        </p:txBody>
      </p:sp>
    </p:spTree>
    <p:extLst>
      <p:ext uri="{BB962C8B-B14F-4D97-AF65-F5344CB8AC3E}">
        <p14:creationId xmlns:p14="http://schemas.microsoft.com/office/powerpoint/2010/main" val="17938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3/11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22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Comparaison mécanique analytique numérique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au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2022839"/>
                  </p:ext>
                </p:extLst>
              </p:nvPr>
            </p:nvGraphicFramePr>
            <p:xfrm>
              <a:off x="972000" y="3805027"/>
              <a:ext cx="7200000" cy="1951625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4064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962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412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60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0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Mode</a:t>
                          </a:r>
                          <a:endParaRPr lang="fr-FR" sz="1800" b="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Analytique (Hz)</a:t>
                          </a:r>
                          <a:endParaRPr lang="fr-FR" sz="1800" b="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Numérique (Hz)</a:t>
                          </a:r>
                          <a:endParaRPr lang="fr-FR" sz="1800" b="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Erreur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noProof="0" smtClean="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*(%)</a:t>
                          </a:r>
                          <a:endParaRPr lang="fr-FR" sz="1800" b="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10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Century Gothic" panose="020B0502020202020204" pitchFamily="34" charset="0"/>
                            </a:rPr>
                            <a:t>0</a:t>
                          </a:r>
                          <a:endParaRPr lang="fr-FR" sz="1800" b="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3346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3410,06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</a:rPr>
                            <a:t>1,87</a:t>
                          </a:r>
                          <a:endParaRPr lang="fr-FR" sz="18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20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kern="1200" dirty="0" smtClean="0">
                              <a:effectLst/>
                              <a:latin typeface="Century Gothic" panose="020B0502020202020204" pitchFamily="34" charset="0"/>
                            </a:rPr>
                            <a:t>2</a:t>
                          </a:r>
                          <a:endParaRPr lang="fr-FR" sz="1800" b="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155,77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165,93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</a:rPr>
                            <a:t>6,12</a:t>
                          </a:r>
                          <a:endParaRPr lang="fr-FR" sz="18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015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kern="1200" dirty="0" smtClean="0">
                              <a:effectLst/>
                              <a:latin typeface="Century Gothic" panose="020B0502020202020204" pitchFamily="34" charset="0"/>
                            </a:rPr>
                            <a:t>3</a:t>
                          </a:r>
                          <a:endParaRPr lang="fr-FR" sz="1800" b="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403,6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420,13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</a:rPr>
                            <a:t>3,94</a:t>
                          </a:r>
                          <a:endParaRPr lang="fr-FR" sz="18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110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kern="1200" dirty="0" smtClean="0">
                              <a:effectLst/>
                              <a:latin typeface="Century Gothic" panose="020B0502020202020204" pitchFamily="34" charset="0"/>
                            </a:rPr>
                            <a:t>4</a:t>
                          </a:r>
                          <a:endParaRPr lang="fr-FR" sz="1800" b="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697,3</a:t>
                          </a:r>
                        </a:p>
                      </a:txBody>
                      <a:tcPr marL="68580" marR="68580" marT="0" marB="0" anchor="ctr"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715,98</a:t>
                          </a:r>
                        </a:p>
                      </a:txBody>
                      <a:tcPr marL="68580" marR="68580" marT="0" marB="0" anchor="ctr"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</a:rPr>
                            <a:t>2,61</a:t>
                          </a:r>
                          <a:endParaRPr lang="fr-FR" sz="18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au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2022839"/>
                  </p:ext>
                </p:extLst>
              </p:nvPr>
            </p:nvGraphicFramePr>
            <p:xfrm>
              <a:off x="972000" y="3805027"/>
              <a:ext cx="7200000" cy="1951625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4064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962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412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60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00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Mode</a:t>
                          </a:r>
                          <a:endParaRPr lang="fr-FR" sz="1800" b="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Analytique </a:t>
                          </a:r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(Hz)</a:t>
                          </a:r>
                          <a:endParaRPr lang="fr-FR" sz="1800" b="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Numérique </a:t>
                          </a:r>
                          <a:r>
                            <a:rPr lang="fr-FR" sz="1800" noProof="0" dirty="0" smtClean="0">
                              <a:effectLst/>
                              <a:latin typeface="Century Gothic" panose="020B0502020202020204" pitchFamily="34" charset="0"/>
                            </a:rPr>
                            <a:t>(Hz)</a:t>
                          </a:r>
                          <a:endParaRPr lang="fr-FR" sz="1800" b="0" noProof="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0417" t="-3704" r="-1042" b="-316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10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Century Gothic" panose="020B0502020202020204" pitchFamily="34" charset="0"/>
                            </a:rPr>
                            <a:t>0</a:t>
                          </a:r>
                          <a:endParaRPr lang="fr-FR" sz="1800" b="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3346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3410,06</a:t>
                          </a: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</a:rPr>
                            <a:t>1,87</a:t>
                          </a:r>
                          <a:endParaRPr lang="fr-FR" sz="18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20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kern="1200" dirty="0" smtClean="0">
                              <a:effectLst/>
                              <a:latin typeface="Century Gothic" panose="020B0502020202020204" pitchFamily="34" charset="0"/>
                            </a:rPr>
                            <a:t>2</a:t>
                          </a:r>
                          <a:endParaRPr lang="fr-FR" sz="1800" b="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155,77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165,93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</a:rPr>
                            <a:t>6,12</a:t>
                          </a:r>
                          <a:endParaRPr lang="fr-FR" sz="18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015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kern="1200" dirty="0" smtClean="0">
                              <a:effectLst/>
                              <a:latin typeface="Century Gothic" panose="020B0502020202020204" pitchFamily="34" charset="0"/>
                            </a:rPr>
                            <a:t>3</a:t>
                          </a:r>
                          <a:endParaRPr lang="fr-FR" sz="1800" b="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403,6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420,13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</a:rPr>
                            <a:t>3,94</a:t>
                          </a:r>
                          <a:endParaRPr lang="fr-FR" sz="18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110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kern="1200" dirty="0" smtClean="0">
                              <a:effectLst/>
                              <a:latin typeface="Century Gothic" panose="020B0502020202020204" pitchFamily="34" charset="0"/>
                            </a:rPr>
                            <a:t>4</a:t>
                          </a:r>
                          <a:endParaRPr lang="fr-FR" sz="1800" b="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697,3</a:t>
                          </a:r>
                        </a:p>
                      </a:txBody>
                      <a:tcPr marL="68580" marR="68580" marT="0" marB="0" anchor="ctr"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715,98</a:t>
                          </a:r>
                        </a:p>
                      </a:txBody>
                      <a:tcPr marL="68580" marR="68580" marT="0" marB="0" anchor="ctr"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</a:rPr>
                            <a:t>2,61</a:t>
                          </a:r>
                          <a:endParaRPr lang="fr-FR" sz="1800" dirty="0">
                            <a:effectLst/>
                            <a:latin typeface="Century Gothic" panose="020B0502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43055" y="5757421"/>
                <a:ext cx="3108036" cy="608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spcAft>
                    <a:spcPts val="300"/>
                  </a:spcAft>
                  <a:tabLst>
                    <a:tab pos="-737235" algn="l"/>
                    <a:tab pos="-457200" algn="l"/>
                    <a:tab pos="914400" algn="l"/>
                  </a:tabLst>
                </a:pPr>
                <a14:m>
                  <m:oMath xmlns:m="http://schemas.openxmlformats.org/officeDocument/2006/math">
                    <m:r>
                      <a:rPr lang="fr-F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∗∆</m:t>
                    </m:r>
                    <m:d>
                      <m:dPr>
                        <m:ctrlPr>
                          <a:rPr lang="fr-FR" sz="1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%</m:t>
                        </m:r>
                      </m:e>
                    </m:d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1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sz="1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𝒂𝒏𝒂𝒍</m:t>
                                </m:r>
                                <m:r>
                                  <a:rPr lang="fr-FR" sz="16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𝒚</m:t>
                                </m:r>
                              </m:sub>
                            </m:sSub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6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𝑭𝑬𝑨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sz="1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16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  <m:sub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𝑭𝑬𝑨</m:t>
                            </m:r>
                          </m:sub>
                        </m:sSub>
                      </m:den>
                    </m:f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𝟏𝟎𝟎</m:t>
                    </m:r>
                  </m:oMath>
                </a14:m>
                <a:r>
                  <a:rPr lang="fr-FR" sz="1600" b="1" dirty="0" smtClean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55" y="5757421"/>
                <a:ext cx="3108036" cy="608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e 23"/>
          <p:cNvGrpSpPr/>
          <p:nvPr/>
        </p:nvGrpSpPr>
        <p:grpSpPr>
          <a:xfrm>
            <a:off x="1231068" y="1399480"/>
            <a:ext cx="6681864" cy="2198463"/>
            <a:chOff x="1810661" y="1511228"/>
            <a:chExt cx="6681864" cy="2164265"/>
          </a:xfrm>
        </p:grpSpPr>
        <p:sp>
          <p:nvSpPr>
            <p:cNvPr id="25" name="ZoneTexte 24"/>
            <p:cNvSpPr txBox="1"/>
            <p:nvPr/>
          </p:nvSpPr>
          <p:spPr>
            <a:xfrm>
              <a:off x="2400398" y="336771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entury Gothic" panose="020B0502020202020204" pitchFamily="34" charset="0"/>
                </a:rPr>
                <a:t>m=0</a:t>
              </a:r>
              <a:endParaRPr lang="fr-FR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849389" y="3349650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entury Gothic" panose="020B0502020202020204" pitchFamily="34" charset="0"/>
                </a:rPr>
                <a:t>m=2</a:t>
              </a:r>
              <a:endParaRPr lang="fr-FR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417366" y="3361669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entury Gothic" panose="020B0502020202020204" pitchFamily="34" charset="0"/>
                </a:rPr>
                <a:t>m=3</a:t>
              </a:r>
              <a:endParaRPr lang="fr-FR" sz="14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0" t="35300" r="15570" b="15350"/>
            <a:stretch/>
          </p:blipFill>
          <p:spPr>
            <a:xfrm rot="5400000">
              <a:off x="4271253" y="1350795"/>
              <a:ext cx="1827970" cy="2160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9" t="38450" r="17292" b="17450"/>
            <a:stretch/>
          </p:blipFill>
          <p:spPr>
            <a:xfrm rot="5400000">
              <a:off x="6547825" y="1444536"/>
              <a:ext cx="1855752" cy="2033649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0" t="39500" r="15570" b="19550"/>
            <a:stretch/>
          </p:blipFill>
          <p:spPr>
            <a:xfrm rot="5400000">
              <a:off x="1794937" y="1526952"/>
              <a:ext cx="1859712" cy="1828264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464768" y="6181308"/>
            <a:ext cx="35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[K. Alameh et al., </a:t>
            </a:r>
            <a:r>
              <a:rPr lang="fr-FR" sz="1400" b="1" dirty="0" smtClean="0">
                <a:latin typeface="Century Gothic" panose="020B0502020202020204" pitchFamily="34" charset="0"/>
              </a:rPr>
              <a:t>SysTol’16, 2016</a:t>
            </a:r>
            <a:r>
              <a:rPr lang="fr-FR" sz="1400" b="1" dirty="0"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530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4/11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23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Courants de la phase A statorique sain et défaillants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r="2962"/>
          <a:stretch/>
        </p:blipFill>
        <p:spPr>
          <a:xfrm>
            <a:off x="720000" y="1637286"/>
            <a:ext cx="7704000" cy="44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5/11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24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Couple EM sain et défaillants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760" r="4796"/>
          <a:stretch/>
        </p:blipFill>
        <p:spPr>
          <a:xfrm>
            <a:off x="720000" y="1625301"/>
            <a:ext cx="7704000" cy="44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6/11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25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Vibrations saines </a:t>
            </a:r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et défaillantes –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temps/fréquence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781" r="3447"/>
          <a:stretch/>
        </p:blipFill>
        <p:spPr>
          <a:xfrm>
            <a:off x="722895" y="1700239"/>
            <a:ext cx="7698211" cy="4464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559" r="4005"/>
          <a:stretch/>
        </p:blipFill>
        <p:spPr>
          <a:xfrm>
            <a:off x="722895" y="1694202"/>
            <a:ext cx="7698211" cy="4464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" y="398738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Vibrations saines </a:t>
            </a:r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et défaillantes –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espace/harmonique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7/11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26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Evolution des indicateurs extraits des vibrations (1/2)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42854" b="2206"/>
          <a:stretch/>
        </p:blipFill>
        <p:spPr>
          <a:xfrm>
            <a:off x="484207" y="1195944"/>
            <a:ext cx="3907694" cy="525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43114" b="2370"/>
          <a:stretch/>
        </p:blipFill>
        <p:spPr>
          <a:xfrm>
            <a:off x="4574752" y="1190173"/>
            <a:ext cx="3910002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8/11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27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Evolution des indicateurs extraits des vibrations (2/2)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42581"/>
          <a:stretch/>
        </p:blipFill>
        <p:spPr>
          <a:xfrm>
            <a:off x="520157" y="1224424"/>
            <a:ext cx="3910001" cy="5256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42899"/>
          <a:stretch/>
        </p:blipFill>
        <p:spPr>
          <a:xfrm>
            <a:off x="4683278" y="1250421"/>
            <a:ext cx="390653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9/11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28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Analyse et classification des différents indicateurs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au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68757"/>
                  </p:ext>
                </p:extLst>
              </p:nvPr>
            </p:nvGraphicFramePr>
            <p:xfrm>
              <a:off x="252001" y="1345752"/>
              <a:ext cx="8639999" cy="48373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99225">
                      <a:extLst>
                        <a:ext uri="{9D8B030D-6E8A-4147-A177-3AD203B41FA5}">
                          <a16:colId xmlns:a16="http://schemas.microsoft.com/office/drawing/2014/main" val="2807929537"/>
                        </a:ext>
                      </a:extLst>
                    </a:gridCol>
                    <a:gridCol w="1219532">
                      <a:extLst>
                        <a:ext uri="{9D8B030D-6E8A-4147-A177-3AD203B41FA5}">
                          <a16:colId xmlns:a16="http://schemas.microsoft.com/office/drawing/2014/main" val="2154802861"/>
                        </a:ext>
                      </a:extLst>
                    </a:gridCol>
                    <a:gridCol w="6421242">
                      <a:extLst>
                        <a:ext uri="{9D8B030D-6E8A-4147-A177-3AD203B41FA5}">
                          <a16:colId xmlns:a16="http://schemas.microsoft.com/office/drawing/2014/main" val="516489592"/>
                        </a:ext>
                      </a:extLst>
                    </a:gridCol>
                  </a:tblGrid>
                  <a:tr h="548157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cap="small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BUT</a:t>
                          </a:r>
                          <a:endParaRPr lang="en-US" sz="1800" b="1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800" b="1" noProof="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INDICATEUR</a:t>
                          </a:r>
                          <a:endParaRPr lang="fr-FR" sz="1800" b="1" noProof="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14020419"/>
                      </a:ext>
                    </a:extLst>
                  </a:tr>
                  <a:tr h="857835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800" b="1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NON FIABLE</a:t>
                          </a:r>
                          <a:endParaRPr lang="en-US" sz="1800" b="1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b="1" i="0" u="none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Kurtosis in (t</a:t>
                          </a:r>
                          <a:r>
                            <a:rPr lang="en-US" sz="1800" b="0" i="0" u="none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l-GR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θ</a:t>
                          </a:r>
                          <a:r>
                            <a:rPr lang="fr-FR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; IF in (t); SF in (t/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);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6418939"/>
                      </a:ext>
                    </a:extLst>
                  </a:tr>
                  <a:tr h="857835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800" b="1" noProof="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DÉTECTION</a:t>
                          </a:r>
                          <a:endParaRPr lang="fr-FR" sz="1800" b="1" noProof="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fr-FR" sz="1800" b="1" u="none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P-2-P (t</a:t>
                          </a:r>
                          <a:r>
                            <a:rPr lang="fr-FR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); RMS (t/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); TALAF (t/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);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𝑎𝑣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𝑎𝑣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𝑚𝑒𝑎𝑛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𝑚𝑒𝑎𝑛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(sauf </a:t>
                          </a:r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SE);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 (SE or DE)</a:t>
                          </a:r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1978878"/>
                      </a:ext>
                    </a:extLst>
                  </a:tr>
                  <a:tr h="857835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ISOLATION</a:t>
                          </a:r>
                          <a:endParaRPr lang="en-US" sz="1800" b="1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i="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SE</a:t>
                          </a:r>
                          <a:endParaRPr lang="en-US" sz="1600" b="1" i="1" dirty="0">
                            <a:effectLst/>
                            <a:latin typeface="Century Gothic" panose="020B0502020202020204" pitchFamily="34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0" lang="fr-FR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r>
                                    <a:rPr kumimoji="0" lang="fr-FR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;</a:t>
                          </a:r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h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&gt;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0.48); 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skewness in (t)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&gt;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0.37) 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or 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)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&gt;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0.25); CF in 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)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&gt;0.37); IF in 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)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&gt;0.37)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4895779"/>
                      </a:ext>
                    </a:extLst>
                  </a:tr>
                  <a:tr h="85783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i="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DE</a:t>
                          </a:r>
                          <a:endParaRPr lang="en-US" sz="1600" b="1" i="1" dirty="0">
                            <a:effectLst/>
                            <a:latin typeface="Century Gothic" panose="020B0502020202020204" pitchFamily="34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u="none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800" b="1" i="1" u="none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𝒇</m:t>
                                  </m:r>
                                  <m:r>
                                    <a:rPr lang="en-US" sz="1800" b="1" i="1" u="none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; skewness </a:t>
                          </a:r>
                          <a:r>
                            <a:rPr lang="en-US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in (t)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0.25) </a:t>
                          </a:r>
                          <a:r>
                            <a:rPr lang="en-US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or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)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0.25); </a:t>
                          </a:r>
                          <a:r>
                            <a:rPr lang="en-US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CF in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t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)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0.25)</a:t>
                          </a:r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8895257"/>
                      </a:ext>
                    </a:extLst>
                  </a:tr>
                  <a:tr h="85783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i="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DMF</a:t>
                          </a:r>
                          <a:endParaRPr lang="en-US" sz="1600" b="1" i="1" dirty="0">
                            <a:effectLst/>
                            <a:latin typeface="Century Gothic" panose="020B0502020202020204" pitchFamily="34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; </a:t>
                          </a:r>
                          <a:r>
                            <a:rPr lang="en-US" sz="1800" b="1" u="none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skewness in (t</a:t>
                          </a:r>
                          <a:r>
                            <a:rPr lang="en-US" sz="1800" b="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b="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&gt;0.1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en-US" sz="1800" b="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36844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au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68757"/>
                  </p:ext>
                </p:extLst>
              </p:nvPr>
            </p:nvGraphicFramePr>
            <p:xfrm>
              <a:off x="252001" y="1345752"/>
              <a:ext cx="8639999" cy="48373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99225">
                      <a:extLst>
                        <a:ext uri="{9D8B030D-6E8A-4147-A177-3AD203B41FA5}">
                          <a16:colId xmlns:a16="http://schemas.microsoft.com/office/drawing/2014/main" val="2807929537"/>
                        </a:ext>
                      </a:extLst>
                    </a:gridCol>
                    <a:gridCol w="1219532">
                      <a:extLst>
                        <a:ext uri="{9D8B030D-6E8A-4147-A177-3AD203B41FA5}">
                          <a16:colId xmlns:a16="http://schemas.microsoft.com/office/drawing/2014/main" val="2154802861"/>
                        </a:ext>
                      </a:extLst>
                    </a:gridCol>
                    <a:gridCol w="6421242">
                      <a:extLst>
                        <a:ext uri="{9D8B030D-6E8A-4147-A177-3AD203B41FA5}">
                          <a16:colId xmlns:a16="http://schemas.microsoft.com/office/drawing/2014/main" val="516489592"/>
                        </a:ext>
                      </a:extLst>
                    </a:gridCol>
                  </a:tblGrid>
                  <a:tr h="548157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cap="small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BUT</a:t>
                          </a:r>
                          <a:endParaRPr lang="en-US" sz="1800" b="1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800" b="1" noProof="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INDICATEUR</a:t>
                          </a:r>
                          <a:endParaRPr lang="fr-FR" sz="1800" b="1" noProof="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14020419"/>
                      </a:ext>
                    </a:extLst>
                  </a:tr>
                  <a:tr h="857835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800" b="1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NON FIABLE</a:t>
                          </a:r>
                          <a:endParaRPr lang="en-US" sz="1800" b="1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820" t="-65957" r="-569" b="-4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6418939"/>
                      </a:ext>
                    </a:extLst>
                  </a:tr>
                  <a:tr h="857835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800" b="1" noProof="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DÉTECTION</a:t>
                          </a:r>
                          <a:endParaRPr lang="fr-FR" sz="1800" b="1" noProof="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820" t="-165957" r="-569" b="-3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978878"/>
                      </a:ext>
                    </a:extLst>
                  </a:tr>
                  <a:tr h="857835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ISOLATION</a:t>
                          </a:r>
                          <a:endParaRPr lang="en-US" sz="1800" b="1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i="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SE</a:t>
                          </a:r>
                          <a:endParaRPr lang="en-US" sz="1600" b="1" i="1" dirty="0">
                            <a:effectLst/>
                            <a:latin typeface="Century Gothic" panose="020B0502020202020204" pitchFamily="34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820" t="-265957" r="-569" b="-2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895779"/>
                      </a:ext>
                    </a:extLst>
                  </a:tr>
                  <a:tr h="85783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i="0" dirty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DE</a:t>
                          </a:r>
                          <a:endParaRPr lang="en-US" sz="1600" b="1" i="1" dirty="0">
                            <a:effectLst/>
                            <a:latin typeface="Century Gothic" panose="020B0502020202020204" pitchFamily="34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820" t="-365957" r="-569" b="-1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8895257"/>
                      </a:ext>
                    </a:extLst>
                  </a:tr>
                  <a:tr h="85783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i="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DMF</a:t>
                          </a:r>
                          <a:endParaRPr lang="en-US" sz="1600" b="1" i="1" dirty="0">
                            <a:effectLst/>
                            <a:latin typeface="Century Gothic" panose="020B0502020202020204" pitchFamily="34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820" t="-465957" r="-569" b="-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36844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15781" r="22780"/>
          <a:stretch/>
        </p:blipFill>
        <p:spPr>
          <a:xfrm>
            <a:off x="1373006" y="1209543"/>
            <a:ext cx="6397989" cy="5184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14030" r="20642"/>
          <a:stretch/>
        </p:blipFill>
        <p:spPr>
          <a:xfrm>
            <a:off x="1373006" y="1211631"/>
            <a:ext cx="6397989" cy="5184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3921" r="29876"/>
          <a:stretch/>
        </p:blipFill>
        <p:spPr>
          <a:xfrm>
            <a:off x="1373006" y="1200150"/>
            <a:ext cx="6397989" cy="5184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/>
          <a:srcRect l="4366" r="28557"/>
          <a:stretch/>
        </p:blipFill>
        <p:spPr>
          <a:xfrm>
            <a:off x="1373006" y="1296902"/>
            <a:ext cx="6397989" cy="5184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/>
          <a:srcRect l="9656" r="28515"/>
          <a:stretch/>
        </p:blipFill>
        <p:spPr>
          <a:xfrm>
            <a:off x="1374000" y="1219801"/>
            <a:ext cx="6396000" cy="51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10/11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29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Calcul du seuil de détection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/>
              <p:cNvSpPr txBox="1">
                <a:spLocks/>
              </p:cNvSpPr>
              <p:nvPr/>
            </p:nvSpPr>
            <p:spPr>
              <a:xfrm>
                <a:off x="468000" y="1277321"/>
                <a:ext cx="8208000" cy="236642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 smtClean="0">
                    <a:latin typeface="Century Gothic" panose="020B0502020202020204" pitchFamily="34" charset="0"/>
                  </a:rPr>
                  <a:t> Le risque de première espèce est fixé à «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fr-FR" sz="1800" dirty="0" smtClean="0">
                    <a:latin typeface="Century Gothic" panose="020B0502020202020204" pitchFamily="34" charset="0"/>
                  </a:rPr>
                  <a:t>=5% »</a:t>
                </a:r>
              </a:p>
              <a:p>
                <a:pPr lvl="0" algn="just">
                  <a:spcBef>
                    <a:spcPts val="600"/>
                  </a:spcBef>
                  <a:spcAft>
                    <a:spcPts val="18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 smtClean="0">
                    <a:latin typeface="Century Gothic" panose="020B0502020202020204" pitchFamily="34" charset="0"/>
                  </a:rPr>
                  <a:t> Chaque indicateur «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fr-FR" sz="1800" dirty="0" smtClean="0">
                    <a:latin typeface="Century Gothic" panose="020B0502020202020204" pitchFamily="34" charset="0"/>
                  </a:rPr>
                  <a:t> » est caractérisé par:</a:t>
                </a:r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,[0;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𝑃𝑟𝑜𝑏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fr-FR" sz="1800" b="0" dirty="0" smtClean="0">
                  <a:latin typeface="Century Gothic" panose="020B0502020202020204" pitchFamily="34" charset="0"/>
                </a:endParaRPr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,[0;</m:t>
                          </m:r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𝑃𝑟𝑜𝑏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,[0;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fr-FR" sz="1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1277321"/>
                <a:ext cx="8208000" cy="2366424"/>
              </a:xfrm>
              <a:prstGeom prst="rect">
                <a:avLst/>
              </a:prstGeo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à coins arrondis 4"/>
          <p:cNvSpPr/>
          <p:nvPr/>
        </p:nvSpPr>
        <p:spPr>
          <a:xfrm>
            <a:off x="1773382" y="2202874"/>
            <a:ext cx="5832763" cy="133003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601657"/>
                  </p:ext>
                </p:extLst>
              </p:nvPr>
            </p:nvGraphicFramePr>
            <p:xfrm>
              <a:off x="209553" y="3849912"/>
              <a:ext cx="8712002" cy="2232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697">
                      <a:extLst>
                        <a:ext uri="{9D8B030D-6E8A-4147-A177-3AD203B41FA5}">
                          <a16:colId xmlns:a16="http://schemas.microsoft.com/office/drawing/2014/main" val="2153286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800161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297873108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489727428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392396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27607622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55893502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8790393"/>
                        </a:ext>
                      </a:extLst>
                    </a:gridCol>
                  </a:tblGrid>
                  <a:tr h="5125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b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SE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DMF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961390"/>
                      </a:ext>
                    </a:extLst>
                  </a:tr>
                  <a:tr h="63093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8040004"/>
                      </a:ext>
                    </a:extLst>
                  </a:tr>
                  <a:tr h="10890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a:rPr lang="fr-FR" sz="1800" b="1" i="0" dirty="0" smtClean="0"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  <m:r>
                                    <a:rPr lang="fr-FR" sz="1800" b="1" i="0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0" dirty="0" smtClean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fr-FR" sz="1800" b="1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800" b="1" i="0" dirty="0" smtClean="0">
                              <a:latin typeface="Century Gothic" panose="020B0502020202020204" pitchFamily="34" charset="0"/>
                            </a:rPr>
                            <a:t>(dB)</a:t>
                          </a:r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135,98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91,31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91,73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52,259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53,529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51,39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61,21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72351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601657"/>
                  </p:ext>
                </p:extLst>
              </p:nvPr>
            </p:nvGraphicFramePr>
            <p:xfrm>
              <a:off x="209553" y="3849912"/>
              <a:ext cx="8712002" cy="2232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697">
                      <a:extLst>
                        <a:ext uri="{9D8B030D-6E8A-4147-A177-3AD203B41FA5}">
                          <a16:colId xmlns:a16="http://schemas.microsoft.com/office/drawing/2014/main" val="2153286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800161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297873108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489727428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392396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27607622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55893502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8790393"/>
                        </a:ext>
                      </a:extLst>
                    </a:gridCol>
                  </a:tblGrid>
                  <a:tr h="512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5" t="-3571" r="-749704" b="-34523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SE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DMF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961390"/>
                      </a:ext>
                    </a:extLst>
                  </a:tr>
                  <a:tr h="6309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5" t="-83654" r="-749704" b="-17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556" t="-83654" r="-603889" b="-17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556" t="-83654" r="-503889" b="-17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556" t="-83654" r="-403889" b="-17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3370" t="-83654" r="-301657" b="-17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111" t="-83654" r="-203333" b="-17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111" t="-83654" r="-103333" b="-17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6111" t="-83654" r="-3333" b="-178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040004"/>
                      </a:ext>
                    </a:extLst>
                  </a:tr>
                  <a:tr h="1089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5" t="-106704" r="-749704" b="-3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135,98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91,31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91,73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</a:rPr>
                            <a:t>52,259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+mn-cs"/>
                            </a:rPr>
                            <a:t>53,529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51,39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61,21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72351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Rectangle 19"/>
          <p:cNvSpPr/>
          <p:nvPr/>
        </p:nvSpPr>
        <p:spPr>
          <a:xfrm>
            <a:off x="464767" y="6181308"/>
            <a:ext cx="7321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[K. Alameh et al., </a:t>
            </a:r>
            <a:r>
              <a:rPr lang="fr-FR" sz="1400" b="1" dirty="0" err="1" smtClean="0">
                <a:latin typeface="Century Gothic" panose="020B0502020202020204" pitchFamily="34" charset="0"/>
              </a:rPr>
              <a:t>submitted</a:t>
            </a:r>
            <a:r>
              <a:rPr lang="fr-FR" sz="1400" b="1" dirty="0" smtClean="0">
                <a:latin typeface="Century Gothic" panose="020B0502020202020204" pitchFamily="34" charset="0"/>
              </a:rPr>
              <a:t> to « IEEE trans. on </a:t>
            </a:r>
            <a:r>
              <a:rPr lang="fr-FR" sz="1400" b="1" dirty="0" err="1" smtClean="0">
                <a:latin typeface="Century Gothic" panose="020B0502020202020204" pitchFamily="34" charset="0"/>
              </a:rPr>
              <a:t>Industry</a:t>
            </a:r>
            <a:r>
              <a:rPr lang="fr-FR" sz="1400" b="1" dirty="0" smtClean="0">
                <a:latin typeface="Century Gothic" panose="020B0502020202020204" pitchFamily="34" charset="0"/>
              </a:rPr>
              <a:t> Applications, 2016</a:t>
            </a:r>
            <a:r>
              <a:rPr lang="fr-FR" sz="1400" b="1" dirty="0"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547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 smtClean="0"/>
                <a:t>INTRODUCTION ET PROBLÉMATIQUE 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1/2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635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635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635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635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2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Les MSAPs dans le domaine automobile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68000" y="1360447"/>
            <a:ext cx="8208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b="1" cap="small" dirty="0" smtClean="0">
                <a:latin typeface="Century Gothic" panose="020B0502020202020204" pitchFamily="34" charset="0"/>
              </a:rPr>
              <a:t> </a:t>
            </a:r>
            <a:r>
              <a:rPr lang="fr-FR" sz="1800" dirty="0" smtClean="0">
                <a:latin typeface="Century Gothic" panose="020B0502020202020204" pitchFamily="34" charset="0"/>
              </a:rPr>
              <a:t>Les grands constructeurs se sont lancés dans le domaine des véhicules hybrides électriques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Les MSAPs sont de plus en plus répandues dans les applications automobiles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4940" r="1831" b="5281"/>
          <a:stretch/>
        </p:blipFill>
        <p:spPr>
          <a:xfrm>
            <a:off x="2784763" y="2910378"/>
            <a:ext cx="5663870" cy="34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11/11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30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Test des seuils par un ensemble bruité d’indicateurs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au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378902"/>
                  </p:ext>
                </p:extLst>
              </p:nvPr>
            </p:nvGraphicFramePr>
            <p:xfrm>
              <a:off x="190503" y="1336218"/>
              <a:ext cx="8712002" cy="18841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697">
                      <a:extLst>
                        <a:ext uri="{9D8B030D-6E8A-4147-A177-3AD203B41FA5}">
                          <a16:colId xmlns:a16="http://schemas.microsoft.com/office/drawing/2014/main" val="2153286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800161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435313114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392396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257403583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27607622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021245174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861116655"/>
                        </a:ext>
                      </a:extLst>
                    </a:gridCol>
                  </a:tblGrid>
                  <a:tr h="432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b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SE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DMF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961390"/>
                      </a:ext>
                    </a:extLst>
                  </a:tr>
                  <a:tr h="5324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8040004"/>
                      </a:ext>
                    </a:extLst>
                  </a:tr>
                  <a:tr h="91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oMath>
                          </a14:m>
                          <a:r>
                            <a:rPr lang="en-US" sz="1800" b="1" i="0" dirty="0" smtClean="0">
                              <a:latin typeface="Century Gothic" panose="020B0502020202020204" pitchFamily="34" charset="0"/>
                            </a:rPr>
                            <a:t>) (%)</a:t>
                          </a:r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92,96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96,75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85,16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98,94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99,99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99,99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99,99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72351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au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378902"/>
                  </p:ext>
                </p:extLst>
              </p:nvPr>
            </p:nvGraphicFramePr>
            <p:xfrm>
              <a:off x="190503" y="1336218"/>
              <a:ext cx="8712002" cy="18841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697">
                      <a:extLst>
                        <a:ext uri="{9D8B030D-6E8A-4147-A177-3AD203B41FA5}">
                          <a16:colId xmlns:a16="http://schemas.microsoft.com/office/drawing/2014/main" val="2153286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800161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435313114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392396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257403583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27607622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021245174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861116655"/>
                        </a:ext>
                      </a:extLst>
                    </a:gridCol>
                  </a:tblGrid>
                  <a:tr h="432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5" t="-4225" r="-749704" b="-34507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SE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DMF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961390"/>
                      </a:ext>
                    </a:extLst>
                  </a:tr>
                  <a:tr h="5324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5" t="-84091" r="-749704" b="-178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556" t="-84091" r="-603889" b="-178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556" t="-84091" r="-503889" b="-178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5556" t="-84091" r="-403889" b="-178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3370" t="-84091" r="-301657" b="-178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6111" t="-84091" r="-203333" b="-178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6111" t="-84091" r="-103333" b="-178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6111" t="-84091" r="-3333" b="-178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040004"/>
                      </a:ext>
                    </a:extLst>
                  </a:tr>
                  <a:tr h="919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5" t="-107285" r="-749704" b="-3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92,96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96,75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85,16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98,94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99,99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99,99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99,99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72351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92417"/>
                  </p:ext>
                </p:extLst>
              </p:nvPr>
            </p:nvGraphicFramePr>
            <p:xfrm>
              <a:off x="247653" y="4513941"/>
              <a:ext cx="8712002" cy="17997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697">
                      <a:extLst>
                        <a:ext uri="{9D8B030D-6E8A-4147-A177-3AD203B41FA5}">
                          <a16:colId xmlns:a16="http://schemas.microsoft.com/office/drawing/2014/main" val="2153286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800161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435313114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392396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257403583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27607622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68975388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903235784"/>
                        </a:ext>
                      </a:extLst>
                    </a:gridCol>
                  </a:tblGrid>
                  <a:tr h="4778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b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SE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DMF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961390"/>
                      </a:ext>
                    </a:extLst>
                  </a:tr>
                  <a:tr h="588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8040004"/>
                      </a:ext>
                    </a:extLst>
                  </a:tr>
                  <a:tr h="7336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8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  <m:r>
                                <a:rPr lang="fr-FR" sz="1800" b="1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800" b="1" i="0" dirty="0" smtClean="0">
                              <a:latin typeface="Century Gothic" panose="020B0502020202020204" pitchFamily="34" charset="0"/>
                            </a:rPr>
                            <a:t>(%)</a:t>
                          </a:r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98,4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98,5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98,2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98,1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97,9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54,3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72351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92417"/>
                  </p:ext>
                </p:extLst>
              </p:nvPr>
            </p:nvGraphicFramePr>
            <p:xfrm>
              <a:off x="247653" y="4513941"/>
              <a:ext cx="8712002" cy="17997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697">
                      <a:extLst>
                        <a:ext uri="{9D8B030D-6E8A-4147-A177-3AD203B41FA5}">
                          <a16:colId xmlns:a16="http://schemas.microsoft.com/office/drawing/2014/main" val="2153286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800161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435313114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392396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257403583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27607622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68975388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903235784"/>
                        </a:ext>
                      </a:extLst>
                    </a:gridCol>
                  </a:tblGrid>
                  <a:tr h="4778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5" t="-3797" r="-750296" b="-28227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SE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DMF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961390"/>
                      </a:ext>
                    </a:extLst>
                  </a:tr>
                  <a:tr h="588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5" t="-85417" r="-750296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556" t="-85417" r="-604444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556" t="-85417" r="-504444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556" t="-85417" r="-404444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3370" t="-85417" r="-30221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111" t="-85417" r="-203889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111" t="-85417" r="-103889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6111" t="-85417" r="-3889" b="-1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040004"/>
                      </a:ext>
                    </a:extLst>
                  </a:tr>
                  <a:tr h="7336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5" t="-147107" r="-750296" b="-4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98,4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98,5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98,2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98,1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98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97,9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latin typeface="Century Gothic" panose="020B0502020202020204" pitchFamily="34" charset="0"/>
                            </a:rPr>
                            <a:t>54,3</a:t>
                          </a:r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72351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2"/>
              <p:cNvSpPr txBox="1">
                <a:spLocks/>
              </p:cNvSpPr>
              <p:nvPr/>
            </p:nvSpPr>
            <p:spPr>
              <a:xfrm>
                <a:off x="468000" y="3385521"/>
                <a:ext cx="8208000" cy="830879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 smtClean="0">
                    <a:latin typeface="Century Gothic" panose="020B0502020202020204" pitchFamily="34" charset="0"/>
                  </a:rPr>
                  <a:t> La probabilité de la bonne détection sur un ensemble test bruité </a:t>
                </a:r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Clr>
                    <a:srgbClr val="A40000"/>
                  </a:buClr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type m:val="li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8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type m:val="li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18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latin typeface="Century Gothic" panose="020B0502020202020204" pitchFamily="34" charset="0"/>
                  </a:rPr>
                  <a:t> </a:t>
                </a:r>
                <a:endParaRPr lang="en-US" sz="1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3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3385521"/>
                <a:ext cx="8208000" cy="830879"/>
              </a:xfrm>
              <a:prstGeom prst="rect">
                <a:avLst/>
              </a:prstGeom>
              <a:blipFill>
                <a:blip r:embed="rId4"/>
                <a:stretch>
                  <a:fillRect l="-520" t="-21898" b="-1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à coins arrondis 23"/>
          <p:cNvSpPr/>
          <p:nvPr/>
        </p:nvSpPr>
        <p:spPr>
          <a:xfrm>
            <a:off x="1684482" y="3733800"/>
            <a:ext cx="5832763" cy="59920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>
            <a:off x="7869382" y="63176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au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64067"/>
                  </p:ext>
                </p:extLst>
              </p:nvPr>
            </p:nvGraphicFramePr>
            <p:xfrm>
              <a:off x="233798" y="4513940"/>
              <a:ext cx="8712002" cy="17997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697">
                      <a:extLst>
                        <a:ext uri="{9D8B030D-6E8A-4147-A177-3AD203B41FA5}">
                          <a16:colId xmlns:a16="http://schemas.microsoft.com/office/drawing/2014/main" val="2153286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800161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435313114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392396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257403583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27607622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68975388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903235784"/>
                        </a:ext>
                      </a:extLst>
                    </a:gridCol>
                  </a:tblGrid>
                  <a:tr h="4778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b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SE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DMF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961390"/>
                      </a:ext>
                    </a:extLst>
                  </a:tr>
                  <a:tr h="588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fr-FR" sz="1800" b="1" i="0" dirty="0" smtClean="0">
                                        <a:latin typeface="Cambria Math" panose="02040503050406030204" pitchFamily="18" charset="0"/>
                                      </a:rPr>
                                      <m:t>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  <m:r>
                                      <a:rPr lang="fr-FR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38100" cap="flat" cmpd="sng" algn="ctr">
                          <a:solidFill>
                            <a:srgbClr val="A4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38100" cap="flat" cmpd="sng" algn="ctr">
                          <a:solidFill>
                            <a:srgbClr val="A4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28040004"/>
                      </a:ext>
                    </a:extLst>
                  </a:tr>
                  <a:tr h="7336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8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  <m:r>
                                <a:rPr lang="fr-FR" sz="1800" b="1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800" b="1" i="0" dirty="0" smtClean="0">
                              <a:latin typeface="Century Gothic" panose="020B0502020202020204" pitchFamily="34" charset="0"/>
                            </a:rPr>
                            <a:t>(%)</a:t>
                          </a:r>
                          <a:endParaRPr lang="en-US" sz="1800" b="1" i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98,4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98,5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98,2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98,1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97,9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54,3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38100" cap="flat" cmpd="sng" algn="ctr">
                          <a:solidFill>
                            <a:srgbClr val="A4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38100" cap="flat" cmpd="sng" algn="ctr">
                          <a:solidFill>
                            <a:srgbClr val="A4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72351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au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64067"/>
                  </p:ext>
                </p:extLst>
              </p:nvPr>
            </p:nvGraphicFramePr>
            <p:xfrm>
              <a:off x="233798" y="4513940"/>
              <a:ext cx="8712002" cy="17997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697">
                      <a:extLst>
                        <a:ext uri="{9D8B030D-6E8A-4147-A177-3AD203B41FA5}">
                          <a16:colId xmlns:a16="http://schemas.microsoft.com/office/drawing/2014/main" val="21532865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2168001611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435313114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4139239667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3257403583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27607622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768975388"/>
                        </a:ext>
                      </a:extLst>
                    </a:gridCol>
                    <a:gridCol w="1097615">
                      <a:extLst>
                        <a:ext uri="{9D8B030D-6E8A-4147-A177-3AD203B41FA5}">
                          <a16:colId xmlns:a16="http://schemas.microsoft.com/office/drawing/2014/main" val="1903235784"/>
                        </a:ext>
                      </a:extLst>
                    </a:gridCol>
                  </a:tblGrid>
                  <a:tr h="4778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75" t="-3797" r="-749704" b="-28227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SE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DE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Century Gothic" panose="020B0502020202020204" pitchFamily="34" charset="0"/>
                            </a:rPr>
                            <a:t>DMF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961390"/>
                      </a:ext>
                    </a:extLst>
                  </a:tr>
                  <a:tr h="588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75" t="-85417" r="-749704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5556" t="-85417" r="-603889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5556" t="-85417" r="-503889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5556" t="-85417" r="-403889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3370" t="-85417" r="-301657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6111" t="-85417" r="-203333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6111" t="-85417" r="-103333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38100" cap="flat" cmpd="sng" algn="ctr">
                          <a:solidFill>
                            <a:srgbClr val="A4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38100" cap="flat" cmpd="sng" algn="ctr">
                          <a:solidFill>
                            <a:srgbClr val="A4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blipFill>
                          <a:blip r:embed="rId5"/>
                          <a:stretch>
                            <a:fillRect l="-696111" t="-85417" r="-3333" b="-1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040004"/>
                      </a:ext>
                    </a:extLst>
                  </a:tr>
                  <a:tr h="7336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75" t="-147107" r="-749704" b="-4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98,4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98,5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98,2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98,1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98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97,9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 smtClean="0">
                              <a:latin typeface="Century Gothic" panose="020B0502020202020204" pitchFamily="34" charset="0"/>
                            </a:rPr>
                            <a:t>54,3</a:t>
                          </a:r>
                          <a:endParaRPr lang="en-US" sz="1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38100" cap="flat" cmpd="sng" algn="ctr">
                          <a:solidFill>
                            <a:srgbClr val="A4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38100" cap="flat" cmpd="sng" algn="ctr">
                          <a:solidFill>
                            <a:srgbClr val="A4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72351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42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 smtClean="0"/>
                <a:t>CONCLUSION ET PERSPECTIVES</a:t>
              </a:r>
              <a:endParaRPr lang="fr-FR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31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Conclusion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8000" y="2229429"/>
            <a:ext cx="8208000" cy="2841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</a:t>
            </a:r>
            <a:r>
              <a:rPr lang="fr-FR" sz="1800" dirty="0">
                <a:latin typeface="Century Gothic" panose="020B0502020202020204" pitchFamily="34" charset="0"/>
              </a:rPr>
              <a:t>Développement d’un modèle </a:t>
            </a:r>
            <a:r>
              <a:rPr lang="fr-FR" sz="1800" dirty="0" smtClean="0">
                <a:latin typeface="Century Gothic" panose="020B0502020202020204" pitchFamily="34" charset="0"/>
              </a:rPr>
              <a:t>analytique </a:t>
            </a:r>
            <a:r>
              <a:rPr lang="fr-FR" sz="1800" dirty="0">
                <a:latin typeface="Century Gothic" panose="020B0502020202020204" pitchFamily="34" charset="0"/>
              </a:rPr>
              <a:t>de la MSAP dédié au diagnostic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Comparaison du modèle analytique par une analyse numérique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Extraction et sélection des indicateurs vibratoires fiables pour la détection et l’isolation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Application d’une méthode de classification à base neuronale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Century Gothic" panose="020B0502020202020204" pitchFamily="34" charset="0"/>
              </a:rPr>
              <a:t> Application </a:t>
            </a:r>
            <a:r>
              <a:rPr lang="fr-FR" sz="1800" dirty="0" smtClean="0">
                <a:latin typeface="Century Gothic" panose="020B0502020202020204" pitchFamily="34" charset="0"/>
              </a:rPr>
              <a:t>d’un test statistique: calcul d’un seuil de détection pour chaque indicateur</a:t>
            </a:r>
            <a:endParaRPr lang="fr-FR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 smtClean="0"/>
                <a:t>CONCLUSION ET PERSPECTIVES</a:t>
              </a:r>
              <a:endParaRPr lang="fr-FR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32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Perspectives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8000" y="2243295"/>
            <a:ext cx="8208000" cy="2799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Etude de la performance des indicateurs dans le cas de défauts simultanés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Considération des effets des autres types de défauts dans le moteur (court-circuit statorique, de roulements, ..)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Considération </a:t>
            </a:r>
            <a:r>
              <a:rPr lang="fr-FR" sz="1800" dirty="0">
                <a:latin typeface="Century Gothic" panose="020B0502020202020204" pitchFamily="34" charset="0"/>
              </a:rPr>
              <a:t>des </a:t>
            </a:r>
            <a:r>
              <a:rPr lang="fr-FR" sz="1800" dirty="0" smtClean="0">
                <a:latin typeface="Century Gothic" panose="020B0502020202020204" pitchFamily="34" charset="0"/>
              </a:rPr>
              <a:t>cas de défauts </a:t>
            </a:r>
            <a:r>
              <a:rPr lang="fr-FR" sz="1800" dirty="0">
                <a:latin typeface="Century Gothic" panose="020B0502020202020204" pitchFamily="34" charset="0"/>
              </a:rPr>
              <a:t>évolutifs à faibles degrés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Simulation </a:t>
            </a:r>
            <a:r>
              <a:rPr lang="fr-FR" sz="1800" dirty="0">
                <a:latin typeface="Century Gothic" panose="020B0502020202020204" pitchFamily="34" charset="0"/>
              </a:rPr>
              <a:t>des régimes cyclo- ou non stationnaires de la MSAP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</a:t>
            </a:r>
            <a:r>
              <a:rPr lang="fr-FR" sz="1800" dirty="0">
                <a:latin typeface="Century Gothic" panose="020B0502020202020204" pitchFamily="34" charset="0"/>
              </a:rPr>
              <a:t>Application de l’approche de détection et de diagnostic développée sur un banc </a:t>
            </a:r>
            <a:r>
              <a:rPr lang="fr-FR" sz="1800" dirty="0" smtClean="0">
                <a:latin typeface="Century Gothic" panose="020B0502020202020204" pitchFamily="34" charset="0"/>
              </a:rPr>
              <a:t>expérimental</a:t>
            </a:r>
            <a:endParaRPr lang="fr-FR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 smtClean="0"/>
                <a:t>LISTE DE PUBLICATIONS</a:t>
              </a:r>
              <a:endParaRPr lang="fr-FR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77091" y="484909"/>
            <a:ext cx="8589818" cy="58881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700" b="1" dirty="0" smtClean="0"/>
              <a:t>K. Alameh, G. Hoblos et G. Barakat,  </a:t>
            </a:r>
            <a:r>
              <a:rPr lang="en-US" sz="1700" dirty="0" smtClean="0"/>
              <a:t>« Statistical Approach for Fault Detection and Isolation for Brushless DC Motors », </a:t>
            </a:r>
            <a:r>
              <a:rPr lang="fr-FR" sz="1700" dirty="0" smtClean="0"/>
              <a:t>soumis</a:t>
            </a:r>
            <a:r>
              <a:rPr lang="en-US" sz="1700" dirty="0" smtClean="0"/>
              <a:t> à Special Issue of </a:t>
            </a:r>
            <a:r>
              <a:rPr lang="fr-FR" sz="1700" b="1" dirty="0" smtClean="0"/>
              <a:t> </a:t>
            </a:r>
            <a:r>
              <a:rPr lang="en-US" sz="1700" dirty="0" smtClean="0"/>
              <a:t>« </a:t>
            </a:r>
            <a:r>
              <a:rPr lang="en-US" sz="1700" b="1" dirty="0" smtClean="0"/>
              <a:t>IEEE Transactions on Industry Applications </a:t>
            </a:r>
            <a:r>
              <a:rPr lang="en-US" sz="1700" dirty="0" smtClean="0"/>
              <a:t>» on </a:t>
            </a:r>
            <a:r>
              <a:rPr lang="fr-FR" sz="1700" b="1" dirty="0" smtClean="0"/>
              <a:t> </a:t>
            </a:r>
            <a:r>
              <a:rPr lang="en-US" sz="1700" dirty="0" smtClean="0"/>
              <a:t>« Fault Diagnosis of Electric Machines, Power Electronics and Drives », </a:t>
            </a:r>
            <a:r>
              <a:rPr lang="en-US" sz="1700" b="1" dirty="0" smtClean="0"/>
              <a:t>2016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700" b="1" dirty="0" smtClean="0"/>
              <a:t>K. Alameh, R. Ginzarly, G. Hoblos et G. Barakat</a:t>
            </a:r>
            <a:r>
              <a:rPr lang="fr-FR" sz="1700" b="1" dirty="0" smtClean="0"/>
              <a:t>, </a:t>
            </a:r>
            <a:r>
              <a:rPr lang="en-US" sz="1700" dirty="0" smtClean="0"/>
              <a:t>« Fault Detection and Identification Approach for Brushless Direct Current (DC) Motors based on Vibration signal Analysis », 3</a:t>
            </a:r>
            <a:r>
              <a:rPr lang="en-US" sz="1700" baseline="30000" dirty="0" smtClean="0"/>
              <a:t>rd</a:t>
            </a:r>
            <a:r>
              <a:rPr lang="en-US" sz="1700" dirty="0" smtClean="0"/>
              <a:t> International Conference on Control and Fault-Tolerant Systems</a:t>
            </a:r>
            <a:r>
              <a:rPr lang="fr-FR" sz="1700" dirty="0" smtClean="0"/>
              <a:t> – </a:t>
            </a:r>
            <a:r>
              <a:rPr lang="en-US" sz="1700" b="1" dirty="0" smtClean="0"/>
              <a:t>SysTol’16 </a:t>
            </a:r>
            <a:endParaRPr lang="fr-FR" sz="1700" b="1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700" b="1" dirty="0" smtClean="0"/>
              <a:t>R. Ginzarly, K. Alameh, G. Hoblos et N. Moubayed, </a:t>
            </a:r>
            <a:r>
              <a:rPr lang="en-US" sz="1700" dirty="0" smtClean="0"/>
              <a:t>« Numerical Versus Analytical Techniques for Healthy and Faulty Surface Permanent Magnet Machine », 3</a:t>
            </a:r>
            <a:r>
              <a:rPr lang="en-US" sz="1700" baseline="30000" dirty="0" smtClean="0"/>
              <a:t>rd</a:t>
            </a:r>
            <a:r>
              <a:rPr lang="en-US" sz="1700" dirty="0" smtClean="0"/>
              <a:t> International Conference on Electrical, Electronics, Computer Engineering and their Applications</a:t>
            </a:r>
            <a:r>
              <a:rPr lang="fr-FR" sz="1700" dirty="0" smtClean="0"/>
              <a:t> – </a:t>
            </a:r>
            <a:r>
              <a:rPr lang="en-US" sz="1700" b="1" dirty="0" smtClean="0"/>
              <a:t>EECEA’2016</a:t>
            </a:r>
            <a:r>
              <a:rPr lang="en-US" sz="1700" dirty="0" smtClean="0"/>
              <a:t> </a:t>
            </a:r>
            <a:endParaRPr lang="fr-FR" sz="17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700" b="1" dirty="0" smtClean="0"/>
              <a:t>K. Alameh, N. Cité, G. Hoblos et G. Barakat</a:t>
            </a:r>
            <a:r>
              <a:rPr lang="fr-FR" sz="1700" b="1" dirty="0" smtClean="0"/>
              <a:t>, </a:t>
            </a:r>
            <a:r>
              <a:rPr lang="en-US" sz="1700" dirty="0" smtClean="0"/>
              <a:t>« Vibration-based Fault Diagnosis Approach for Permanent Magnet Synchronous Motors », 9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IFAC Symposium on Fault Detection, Supervision and Safety for Technical Processes</a:t>
            </a:r>
            <a:r>
              <a:rPr lang="fr-FR" sz="1700" dirty="0" smtClean="0"/>
              <a:t> – </a:t>
            </a:r>
            <a:r>
              <a:rPr lang="en-US" sz="1700" b="1" dirty="0" smtClean="0"/>
              <a:t>SAFEPROCESS’15</a:t>
            </a:r>
            <a:endParaRPr lang="fr-FR" sz="1700" b="1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700" b="1" dirty="0" smtClean="0"/>
              <a:t>K. Alameh, N. Cité, G. Hoblos et G. Barakat</a:t>
            </a:r>
            <a:r>
              <a:rPr lang="fr-FR" sz="1700" b="1" dirty="0" smtClean="0"/>
              <a:t>, </a:t>
            </a:r>
            <a:r>
              <a:rPr lang="en-US" sz="1700" dirty="0" smtClean="0"/>
              <a:t>«Multiphysical Modeling for fault detection in Permanent Magnet Synchronous Motors », IEEE International Conference on Industrial Technology</a:t>
            </a:r>
            <a:r>
              <a:rPr lang="fr-FR" sz="1700" dirty="0" smtClean="0"/>
              <a:t> – </a:t>
            </a:r>
            <a:r>
              <a:rPr lang="en-US" sz="1700" b="1" dirty="0" smtClean="0"/>
              <a:t>ICIT’15</a:t>
            </a:r>
            <a:endParaRPr lang="fr-FR" sz="1700" b="1" i="1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700" b="1" dirty="0" smtClean="0"/>
              <a:t>K. Alameh, N. Cité, G. Hoblos et G. Barakat</a:t>
            </a:r>
            <a:r>
              <a:rPr lang="fr-FR" sz="1700" b="1" dirty="0" smtClean="0"/>
              <a:t>, </a:t>
            </a:r>
            <a:r>
              <a:rPr lang="en-US" sz="1700" dirty="0" smtClean="0"/>
              <a:t>« Feature Extraction for Vibration-Based Fault Detection in Permanent Magnet Synchronous Motors »,</a:t>
            </a:r>
            <a:r>
              <a:rPr lang="fr-FR" sz="1700" dirty="0" smtClean="0"/>
              <a:t> </a:t>
            </a:r>
            <a:r>
              <a:rPr lang="en-US" sz="1700" dirty="0" smtClean="0"/>
              <a:t>3</a:t>
            </a:r>
            <a:r>
              <a:rPr lang="en-US" sz="1700" baseline="30000" dirty="0" smtClean="0"/>
              <a:t>rd </a:t>
            </a:r>
            <a:r>
              <a:rPr lang="en-US" sz="1700" dirty="0" smtClean="0"/>
              <a:t>International Conference on Technological Advances in Electrical, Electronics and Computer Engineering</a:t>
            </a:r>
            <a:r>
              <a:rPr lang="fr-FR" sz="1700" dirty="0" smtClean="0"/>
              <a:t> – </a:t>
            </a:r>
            <a:r>
              <a:rPr lang="en-US" sz="1700" b="1" dirty="0" smtClean="0"/>
              <a:t>TAEECE’2015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700" b="1" dirty="0" smtClean="0"/>
              <a:t>K. Alameh, N. Cité, G. Hoblos et G. Barakat</a:t>
            </a:r>
            <a:r>
              <a:rPr lang="fr-FR" sz="1700" b="1" dirty="0" smtClean="0"/>
              <a:t>,</a:t>
            </a:r>
            <a:r>
              <a:rPr lang="en-US" sz="1700" b="1" dirty="0" smtClean="0"/>
              <a:t> </a:t>
            </a:r>
            <a:r>
              <a:rPr lang="en-US" sz="1700" dirty="0" smtClean="0"/>
              <a:t>« Fault Detection and Isolation Approach for Permanent Magnet Synchronous Machines », 22</a:t>
            </a:r>
            <a:r>
              <a:rPr lang="en-US" sz="1700" baseline="30000" dirty="0" smtClean="0"/>
              <a:t>nd</a:t>
            </a:r>
            <a:r>
              <a:rPr lang="en-US" sz="1700" dirty="0" smtClean="0"/>
              <a:t> International Congress on Sound and Vibration</a:t>
            </a:r>
            <a:r>
              <a:rPr lang="fr-FR" sz="1700" dirty="0" smtClean="0"/>
              <a:t> – </a:t>
            </a:r>
            <a:r>
              <a:rPr lang="en-US" sz="1700" b="1" dirty="0" smtClean="0"/>
              <a:t>ICSV’22</a:t>
            </a:r>
            <a:endParaRPr lang="fr-FR" sz="1700" b="1" dirty="0"/>
          </a:p>
        </p:txBody>
      </p:sp>
    </p:spTree>
    <p:extLst>
      <p:ext uri="{BB962C8B-B14F-4D97-AF65-F5344CB8AC3E}">
        <p14:creationId xmlns:p14="http://schemas.microsoft.com/office/powerpoint/2010/main" val="10290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/>
          <a:stretch/>
        </p:blipFill>
        <p:spPr bwMode="auto">
          <a:xfrm>
            <a:off x="2819984" y="1750987"/>
            <a:ext cx="3504032" cy="33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39636" y="985838"/>
            <a:ext cx="526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entury Gothic" panose="020B0502020202020204" pitchFamily="34" charset="0"/>
              </a:rPr>
              <a:t>MERCI POUR VOTRE ATTENTION….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86000" y="541049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entury Gothic" panose="020B0502020202020204" pitchFamily="34" charset="0"/>
              </a:rPr>
              <a:t>QUESTIONS?</a:t>
            </a:r>
            <a:endParaRPr lang="fr-F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Modèles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multi-physiques des MSAPs dans </a:t>
            </a:r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la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littérature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90288" y="3804185"/>
            <a:ext cx="2484000" cy="9855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But de Conception/ commande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62859" y="1832672"/>
            <a:ext cx="2484000" cy="86698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But de diagnostic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86932" y="5122087"/>
            <a:ext cx="3580209" cy="120032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</a:rPr>
              <a:t>(1) Electronique de puissance</a:t>
            </a:r>
          </a:p>
          <a:p>
            <a:r>
              <a:rPr lang="fr-FR" dirty="0" smtClean="0">
                <a:latin typeface="Century Gothic" panose="020B0502020202020204" pitchFamily="34" charset="0"/>
              </a:rPr>
              <a:t>(2) Electrique</a:t>
            </a:r>
          </a:p>
          <a:p>
            <a:r>
              <a:rPr lang="fr-FR" dirty="0" smtClean="0">
                <a:latin typeface="Century Gothic" panose="020B0502020202020204" pitchFamily="34" charset="0"/>
              </a:rPr>
              <a:t>(3) magnétique</a:t>
            </a:r>
          </a:p>
          <a:p>
            <a:r>
              <a:rPr lang="fr-FR" dirty="0" smtClean="0">
                <a:latin typeface="Century Gothic" panose="020B0502020202020204" pitchFamily="34" charset="0"/>
              </a:rPr>
              <a:t>(4) Mécano-vibratoire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6680196" y="1304791"/>
            <a:ext cx="2088000" cy="576000"/>
          </a:xfrm>
          <a:prstGeom prst="round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Modèle (2)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6732240" y="2296457"/>
            <a:ext cx="2088000" cy="576000"/>
          </a:xfrm>
          <a:prstGeom prst="round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Modèle (2) - (3)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6749142" y="3899022"/>
            <a:ext cx="2088000" cy="720000"/>
          </a:xfrm>
          <a:prstGeom prst="round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Modèle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(1) - (2) - (3)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6732240" y="4805603"/>
            <a:ext cx="2088000" cy="612000"/>
          </a:xfrm>
          <a:prstGeom prst="round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Modèle (3) - (4)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6732241" y="5605448"/>
            <a:ext cx="2088000" cy="720080"/>
          </a:xfrm>
          <a:prstGeom prst="round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Modèle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(1) - (2) - (3) - (4)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6732240" y="3089645"/>
            <a:ext cx="2088000" cy="576000"/>
          </a:xfrm>
          <a:prstGeom prst="round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Modèle (2) - (4)</a:t>
            </a:r>
          </a:p>
        </p:txBody>
      </p:sp>
      <p:cxnSp>
        <p:nvCxnSpPr>
          <p:cNvPr id="40" name="Connecteur droit avec flèche 39"/>
          <p:cNvCxnSpPr>
            <a:stCxn id="30" idx="3"/>
            <a:endCxn id="38" idx="1"/>
          </p:cNvCxnSpPr>
          <p:nvPr/>
        </p:nvCxnSpPr>
        <p:spPr>
          <a:xfrm>
            <a:off x="2846859" y="2266165"/>
            <a:ext cx="3885382" cy="369932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 rot="20898335">
            <a:off x="4211674" y="1547226"/>
            <a:ext cx="110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[10, 14]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126716" y="3480081"/>
            <a:ext cx="28905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Intérêt d’un modèle dédié au diagnostic</a:t>
            </a:r>
            <a:endParaRPr lang="fr-FR" dirty="0">
              <a:latin typeface="Century Gothic" panose="020B0502020202020204" pitchFamily="34" charset="0"/>
            </a:endParaRPr>
          </a:p>
        </p:txBody>
      </p:sp>
      <p:cxnSp>
        <p:nvCxnSpPr>
          <p:cNvPr id="43" name="Connecteur droit 42"/>
          <p:cNvCxnSpPr>
            <a:stCxn id="30" idx="3"/>
            <a:endCxn id="34" idx="1"/>
          </p:cNvCxnSpPr>
          <p:nvPr/>
        </p:nvCxnSpPr>
        <p:spPr>
          <a:xfrm flipV="1">
            <a:off x="2846859" y="1592791"/>
            <a:ext cx="3833337" cy="67337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30" idx="3"/>
            <a:endCxn id="35" idx="1"/>
          </p:cNvCxnSpPr>
          <p:nvPr/>
        </p:nvCxnSpPr>
        <p:spPr>
          <a:xfrm>
            <a:off x="2846859" y="2266165"/>
            <a:ext cx="3885381" cy="31829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 rot="210471">
            <a:off x="4133751" y="2093419"/>
            <a:ext cx="190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[9, 11, 12, 15]</a:t>
            </a:r>
            <a:endParaRPr lang="fr-FR" dirty="0">
              <a:latin typeface="Century Gothic" panose="020B0502020202020204" pitchFamily="34" charset="0"/>
            </a:endParaRPr>
          </a:p>
        </p:txBody>
      </p:sp>
      <p:cxnSp>
        <p:nvCxnSpPr>
          <p:cNvPr id="46" name="Connecteur droit 45"/>
          <p:cNvCxnSpPr>
            <a:stCxn id="26" idx="3"/>
            <a:endCxn id="35" idx="1"/>
          </p:cNvCxnSpPr>
          <p:nvPr/>
        </p:nvCxnSpPr>
        <p:spPr>
          <a:xfrm flipV="1">
            <a:off x="2774288" y="2584457"/>
            <a:ext cx="3957952" cy="171249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30" idx="3"/>
            <a:endCxn id="39" idx="1"/>
          </p:cNvCxnSpPr>
          <p:nvPr/>
        </p:nvCxnSpPr>
        <p:spPr>
          <a:xfrm>
            <a:off x="2846859" y="2266165"/>
            <a:ext cx="3885381" cy="111148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26" idx="3"/>
            <a:endCxn id="36" idx="1"/>
          </p:cNvCxnSpPr>
          <p:nvPr/>
        </p:nvCxnSpPr>
        <p:spPr>
          <a:xfrm flipV="1">
            <a:off x="2774288" y="4259022"/>
            <a:ext cx="3974854" cy="3792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26" idx="3"/>
            <a:endCxn id="37" idx="1"/>
          </p:cNvCxnSpPr>
          <p:nvPr/>
        </p:nvCxnSpPr>
        <p:spPr>
          <a:xfrm>
            <a:off x="2774288" y="4296950"/>
            <a:ext cx="3957952" cy="81465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6" idx="3"/>
            <a:endCxn id="38" idx="1"/>
          </p:cNvCxnSpPr>
          <p:nvPr/>
        </p:nvCxnSpPr>
        <p:spPr>
          <a:xfrm>
            <a:off x="2774288" y="4296950"/>
            <a:ext cx="3957953" cy="16685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 rot="20178762">
            <a:off x="4708939" y="2978016"/>
            <a:ext cx="59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[2]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 rot="945665">
            <a:off x="4722713" y="2582911"/>
            <a:ext cx="110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[8]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928775" y="3907629"/>
            <a:ext cx="110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[4, 7]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 rot="725297">
            <a:off x="4590823" y="4493291"/>
            <a:ext cx="160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[3, 5, 6, 13]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 rot="1323593">
            <a:off x="5040795" y="4989409"/>
            <a:ext cx="48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[1]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2" grpId="0"/>
      <p:bldP spid="41" grpId="0" animBg="1"/>
      <p:bldP spid="45" grpId="0"/>
      <p:bldP spid="51" grpId="0"/>
      <p:bldP spid="52" grpId="0"/>
      <p:bldP spid="53" grpId="0"/>
      <p:bldP spid="54" grpId="0"/>
      <p:bldP spid="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Modèles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multi-physiques des </a:t>
            </a:r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MSAPs – Références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Espace réservé du contenu 2"/>
          <p:cNvSpPr txBox="1">
            <a:spLocks/>
          </p:cNvSpPr>
          <p:nvPr/>
        </p:nvSpPr>
        <p:spPr>
          <a:xfrm>
            <a:off x="468000" y="1270000"/>
            <a:ext cx="8208000" cy="50641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[1] </a:t>
            </a:r>
            <a:r>
              <a:rPr lang="fr-FR" sz="1600" dirty="0" smtClean="0">
                <a:latin typeface="Century Gothic" panose="020B0502020202020204" pitchFamily="34" charset="0"/>
              </a:rPr>
              <a:t>thèse N. Bracikowski, Ecole centrale de Lille, Décembre 2012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[2] </a:t>
            </a:r>
            <a:r>
              <a:rPr lang="fr-FR" sz="1600" dirty="0" smtClean="0">
                <a:latin typeface="Century Gothic" panose="020B0502020202020204" pitchFamily="34" charset="0"/>
              </a:rPr>
              <a:t>Thèse Floran Martin, Université de Nantes, Avril 2013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[3] </a:t>
            </a:r>
            <a:r>
              <a:rPr lang="fr-FR" sz="1600" dirty="0" smtClean="0">
                <a:latin typeface="Century Gothic" panose="020B0502020202020204" pitchFamily="34" charset="0"/>
              </a:rPr>
              <a:t>Thèse Jean Le Besnerais, Ecole centrale de Lille, Novembre 2008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[4] </a:t>
            </a:r>
            <a:r>
              <a:rPr lang="fr-FR" sz="1600" dirty="0" smtClean="0">
                <a:latin typeface="Century Gothic" panose="020B0502020202020204" pitchFamily="34" charset="0"/>
              </a:rPr>
              <a:t>Thèse Duc-Hoan, INP de Toulouse, Septembre 2010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[5] </a:t>
            </a:r>
            <a:r>
              <a:rPr lang="fr-FR" sz="1600" dirty="0" smtClean="0">
                <a:latin typeface="Century Gothic" panose="020B0502020202020204" pitchFamily="34" charset="0"/>
              </a:rPr>
              <a:t>Thèse G. Verez, L’Université Du Havre, Décembre 2014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[6] </a:t>
            </a:r>
            <a:r>
              <a:rPr lang="fr-FR" sz="1600" dirty="0" smtClean="0">
                <a:latin typeface="Century Gothic" panose="020B0502020202020204" pitchFamily="34" charset="0"/>
              </a:rPr>
              <a:t>Thèse J. Hallal, Univ. de Technologie de Compiègne, Juin 2014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[7] </a:t>
            </a:r>
            <a:r>
              <a:rPr lang="fr-FR" sz="1600" dirty="0" smtClean="0">
                <a:latin typeface="Century Gothic" panose="020B0502020202020204" pitchFamily="34" charset="0"/>
              </a:rPr>
              <a:t>Thèse Z. WU, Université de Franche Comté, Mars 2012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[8] </a:t>
            </a:r>
            <a:r>
              <a:rPr lang="fr-FR" sz="1600" dirty="0" smtClean="0">
                <a:latin typeface="Century Gothic" panose="020B0502020202020204" pitchFamily="34" charset="0"/>
              </a:rPr>
              <a:t>Thèse A. Ibrahim, Univ. de Jean Monnet Saint Etienne, Mars 2009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[9] </a:t>
            </a:r>
            <a:r>
              <a:rPr lang="fr-FR" sz="1600" dirty="0" smtClean="0">
                <a:latin typeface="Century Gothic" panose="020B0502020202020204" pitchFamily="34" charset="0"/>
              </a:rPr>
              <a:t>Thèse B. Vaseghi, INP de Lorraine, Décembre 2009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[10] </a:t>
            </a:r>
            <a:r>
              <a:rPr lang="fr-FR" sz="1600" dirty="0" smtClean="0">
                <a:latin typeface="Century Gothic" panose="020B0502020202020204" pitchFamily="34" charset="0"/>
              </a:rPr>
              <a:t>Thèse M. Khov, INP de Toulouse, Décembre 2009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[11</a:t>
            </a:r>
            <a:r>
              <a:rPr lang="fr-FR" sz="16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] </a:t>
            </a:r>
            <a:r>
              <a:rPr lang="fr-FR" sz="1600" dirty="0" smtClean="0">
                <a:latin typeface="Century Gothic" panose="020B0502020202020204" pitchFamily="34" charset="0"/>
              </a:rPr>
              <a:t>Thèse A. Ceban, Université d’Artois , Février 2012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</a:t>
            </a:r>
            <a:r>
              <a:rPr lang="fr-FR" sz="16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12] </a:t>
            </a:r>
            <a:r>
              <a:rPr lang="fr-FR" sz="1600" dirty="0" smtClean="0">
                <a:latin typeface="Century Gothic" panose="020B0502020202020204" pitchFamily="34" charset="0"/>
              </a:rPr>
              <a:t>Thèse J.A. Farooq, Univ. de tech. de Belfort-Montbériad, Décembre 2008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[13] </a:t>
            </a:r>
            <a:r>
              <a:rPr lang="fr-FR" sz="1600" dirty="0" smtClean="0">
                <a:latin typeface="Century Gothic" panose="020B0502020202020204" pitchFamily="34" charset="0"/>
              </a:rPr>
              <a:t>Thèse A. Ait-Hammouda, Ecole centrale de Lille, Mars 2008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FR" sz="16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[14] </a:t>
            </a:r>
            <a:r>
              <a:rPr lang="fr-FR" sz="1600" dirty="0" smtClean="0">
                <a:latin typeface="Century Gothic" panose="020B0502020202020204" pitchFamily="34" charset="0"/>
              </a:rPr>
              <a:t>C. Lai et al., IETC, 2014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16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[</a:t>
            </a:r>
            <a:r>
              <a:rPr lang="fr-FR" sz="16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15] </a:t>
            </a:r>
            <a:r>
              <a:rPr lang="fr-FR" sz="1600" dirty="0">
                <a:latin typeface="Century Gothic" panose="020B0502020202020204" pitchFamily="34" charset="0"/>
              </a:rPr>
              <a:t>B. M. Ebrahimi et al., IEEE </a:t>
            </a:r>
            <a:r>
              <a:rPr lang="fr-FR" sz="1600" dirty="0" smtClean="0">
                <a:latin typeface="Century Gothic" panose="020B0502020202020204" pitchFamily="34" charset="0"/>
              </a:rPr>
              <a:t>trans</a:t>
            </a:r>
            <a:r>
              <a:rPr lang="fr-FR" sz="1600" dirty="0">
                <a:latin typeface="Century Gothic" panose="020B0502020202020204" pitchFamily="34" charset="0"/>
              </a:rPr>
              <a:t>.</a:t>
            </a: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  <a:r>
              <a:rPr lang="fr-FR" sz="1600" dirty="0">
                <a:latin typeface="Century Gothic" panose="020B0502020202020204" pitchFamily="34" charset="0"/>
              </a:rPr>
              <a:t>on Industrial Electronics, </a:t>
            </a:r>
            <a:r>
              <a:rPr lang="fr-FR" sz="1600" dirty="0" smtClean="0">
                <a:latin typeface="Century Gothic" panose="020B0502020202020204" pitchFamily="34" charset="0"/>
              </a:rPr>
              <a:t>2009      ………………</a:t>
            </a:r>
            <a:endParaRPr lang="fr-F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analytique de la MSAP –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Partie Contrôle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31" y="2946400"/>
            <a:ext cx="7172938" cy="32131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12852" y="4419600"/>
            <a:ext cx="1524048" cy="18288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78" y="3950650"/>
            <a:ext cx="3014058" cy="199295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</p:pic>
      <p:cxnSp>
        <p:nvCxnSpPr>
          <p:cNvPr id="28" name="Connecteur en angle 27"/>
          <p:cNvCxnSpPr/>
          <p:nvPr/>
        </p:nvCxnSpPr>
        <p:spPr>
          <a:xfrm flipV="1">
            <a:off x="3162300" y="4216401"/>
            <a:ext cx="1866900" cy="406399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68000" y="1360450"/>
            <a:ext cx="8208000" cy="1476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Century Gothic" panose="020B0502020202020204" pitchFamily="34" charset="0"/>
              </a:rPr>
              <a:t> Les MSAP autopilotées sont commandées par des onduleurs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Century Gothic" panose="020B0502020202020204" pitchFamily="34" charset="0"/>
              </a:rPr>
              <a:t> Le </a:t>
            </a:r>
            <a:r>
              <a:rPr lang="fr-FR" sz="2000" dirty="0">
                <a:latin typeface="Century Gothic" panose="020B0502020202020204" pitchFamily="34" charset="0"/>
              </a:rPr>
              <a:t>principe « pleine onde » consiste à synchroniser les tensions d’alimentation par rapport à la position du rotor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252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analytique de la MSAP –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Partie électrique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155700"/>
            <a:ext cx="3720334" cy="27686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4" y="4096585"/>
            <a:ext cx="1985739" cy="1857722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</p:pic>
      <p:sp>
        <p:nvSpPr>
          <p:cNvPr id="42" name="Rectangle 41"/>
          <p:cNvSpPr/>
          <p:nvPr/>
        </p:nvSpPr>
        <p:spPr>
          <a:xfrm>
            <a:off x="829679" y="1795739"/>
            <a:ext cx="1288636" cy="160560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1313483" y="3401348"/>
            <a:ext cx="0" cy="69523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au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523366"/>
                  </p:ext>
                </p:extLst>
              </p:nvPr>
            </p:nvGraphicFramePr>
            <p:xfrm>
              <a:off x="4127500" y="1867960"/>
              <a:ext cx="4711848" cy="30138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11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877369">
                    <a:tc>
                      <a:txBody>
                        <a:bodyPr/>
                        <a:lstStyle/>
                        <a:p>
                          <a:pPr indent="128270" algn="ctr">
                            <a:lnSpc>
                              <a:spcPct val="10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5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5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+(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fr-FR" sz="15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fr-FR" sz="15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5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50141">
                    <a:tc>
                      <a:txBody>
                        <a:bodyPr/>
                        <a:lstStyle/>
                        <a:p>
                          <a:pPr indent="128270" algn="ctr">
                            <a:lnSpc>
                              <a:spcPct val="10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5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15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𝐵𝐶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+(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fr-FR" sz="15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fr-FR" sz="15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500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2593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−(</m:t>
                                    </m:r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1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fr-FR" sz="1500" i="1" dirty="0">
                            <a:effectLst/>
                            <a:latin typeface="Century Gothic" panose="020B0502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36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5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𝑒𝑚</m:t>
                                    </m:r>
                                  </m:sub>
                                </m:sSub>
                                <m:r>
                                  <a:rPr lang="en-US" sz="15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fr-FR" sz="15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fr-FR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fr-FR" sz="15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fr-FR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fr-FR" sz="15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lang="en-US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fr-FR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FR" sz="15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𝛺</m:t>
                                        </m:r>
                                      </m:e>
                                      <m:sub>
                                        <m:r>
                                          <a:rPr lang="en-U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sz="1500" i="1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au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523366"/>
                  </p:ext>
                </p:extLst>
              </p:nvPr>
            </p:nvGraphicFramePr>
            <p:xfrm>
              <a:off x="4127500" y="1867960"/>
              <a:ext cx="4711848" cy="30138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11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877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9" t="-694" r="-258" b="-2451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501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9" t="-103571" r="-258" b="-15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2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9" t="-309783" r="-258" b="-131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36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9" t="-316807" r="-258" b="-1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ZoneTexte 44"/>
          <p:cNvSpPr txBox="1"/>
          <p:nvPr/>
        </p:nvSpPr>
        <p:spPr>
          <a:xfrm>
            <a:off x="4127499" y="1404144"/>
            <a:ext cx="4711849" cy="3385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entury Gothic" panose="020B0502020202020204" pitchFamily="34" charset="0"/>
              </a:rPr>
              <a:t>Cas Sain 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127498" y="5007024"/>
                <a:ext cx="47118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400" b="1" dirty="0" smtClean="0">
                    <a:latin typeface="Century Gothic" panose="020B0502020202020204" pitchFamily="34" charset="0"/>
                  </a:rPr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1400" b="1" i="1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entury Gothic" panose="020B0502020202020204" pitchFamily="34" charset="0"/>
                  </a:rPr>
                  <a:t>, </a:t>
                </a:r>
                <a:r>
                  <a:rPr lang="fr-FR" sz="1400" b="1" i="1" dirty="0">
                    <a:latin typeface="Cambria Math" panose="02040503050406030204" pitchFamily="18" charset="0"/>
                  </a:rPr>
                  <a:t>L</a:t>
                </a:r>
                <a:r>
                  <a:rPr lang="fr-FR" sz="1400" b="1" dirty="0">
                    <a:latin typeface="Century Gothic" panose="020B0502020202020204" pitchFamily="34" charset="0"/>
                  </a:rPr>
                  <a:t> et </a:t>
                </a:r>
                <a:r>
                  <a:rPr lang="fr-FR" sz="1400" b="1" i="1" dirty="0" smtClean="0">
                    <a:latin typeface="Cambria Math" panose="02040503050406030204" pitchFamily="18" charset="0"/>
                  </a:rPr>
                  <a:t>M</a:t>
                </a:r>
                <a:r>
                  <a:rPr lang="fr-FR" sz="1400" b="1" dirty="0">
                    <a:latin typeface="Century Gothic" panose="020B0502020202020204" pitchFamily="34" charset="0"/>
                  </a:rPr>
                  <a:t> </a:t>
                </a:r>
                <a:r>
                  <a:rPr lang="fr-FR" sz="1400" b="1" dirty="0" smtClean="0">
                    <a:latin typeface="Century Gothic" panose="020B0502020202020204" pitchFamily="34" charset="0"/>
                  </a:rPr>
                  <a:t>: </a:t>
                </a:r>
                <a:r>
                  <a:rPr lang="fr-FR" sz="1400" b="1" dirty="0">
                    <a:latin typeface="Century Gothic" panose="020B0502020202020204" pitchFamily="34" charset="0"/>
                  </a:rPr>
                  <a:t>la résistance, les inductances propre et mutuelle des phases statoriques respectivement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entury Gothic" panose="020B0502020202020204" pitchFamily="34" charset="0"/>
                  </a:rPr>
                  <a:t>: la vitesse angulaire de rotation du rotor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498" y="5007024"/>
                <a:ext cx="4711850" cy="954107"/>
              </a:xfrm>
              <a:prstGeom prst="rect">
                <a:avLst/>
              </a:prstGeom>
              <a:blipFill>
                <a:blip r:embed="rId5"/>
                <a:stretch>
                  <a:fillRect l="-388" t="-1274" r="-388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64768" y="6181308"/>
            <a:ext cx="575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[M. M. Momenzadeh et al., Universität Paderborn, January, 2014] </a:t>
            </a:r>
          </a:p>
        </p:txBody>
      </p:sp>
    </p:spTree>
    <p:extLst>
      <p:ext uri="{BB962C8B-B14F-4D97-AF65-F5344CB8AC3E}">
        <p14:creationId xmlns:p14="http://schemas.microsoft.com/office/powerpoint/2010/main" val="15239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Analyse et classification des différents indicateurs</a:t>
            </a:r>
          </a:p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Indicateur non fiable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6502400"/>
            <a:ext cx="9144000" cy="377371"/>
            <a:chOff x="0" y="6502400"/>
            <a:chExt cx="9144000" cy="377371"/>
          </a:xfrm>
        </p:grpSpPr>
        <p:grpSp>
          <p:nvGrpSpPr>
            <p:cNvPr id="16" name="Groupe 15"/>
            <p:cNvGrpSpPr/>
            <p:nvPr/>
          </p:nvGrpSpPr>
          <p:grpSpPr>
            <a:xfrm>
              <a:off x="0" y="6519771"/>
              <a:ext cx="6102034" cy="360000"/>
              <a:chOff x="1" y="50801"/>
              <a:chExt cx="6102034" cy="360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" y="50801"/>
                <a:ext cx="3052800" cy="360000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latin typeface="Century Gothic" panose="020B0502020202020204" pitchFamily="34" charset="0"/>
                  </a:rPr>
                  <a:t>Kawthar ALAMEH</a:t>
                </a:r>
                <a:endParaRPr lang="en-US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56435" y="50801"/>
                <a:ext cx="30456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rgbClr val="A40000"/>
                    </a:solidFill>
                    <a:latin typeface="Century Gothic" panose="020B0502020202020204" pitchFamily="34" charset="0"/>
                  </a:rPr>
                  <a:t>Journée S3</a:t>
                </a:r>
                <a:endParaRPr lang="en-US" sz="1400" dirty="0">
                  <a:solidFill>
                    <a:srgbClr val="A4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098400" y="6502400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15781" r="22780"/>
          <a:stretch/>
        </p:blipFill>
        <p:spPr>
          <a:xfrm>
            <a:off x="1257300" y="1123639"/>
            <a:ext cx="6629400" cy="53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 smtClean="0"/>
                <a:t>INTRODUCTION ET PROBLÉMATIQUE</a:t>
              </a:r>
              <a:endParaRPr lang="en-US" b="1" dirty="0" smtClean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2/2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3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Diagnostic des défauts dans les machines électriques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68000" y="1360450"/>
            <a:ext cx="8208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Century Gothic" panose="020B0502020202020204" pitchFamily="34" charset="0"/>
              </a:rPr>
              <a:t> Les approches de surveillance et de diagnostic ont connu un développement considérable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Les </a:t>
            </a:r>
            <a:r>
              <a:rPr lang="fr-FR" sz="1800" dirty="0">
                <a:latin typeface="Century Gothic" panose="020B0502020202020204" pitchFamily="34" charset="0"/>
              </a:rPr>
              <a:t>signaux classiques utilisés pour la surveillance des machines électriques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08000" y="2949164"/>
            <a:ext cx="1409700" cy="648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COURANTS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590801" y="2940915"/>
            <a:ext cx="1434152" cy="648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TENSIONS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78988" y="2940915"/>
            <a:ext cx="1912312" cy="648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CHAMP MAGNÉTIQUE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7305054" y="2949164"/>
            <a:ext cx="1445245" cy="648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COUPLE EM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522760" y="3910666"/>
            <a:ext cx="1413760" cy="648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VIBRATIONS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796134" y="3910666"/>
            <a:ext cx="1551732" cy="648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BRUIT ACOUSTIQUE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6154257" y="3910666"/>
            <a:ext cx="1709027" cy="648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TEMPÉRATURE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6686" y="5538028"/>
            <a:ext cx="7750628" cy="646331"/>
          </a:xfrm>
          <a:prstGeom prst="rect">
            <a:avLst/>
          </a:prstGeom>
          <a:ln w="28575">
            <a:solidFill>
              <a:srgbClr val="A4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dirty="0" smtClean="0">
                <a:latin typeface="Century Gothic" panose="020B0502020202020204" pitchFamily="34" charset="0"/>
              </a:rPr>
              <a:t>Développement d’un outil </a:t>
            </a:r>
            <a:r>
              <a:rPr lang="fr-FR" dirty="0">
                <a:latin typeface="Century Gothic" panose="020B0502020202020204" pitchFamily="34" charset="0"/>
              </a:rPr>
              <a:t>de diagnostic basé sur l’analyse des vibrations d’origine magnétique</a:t>
            </a:r>
          </a:p>
        </p:txBody>
      </p:sp>
      <p:sp>
        <p:nvSpPr>
          <p:cNvPr id="32" name="Flèche vers le bas 31"/>
          <p:cNvSpPr/>
          <p:nvPr/>
        </p:nvSpPr>
        <p:spPr>
          <a:xfrm>
            <a:off x="4376263" y="4876800"/>
            <a:ext cx="391474" cy="561281"/>
          </a:xfrm>
          <a:prstGeom prst="downArrow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Analyse et classification des différents indicateurs</a:t>
            </a:r>
          </a:p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Indicateur pour la détection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6502400"/>
            <a:ext cx="9144000" cy="377371"/>
            <a:chOff x="0" y="6502400"/>
            <a:chExt cx="9144000" cy="377371"/>
          </a:xfrm>
        </p:grpSpPr>
        <p:grpSp>
          <p:nvGrpSpPr>
            <p:cNvPr id="16" name="Groupe 15"/>
            <p:cNvGrpSpPr/>
            <p:nvPr/>
          </p:nvGrpSpPr>
          <p:grpSpPr>
            <a:xfrm>
              <a:off x="0" y="6519771"/>
              <a:ext cx="6102034" cy="360000"/>
              <a:chOff x="1" y="50801"/>
              <a:chExt cx="6102034" cy="360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" y="50801"/>
                <a:ext cx="3052800" cy="360000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latin typeface="Century Gothic" panose="020B0502020202020204" pitchFamily="34" charset="0"/>
                  </a:rPr>
                  <a:t>Kawthar ALAMEH</a:t>
                </a:r>
                <a:endParaRPr lang="en-US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56435" y="50801"/>
                <a:ext cx="30456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rgbClr val="A40000"/>
                    </a:solidFill>
                    <a:latin typeface="Century Gothic" panose="020B0502020202020204" pitchFamily="34" charset="0"/>
                  </a:rPr>
                  <a:t>Journée S3</a:t>
                </a:r>
                <a:endParaRPr lang="en-US" sz="1400" dirty="0">
                  <a:solidFill>
                    <a:srgbClr val="A4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098400" y="6502400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4030" r="20642"/>
          <a:stretch/>
        </p:blipFill>
        <p:spPr>
          <a:xfrm>
            <a:off x="1273014" y="1138159"/>
            <a:ext cx="6597972" cy="53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Analyse et classification des différents indicateurs</a:t>
            </a:r>
          </a:p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Indicateur pour l’isolation de SE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6502400"/>
            <a:ext cx="9144000" cy="377371"/>
            <a:chOff x="0" y="6502400"/>
            <a:chExt cx="9144000" cy="377371"/>
          </a:xfrm>
        </p:grpSpPr>
        <p:grpSp>
          <p:nvGrpSpPr>
            <p:cNvPr id="16" name="Groupe 15"/>
            <p:cNvGrpSpPr/>
            <p:nvPr/>
          </p:nvGrpSpPr>
          <p:grpSpPr>
            <a:xfrm>
              <a:off x="0" y="6519771"/>
              <a:ext cx="6102034" cy="360000"/>
              <a:chOff x="1" y="50801"/>
              <a:chExt cx="6102034" cy="360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" y="50801"/>
                <a:ext cx="3052800" cy="360000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latin typeface="Century Gothic" panose="020B0502020202020204" pitchFamily="34" charset="0"/>
                  </a:rPr>
                  <a:t>Kawthar ALAMEH</a:t>
                </a:r>
                <a:endParaRPr lang="en-US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56435" y="50801"/>
                <a:ext cx="30456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rgbClr val="A40000"/>
                    </a:solidFill>
                    <a:latin typeface="Century Gothic" panose="020B0502020202020204" pitchFamily="34" charset="0"/>
                  </a:rPr>
                  <a:t>Journée S3</a:t>
                </a:r>
                <a:endParaRPr lang="en-US" sz="1400" dirty="0">
                  <a:solidFill>
                    <a:srgbClr val="A4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098400" y="6502400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3921" r="29876"/>
          <a:stretch/>
        </p:blipFill>
        <p:spPr>
          <a:xfrm>
            <a:off x="1224658" y="1143001"/>
            <a:ext cx="6694685" cy="53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Analyse et classification des différents indicateurs</a:t>
            </a:r>
          </a:p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Indicateur pour l’isolation de DE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6502400"/>
            <a:ext cx="9144000" cy="377371"/>
            <a:chOff x="0" y="6502400"/>
            <a:chExt cx="9144000" cy="377371"/>
          </a:xfrm>
        </p:grpSpPr>
        <p:grpSp>
          <p:nvGrpSpPr>
            <p:cNvPr id="16" name="Groupe 15"/>
            <p:cNvGrpSpPr/>
            <p:nvPr/>
          </p:nvGrpSpPr>
          <p:grpSpPr>
            <a:xfrm>
              <a:off x="0" y="6519771"/>
              <a:ext cx="6102034" cy="360000"/>
              <a:chOff x="1" y="50801"/>
              <a:chExt cx="6102034" cy="360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" y="50801"/>
                <a:ext cx="3052800" cy="360000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latin typeface="Century Gothic" panose="020B0502020202020204" pitchFamily="34" charset="0"/>
                  </a:rPr>
                  <a:t>Kawthar ALAMEH</a:t>
                </a:r>
                <a:endParaRPr lang="en-US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56435" y="50801"/>
                <a:ext cx="30456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rgbClr val="A40000"/>
                    </a:solidFill>
                    <a:latin typeface="Century Gothic" panose="020B0502020202020204" pitchFamily="34" charset="0"/>
                  </a:rPr>
                  <a:t>Journée S3</a:t>
                </a:r>
                <a:endParaRPr lang="en-US" sz="1400" dirty="0">
                  <a:solidFill>
                    <a:srgbClr val="A4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098400" y="6502400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4366" r="28557"/>
          <a:stretch/>
        </p:blipFill>
        <p:spPr>
          <a:xfrm>
            <a:off x="1224000" y="1143596"/>
            <a:ext cx="6696000" cy="53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Analyse et classification des différents indicateurs</a:t>
            </a:r>
          </a:p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Indicateur pour l’isolation de DMF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6502400"/>
            <a:ext cx="9144000" cy="377371"/>
            <a:chOff x="0" y="6502400"/>
            <a:chExt cx="9144000" cy="377371"/>
          </a:xfrm>
        </p:grpSpPr>
        <p:grpSp>
          <p:nvGrpSpPr>
            <p:cNvPr id="16" name="Groupe 15"/>
            <p:cNvGrpSpPr/>
            <p:nvPr/>
          </p:nvGrpSpPr>
          <p:grpSpPr>
            <a:xfrm>
              <a:off x="0" y="6519771"/>
              <a:ext cx="6102034" cy="360000"/>
              <a:chOff x="1" y="50801"/>
              <a:chExt cx="6102034" cy="360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" y="50801"/>
                <a:ext cx="3052800" cy="360000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latin typeface="Century Gothic" panose="020B0502020202020204" pitchFamily="34" charset="0"/>
                  </a:rPr>
                  <a:t>Kawthar ALAMEH</a:t>
                </a:r>
                <a:endParaRPr lang="en-US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56435" y="50801"/>
                <a:ext cx="30456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rgbClr val="A40000"/>
                    </a:solidFill>
                    <a:latin typeface="Century Gothic" panose="020B0502020202020204" pitchFamily="34" charset="0"/>
                  </a:rPr>
                  <a:t>Journée S3</a:t>
                </a:r>
                <a:endParaRPr lang="en-US" sz="1400" dirty="0">
                  <a:solidFill>
                    <a:srgbClr val="A4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098400" y="6502400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9656" r="28515"/>
          <a:stretch/>
        </p:blipFill>
        <p:spPr>
          <a:xfrm>
            <a:off x="1224000" y="1143596"/>
            <a:ext cx="6696000" cy="53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RÉSULTATS DES SIMULATIONS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Application d’une approche de classification neuronale 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6502400"/>
            <a:ext cx="9144000" cy="377371"/>
            <a:chOff x="0" y="6502400"/>
            <a:chExt cx="9144000" cy="377371"/>
          </a:xfrm>
        </p:grpSpPr>
        <p:grpSp>
          <p:nvGrpSpPr>
            <p:cNvPr id="16" name="Groupe 15"/>
            <p:cNvGrpSpPr/>
            <p:nvPr/>
          </p:nvGrpSpPr>
          <p:grpSpPr>
            <a:xfrm>
              <a:off x="0" y="6519771"/>
              <a:ext cx="6102034" cy="360000"/>
              <a:chOff x="1" y="50801"/>
              <a:chExt cx="6102034" cy="360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" y="50801"/>
                <a:ext cx="3052800" cy="360000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latin typeface="Century Gothic" panose="020B0502020202020204" pitchFamily="34" charset="0"/>
                  </a:rPr>
                  <a:t>Kawthar ALAMEH</a:t>
                </a:r>
                <a:endParaRPr lang="en-US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56435" y="50801"/>
                <a:ext cx="30456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rgbClr val="A40000"/>
                    </a:solidFill>
                    <a:latin typeface="Century Gothic" panose="020B0502020202020204" pitchFamily="34" charset="0"/>
                  </a:rPr>
                  <a:t>Journée S3</a:t>
                </a:r>
                <a:endParaRPr lang="en-US" sz="1400" dirty="0">
                  <a:solidFill>
                    <a:srgbClr val="A4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098400" y="6502400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68000" y="1268759"/>
            <a:ext cx="8208000" cy="21948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Une méthode neuronale de type </a:t>
            </a:r>
            <a:r>
              <a:rPr lang="fr-FR" sz="1800" b="1" dirty="0" smtClean="0">
                <a:latin typeface="Century Gothic" panose="020B0502020202020204" pitchFamily="34" charset="0"/>
              </a:rPr>
              <a:t>MLP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Century Gothic" panose="020B0502020202020204" pitchFamily="34" charset="0"/>
              </a:rPr>
              <a:t> 2 entrées</a:t>
            </a:r>
            <a:r>
              <a:rPr lang="fr-FR" dirty="0" smtClean="0">
                <a:latin typeface="Century Gothic" panose="020B0502020202020204" pitchFamily="34" charset="0"/>
              </a:rPr>
              <a:t>: </a:t>
            </a:r>
            <a:r>
              <a:rPr lang="en-US" dirty="0" smtClean="0">
                <a:latin typeface="Century Gothic" panose="020B0502020202020204" pitchFamily="34" charset="0"/>
              </a:rPr>
              <a:t>Skewness</a:t>
            </a:r>
            <a:r>
              <a:rPr lang="fr-FR" dirty="0" smtClean="0">
                <a:latin typeface="Century Gothic" panose="020B0502020202020204" pitchFamily="34" charset="0"/>
              </a:rPr>
              <a:t>, fréquence </a:t>
            </a:r>
            <a:r>
              <a:rPr lang="fr-FR" dirty="0" smtClean="0">
                <a:latin typeface="Century Gothic" panose="020B0502020202020204" pitchFamily="34" charset="0"/>
              </a:rPr>
              <a:t>médiane</a:t>
            </a:r>
          </a:p>
          <a:p>
            <a:pPr lvl="1" algn="just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Century Gothic" panose="020B0502020202020204" pitchFamily="34" charset="0"/>
              </a:rPr>
              <a:t>10 neurones cachés dans une seule couche</a:t>
            </a:r>
            <a:endParaRPr lang="fr-FR" b="1" dirty="0" smtClean="0">
              <a:latin typeface="Century Gothic" panose="020B0502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Century Gothic" panose="020B0502020202020204" pitchFamily="34" charset="0"/>
              </a:rPr>
              <a:t>4 sorties binaires</a:t>
            </a:r>
            <a:r>
              <a:rPr lang="fr-FR" dirty="0" smtClean="0">
                <a:latin typeface="Century Gothic" panose="020B0502020202020204" pitchFamily="34" charset="0"/>
              </a:rPr>
              <a:t>:  </a:t>
            </a:r>
            <a:r>
              <a:rPr lang="en-US" dirty="0" smtClean="0">
                <a:latin typeface="Century Gothic" panose="020B0502020202020204" pitchFamily="34" charset="0"/>
              </a:rPr>
              <a:t>Healthy, SE, DE, Partial crack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entury Gothic" panose="020B0502020202020204" pitchFamily="34" charset="0"/>
              </a:rPr>
              <a:t> La performance du réseau a été testée par un ensemble arbitraire de signaux vibratoires</a:t>
            </a:r>
            <a:endParaRPr lang="fr-FR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54123"/>
              </p:ext>
            </p:extLst>
          </p:nvPr>
        </p:nvGraphicFramePr>
        <p:xfrm>
          <a:off x="152401" y="3542393"/>
          <a:ext cx="8839199" cy="25202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3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9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62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5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1521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anose="020B0502020202020204" pitchFamily="34" charset="0"/>
                        </a:rPr>
                        <a:t>Healthy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anose="020B0502020202020204" pitchFamily="34" charset="0"/>
                        </a:rPr>
                        <a:t>SE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anose="020B0502020202020204" pitchFamily="34" charset="0"/>
                        </a:rPr>
                        <a:t>DE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entury Gothic" panose="020B0502020202020204" pitchFamily="34" charset="0"/>
                        </a:rPr>
                        <a:t>Partial</a:t>
                      </a:r>
                      <a:r>
                        <a:rPr lang="fr-FR" sz="1800" baseline="0" dirty="0" smtClean="0">
                          <a:effectLst/>
                          <a:latin typeface="Century Gothic" panose="020B0502020202020204" pitchFamily="34" charset="0"/>
                        </a:rPr>
                        <a:t> crack</a:t>
                      </a:r>
                      <a:endParaRPr lang="fr-FR" sz="1800" b="0" noProof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21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aseline="-25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1,02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-0,03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0,003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34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aseline="-25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-0,04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0,99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entury Gothic" panose="020B0502020202020204" pitchFamily="34" charset="0"/>
                        </a:rPr>
                        <a:t>0,99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0,01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0.002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-0,01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-0,007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521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aseline="-25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0,02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entury Gothic" panose="020B0502020202020204" pitchFamily="34" charset="0"/>
                        </a:rPr>
                        <a:t>1,02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0,99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0,01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0,003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68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aseline="-250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0,99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0,99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0,99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64768" y="6209018"/>
            <a:ext cx="35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>
                <a:latin typeface="Century Gothic" panose="020B0502020202020204" pitchFamily="34" charset="0"/>
              </a:rPr>
              <a:t>[K. Alameh et al., ICSV22, 2015]</a:t>
            </a:r>
          </a:p>
        </p:txBody>
      </p:sp>
    </p:spTree>
    <p:extLst>
      <p:ext uri="{BB962C8B-B14F-4D97-AF65-F5344CB8AC3E}">
        <p14:creationId xmlns:p14="http://schemas.microsoft.com/office/powerpoint/2010/main" val="39860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 smtClean="0"/>
                <a:t>OBJECTIFS</a:t>
              </a:r>
              <a:endParaRPr lang="en-US" b="1" dirty="0" smtClean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5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Approche de diagnostic proposée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4" y="2718517"/>
            <a:ext cx="2097026" cy="146938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3" name="ZoneTexte 32"/>
          <p:cNvSpPr txBox="1"/>
          <p:nvPr/>
        </p:nvSpPr>
        <p:spPr>
          <a:xfrm>
            <a:off x="326294" y="1588691"/>
            <a:ext cx="106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</a:rPr>
              <a:t>Défauts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586764" y="1385082"/>
            <a:ext cx="121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</a:rPr>
              <a:t>Défaut 1,</a:t>
            </a:r>
          </a:p>
          <a:p>
            <a:r>
              <a:rPr lang="fr-FR" dirty="0" smtClean="0">
                <a:latin typeface="Century Gothic" panose="020B0502020202020204" pitchFamily="34" charset="0"/>
              </a:rPr>
              <a:t>Défaut 2,</a:t>
            </a:r>
          </a:p>
          <a:p>
            <a:r>
              <a:rPr lang="fr-FR" dirty="0" smtClean="0">
                <a:latin typeface="Century Gothic" panose="020B0502020202020204" pitchFamily="34" charset="0"/>
              </a:rPr>
              <a:t>.........</a:t>
            </a:r>
          </a:p>
        </p:txBody>
      </p:sp>
      <p:sp>
        <p:nvSpPr>
          <p:cNvPr id="35" name="Accolade ouvrante 34"/>
          <p:cNvSpPr/>
          <p:nvPr/>
        </p:nvSpPr>
        <p:spPr>
          <a:xfrm>
            <a:off x="1425171" y="1315764"/>
            <a:ext cx="225212" cy="965279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6" name="Connecteur droit avec flèche 35"/>
          <p:cNvCxnSpPr>
            <a:stCxn id="26" idx="3"/>
            <a:endCxn id="38" idx="1"/>
          </p:cNvCxnSpPr>
          <p:nvPr/>
        </p:nvCxnSpPr>
        <p:spPr>
          <a:xfrm flipV="1">
            <a:off x="2743800" y="3450561"/>
            <a:ext cx="3813116" cy="264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6110867" y="1266282"/>
            <a:ext cx="2931678" cy="287701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6555862" y="5055522"/>
            <a:ext cx="2342814" cy="11710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Génération </a:t>
            </a:r>
            <a:r>
              <a:rPr lang="fr-FR" dirty="0" smtClean="0">
                <a:latin typeface="Century Gothic" panose="020B0502020202020204" pitchFamily="34" charset="0"/>
              </a:rPr>
              <a:t>de la </a:t>
            </a:r>
            <a:r>
              <a:rPr lang="fr-FR" dirty="0">
                <a:latin typeface="Century Gothic" panose="020B0502020202020204" pitchFamily="34" charset="0"/>
              </a:rPr>
              <a:t>base de données vibratoires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3546090" y="5051528"/>
            <a:ext cx="2328462" cy="1171029"/>
          </a:xfrm>
          <a:prstGeom prst="round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Extraction et sélection des indicateurs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312237" y="5051527"/>
            <a:ext cx="2553282" cy="11710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Méthodes de classification/ Tests statistiques</a:t>
            </a:r>
          </a:p>
        </p:txBody>
      </p:sp>
      <p:cxnSp>
        <p:nvCxnSpPr>
          <p:cNvPr id="46" name="Connecteur droit avec flèche 45"/>
          <p:cNvCxnSpPr>
            <a:stCxn id="43" idx="1"/>
            <a:endCxn id="44" idx="3"/>
          </p:cNvCxnSpPr>
          <p:nvPr/>
        </p:nvCxnSpPr>
        <p:spPr>
          <a:xfrm flipH="1" flipV="1">
            <a:off x="2865519" y="5637042"/>
            <a:ext cx="680571" cy="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122665" y="4907511"/>
            <a:ext cx="5887844" cy="144016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5313702" y="2299561"/>
            <a:ext cx="16610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Partie</a:t>
            </a:r>
          </a:p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Modélisation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600200" y="4535711"/>
            <a:ext cx="273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Approche </a:t>
            </a:r>
            <a:r>
              <a:rPr lang="fr-FR" b="1" dirty="0" smtClean="0">
                <a:latin typeface="Century Gothic" panose="020B0502020202020204" pitchFamily="34" charset="0"/>
              </a:rPr>
              <a:t>FDD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cxnSp>
        <p:nvCxnSpPr>
          <p:cNvPr id="58" name="Connecteur droit avec flèche 57"/>
          <p:cNvCxnSpPr>
            <a:stCxn id="38" idx="2"/>
            <a:endCxn id="41" idx="0"/>
          </p:cNvCxnSpPr>
          <p:nvPr/>
        </p:nvCxnSpPr>
        <p:spPr>
          <a:xfrm>
            <a:off x="7712562" y="3976031"/>
            <a:ext cx="14707" cy="107949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39" idx="1"/>
            <a:endCxn id="34" idx="3"/>
          </p:cNvCxnSpPr>
          <p:nvPr/>
        </p:nvCxnSpPr>
        <p:spPr>
          <a:xfrm flipH="1" flipV="1">
            <a:off x="2797203" y="1846747"/>
            <a:ext cx="3826621" cy="299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41" idx="1"/>
            <a:endCxn id="43" idx="3"/>
          </p:cNvCxnSpPr>
          <p:nvPr/>
        </p:nvCxnSpPr>
        <p:spPr>
          <a:xfrm flipH="1" flipV="1">
            <a:off x="5874552" y="5637043"/>
            <a:ext cx="68131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Éclair 69"/>
          <p:cNvSpPr/>
          <p:nvPr/>
        </p:nvSpPr>
        <p:spPr>
          <a:xfrm rot="21222314">
            <a:off x="883436" y="1968811"/>
            <a:ext cx="396860" cy="684332"/>
          </a:xfrm>
          <a:prstGeom prst="lightningBol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Éclair 70"/>
          <p:cNvSpPr/>
          <p:nvPr/>
        </p:nvSpPr>
        <p:spPr>
          <a:xfrm rot="21222314">
            <a:off x="7423262" y="2337129"/>
            <a:ext cx="396860" cy="576000"/>
          </a:xfrm>
          <a:prstGeom prst="lightningBol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6556916" y="2925091"/>
            <a:ext cx="2311291" cy="1050940"/>
          </a:xfrm>
          <a:prstGeom prst="roundRect">
            <a:avLst/>
          </a:prstGeom>
          <a:solidFill>
            <a:srgbClr val="A2BB0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Modèle </a:t>
            </a:r>
            <a:r>
              <a:rPr lang="fr-FR" dirty="0">
                <a:latin typeface="Century Gothic" panose="020B0502020202020204" pitchFamily="34" charset="0"/>
              </a:rPr>
              <a:t>de la machine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6623824" y="1417890"/>
            <a:ext cx="2058682" cy="863711"/>
          </a:xfrm>
          <a:prstGeom prst="roundRect">
            <a:avLst/>
          </a:prstGeom>
          <a:solidFill>
            <a:srgbClr val="7684A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Modèles des défauts</a:t>
            </a:r>
          </a:p>
        </p:txBody>
      </p:sp>
    </p:spTree>
    <p:extLst>
      <p:ext uri="{BB962C8B-B14F-4D97-AF65-F5344CB8AC3E}">
        <p14:creationId xmlns:p14="http://schemas.microsoft.com/office/powerpoint/2010/main" val="11779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40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49" grpId="0"/>
      <p:bldP spid="70" grpId="0" animBg="1"/>
      <p:bldP spid="71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1/8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6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analytique de la MSAP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01" y="1309437"/>
            <a:ext cx="7634827" cy="5148000"/>
          </a:xfrm>
          <a:prstGeom prst="rect">
            <a:avLst/>
          </a:prstGeom>
        </p:spPr>
      </p:pic>
      <p:grpSp>
        <p:nvGrpSpPr>
          <p:cNvPr id="56" name="Groupe 55"/>
          <p:cNvGrpSpPr/>
          <p:nvPr/>
        </p:nvGrpSpPr>
        <p:grpSpPr>
          <a:xfrm>
            <a:off x="867826" y="1241868"/>
            <a:ext cx="6948000" cy="4822741"/>
            <a:chOff x="1565561" y="1163707"/>
            <a:chExt cx="6948000" cy="4822741"/>
          </a:xfrm>
        </p:grpSpPr>
        <p:cxnSp>
          <p:nvCxnSpPr>
            <p:cNvPr id="57" name="Connecteur droit 56"/>
            <p:cNvCxnSpPr/>
            <p:nvPr/>
          </p:nvCxnSpPr>
          <p:spPr>
            <a:xfrm>
              <a:off x="4149303" y="2250790"/>
              <a:ext cx="4335958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V="1">
              <a:off x="8493160" y="1163707"/>
              <a:ext cx="0" cy="108000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>
              <a:off x="1565561" y="1163708"/>
              <a:ext cx="6948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>
              <a:off x="1565562" y="1169121"/>
              <a:ext cx="0" cy="4812579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V="1">
              <a:off x="1565562" y="5986448"/>
              <a:ext cx="2556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V="1">
              <a:off x="4126099" y="2234719"/>
              <a:ext cx="0" cy="372468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ZoneTexte 62"/>
          <p:cNvSpPr txBox="1"/>
          <p:nvPr/>
        </p:nvSpPr>
        <p:spPr>
          <a:xfrm>
            <a:off x="5992754" y="2835494"/>
            <a:ext cx="24255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Désaimantation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756246" y="2211023"/>
            <a:ext cx="217006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Court-circuit statorique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H="1">
            <a:off x="6116710" y="3198746"/>
            <a:ext cx="825189" cy="155001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67" idx="2"/>
          </p:cNvCxnSpPr>
          <p:nvPr/>
        </p:nvCxnSpPr>
        <p:spPr>
          <a:xfrm>
            <a:off x="3458310" y="3107415"/>
            <a:ext cx="1643638" cy="166365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2686284" y="2738083"/>
            <a:ext cx="15440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Excentricité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581772" y="2524014"/>
            <a:ext cx="15614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Contrôle du moteur</a:t>
            </a:r>
            <a:endParaRPr lang="fr-FR" dirty="0">
              <a:latin typeface="Century Gothic" panose="020B0502020202020204" pitchFamily="34" charset="0"/>
            </a:endParaRPr>
          </a:p>
        </p:txBody>
      </p:sp>
      <p:cxnSp>
        <p:nvCxnSpPr>
          <p:cNvPr id="69" name="Connecteur droit avec flèche 68"/>
          <p:cNvCxnSpPr>
            <a:stCxn id="64" idx="2"/>
          </p:cNvCxnSpPr>
          <p:nvPr/>
        </p:nvCxnSpPr>
        <p:spPr>
          <a:xfrm>
            <a:off x="4841281" y="2857354"/>
            <a:ext cx="204911" cy="85434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64768" y="6181308"/>
            <a:ext cx="35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[K. Alameh et al., </a:t>
            </a:r>
            <a:r>
              <a:rPr lang="fr-FR" sz="1400" b="1" dirty="0" smtClean="0">
                <a:latin typeface="Century Gothic" panose="020B0502020202020204" pitchFamily="34" charset="0"/>
              </a:rPr>
              <a:t>SysTol’16, 2016</a:t>
            </a:r>
            <a:r>
              <a:rPr lang="fr-FR" sz="1400" b="1" dirty="0"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195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4" grpId="1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2/8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7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analytique de la MSAP – Partie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magnétique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5660"/>
          <a:stretch/>
        </p:blipFill>
        <p:spPr>
          <a:xfrm>
            <a:off x="393700" y="3591330"/>
            <a:ext cx="4191000" cy="25670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915816" y="1408460"/>
            <a:ext cx="953657" cy="45514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081346" y="1408460"/>
            <a:ext cx="1282741" cy="45514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5580112" y="1408460"/>
            <a:ext cx="1224136" cy="45514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67855" y="1403313"/>
                <a:ext cx="5668441" cy="488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𝑀𝑀𝐹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𝑀𝑀𝐹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55" y="1403313"/>
                <a:ext cx="5668441" cy="4885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/>
          <p:cNvCxnSpPr>
            <a:stCxn id="22" idx="2"/>
            <a:endCxn id="33" idx="0"/>
          </p:cNvCxnSpPr>
          <p:nvPr/>
        </p:nvCxnSpPr>
        <p:spPr>
          <a:xfrm flipH="1">
            <a:off x="1908303" y="1863604"/>
            <a:ext cx="1484342" cy="58958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3" idx="2"/>
            <a:endCxn id="34" idx="0"/>
          </p:cNvCxnSpPr>
          <p:nvPr/>
        </p:nvCxnSpPr>
        <p:spPr>
          <a:xfrm flipH="1">
            <a:off x="4600965" y="1863604"/>
            <a:ext cx="121752" cy="66739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4" idx="2"/>
            <a:endCxn id="35" idx="0"/>
          </p:cNvCxnSpPr>
          <p:nvPr/>
        </p:nvCxnSpPr>
        <p:spPr>
          <a:xfrm>
            <a:off x="6192180" y="1863604"/>
            <a:ext cx="1366384" cy="40900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0956" y="2453188"/>
                <a:ext cx="2414693" cy="75547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fonction de la géométrie du stator, calculée dans le domaine </a:t>
                </a:r>
                <a14:m>
                  <m:oMath xmlns:m="http://schemas.openxmlformats.org/officeDocument/2006/math">
                    <m:r>
                      <a:rPr lang="fr-FR" sz="1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)</a:t>
                </a:r>
                <a:endParaRPr lang="fr-FR" sz="1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6" y="2453188"/>
                <a:ext cx="2414693" cy="755472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630780" y="2530996"/>
                <a:ext cx="1940369" cy="7330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fr-F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fr-F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), calculée dans le domaine </a:t>
                </a:r>
                <a14:m>
                  <m:oMath xmlns:m="http://schemas.openxmlformats.org/officeDocument/2006/math">
                    <m:r>
                      <a:rPr lang="fr-F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)</a:t>
                </a:r>
                <a:endParaRPr lang="fr-FR" sz="1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80" y="2530996"/>
                <a:ext cx="1940369" cy="733084"/>
              </a:xfrm>
              <a:prstGeom prst="rect">
                <a:avLst/>
              </a:prstGeom>
              <a:blipFill>
                <a:blip r:embed="rId5"/>
                <a:stretch>
                  <a:fillRect t="-1600" b="-72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386844" y="2272606"/>
                <a:ext cx="2343440" cy="772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m:rPr>
                        <m:nor/>
                      </m:rPr>
                      <a:rPr lang="fr-FR" sz="1400" b="1" dirty="0">
                        <a:solidFill>
                          <a:schemeClr val="tx1"/>
                        </a:solidFill>
                      </a:rPr>
                      <m:t>, </m:t>
                    </m:r>
                    <m:sSub>
                      <m:sSubPr>
                        <m:ctrlP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fr-F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fr-F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fr-F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), calculée dans le domaine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, puis transformée au </a:t>
                </a:r>
                <a14:m>
                  <m:oMath xmlns:m="http://schemas.openxmlformats.org/officeDocument/2006/math">
                    <m:r>
                      <a:rPr lang="fr-FR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) </a:t>
                </a:r>
                <a:endParaRPr lang="fr-FR" sz="1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44" y="2272606"/>
                <a:ext cx="2343440" cy="772792"/>
              </a:xfrm>
              <a:prstGeom prst="rect">
                <a:avLst/>
              </a:prstGeom>
              <a:blipFill>
                <a:blip r:embed="rId6"/>
                <a:stretch>
                  <a:fillRect t="-50000" r="-771" b="-2575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970387" y="5365424"/>
                <a:ext cx="388800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fr-FR" sz="1500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</m:oMath>
                </a14:m>
                <a:r>
                  <a:rPr lang="fr-FR" sz="1500" b="1" dirty="0">
                    <a:latin typeface="Century Gothic" panose="020B0502020202020204" pitchFamily="34" charset="0"/>
                  </a:rPr>
                  <a:t>: la référence statorique </a:t>
                </a:r>
                <a:r>
                  <a:rPr lang="fr-FR" sz="1500" b="1" dirty="0" smtClean="0">
                    <a:latin typeface="Century Gothic" panose="020B0502020202020204" pitchFamily="34" charset="0"/>
                  </a:rPr>
                  <a:t>fixe (rad)</a:t>
                </a:r>
                <a:endParaRPr lang="fr-FR" sz="1500" b="1" dirty="0">
                  <a:latin typeface="Century Gothic" panose="020B0502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fr-FR" sz="1500" b="1" i="0"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</m:oMath>
                </a14:m>
                <a:r>
                  <a:rPr lang="fr-FR" sz="1500" b="1" dirty="0">
                    <a:latin typeface="Century Gothic" panose="020B0502020202020204" pitchFamily="34" charset="0"/>
                  </a:rPr>
                  <a:t>: la référence rotorique </a:t>
                </a:r>
                <a:r>
                  <a:rPr lang="fr-FR" sz="1500" b="1" dirty="0" smtClean="0">
                    <a:latin typeface="Century Gothic" panose="020B0502020202020204" pitchFamily="34" charset="0"/>
                  </a:rPr>
                  <a:t>tournant (rad)</a:t>
                </a:r>
                <a:endParaRPr lang="fr-FR" sz="1500" b="1" dirty="0">
                  <a:latin typeface="Century Gothic" panose="020B0502020202020204" pitchFamily="34" charset="0"/>
                </a:endParaRPr>
              </a:p>
              <a:p>
                <a:pPr algn="just"/>
                <a:r>
                  <a:rPr lang="fr-FR" sz="1500" b="1" dirty="0">
                    <a:latin typeface="Century Gothic" panose="020B0502020202020204" pitchFamily="34" charset="0"/>
                  </a:rPr>
                  <a:t> t  : le </a:t>
                </a:r>
                <a:r>
                  <a:rPr lang="fr-FR" sz="1500" b="1" dirty="0" smtClean="0">
                    <a:latin typeface="Century Gothic" panose="020B0502020202020204" pitchFamily="34" charset="0"/>
                  </a:rPr>
                  <a:t>temps (sec)</a:t>
                </a:r>
                <a:endParaRPr lang="fr-FR" sz="15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87" y="5365424"/>
                <a:ext cx="3888000" cy="784830"/>
              </a:xfrm>
              <a:prstGeom prst="rect">
                <a:avLst/>
              </a:prstGeom>
              <a:blipFill>
                <a:blip r:embed="rId7"/>
                <a:stretch>
                  <a:fillRect t="-775"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965700" y="3759280"/>
                <a:ext cx="3888000" cy="1277722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5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fr-FR" sz="1500" b="1" dirty="0">
                    <a:latin typeface="Century Gothic" panose="020B0502020202020204" pitchFamily="34" charset="0"/>
                  </a:rPr>
                  <a:t>: les flux rotoriques induits dans les </a:t>
                </a:r>
                <a:r>
                  <a:rPr lang="fr-FR" sz="1500" b="1" dirty="0" smtClean="0">
                    <a:latin typeface="Century Gothic" panose="020B0502020202020204" pitchFamily="34" charset="0"/>
                  </a:rPr>
                  <a:t>phases (Wb)</a:t>
                </a:r>
                <a:endParaRPr lang="fr-FR" sz="15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00" y="3759280"/>
                <a:ext cx="3888000" cy="1277722"/>
              </a:xfrm>
              <a:prstGeom prst="rect">
                <a:avLst/>
              </a:prstGeom>
              <a:blipFill>
                <a:blip r:embed="rId8"/>
                <a:stretch>
                  <a:fillRect l="-312" r="-312" b="-93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e 38"/>
          <p:cNvGrpSpPr/>
          <p:nvPr/>
        </p:nvGrpSpPr>
        <p:grpSpPr>
          <a:xfrm>
            <a:off x="2260701" y="3622877"/>
            <a:ext cx="4622598" cy="2496774"/>
            <a:chOff x="-4820193" y="2947521"/>
            <a:chExt cx="4622598" cy="2496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-4820193" y="2947521"/>
                  <a:ext cx="4622598" cy="2496774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𝑃𝑎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𝑟𝑎𝑑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𝑟𝑎𝑑</m:t>
                                        </m:r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𝑚𝑤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𝑤𝑡</m:t>
                                        </m:r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nary>
                              </m:e>
                            </m:d>
                          </m:e>
                        </m:nary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fr-FR" dirty="0" smtClean="0"/>
                </a:p>
                <a:p>
                  <a:pPr algn="just"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fr-FR" dirty="0"/>
                </a:p>
                <a:p>
                  <a:pPr algn="just"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fr-FR" sz="1050" dirty="0" smtClean="0"/>
                </a:p>
                <a:p>
                  <a:pPr algn="just"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fr-FR" sz="1500" b="1" i="1" dirty="0" smtClean="0">
                      <a:latin typeface="Century Gothic" panose="020B0502020202020204" pitchFamily="34" charset="0"/>
                    </a:rPr>
                    <a:t>: </a:t>
                  </a:r>
                  <a:r>
                    <a:rPr lang="fr-FR" sz="1500" b="1" dirty="0">
                      <a:latin typeface="Century Gothic" panose="020B0502020202020204" pitchFamily="34" charset="0"/>
                    </a:rPr>
                    <a:t>la perméabilité magnétique du </a:t>
                  </a:r>
                  <a:r>
                    <a:rPr lang="fr-FR" sz="1500" b="1" dirty="0" smtClean="0">
                      <a:latin typeface="Century Gothic" panose="020B0502020202020204" pitchFamily="34" charset="0"/>
                    </a:rPr>
                    <a:t>vide </a:t>
                  </a:r>
                  <a:r>
                    <a:rPr lang="en-US" sz="1500" b="1" dirty="0" smtClean="0">
                      <a:latin typeface="Century Gothic" panose="020B0502020202020204" pitchFamily="34" charset="0"/>
                    </a:rPr>
                    <a:t>(T.m/A)</a:t>
                  </a:r>
                  <a:endParaRPr lang="en-US" sz="1500" b="1" dirty="0">
                    <a:latin typeface="Century Gothic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20193" y="2947521"/>
                  <a:ext cx="4622598" cy="2496774"/>
                </a:xfrm>
                <a:prstGeom prst="rect">
                  <a:avLst/>
                </a:prstGeom>
                <a:blipFill>
                  <a:blip r:embed="rId9"/>
                  <a:stretch>
                    <a:fillRect b="-96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ccolade ouvrante 40"/>
            <p:cNvSpPr/>
            <p:nvPr/>
          </p:nvSpPr>
          <p:spPr>
            <a:xfrm rot="16200000">
              <a:off x="-2867655" y="2907451"/>
              <a:ext cx="287009" cy="2984499"/>
            </a:xfrm>
            <a:prstGeom prst="leftBrac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-3299682" y="4553024"/>
                  <a:ext cx="1157112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99682" y="4553024"/>
                  <a:ext cx="1157112" cy="38151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61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3/8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8</a:t>
              </a:r>
              <a:r>
                <a:rPr lang="fr-FR" sz="1400" b="1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analytique de la MSAP –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Partie vibratoire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Espace réservé du contenu 2"/>
              <p:cNvSpPr txBox="1">
                <a:spLocks/>
              </p:cNvSpPr>
              <p:nvPr/>
            </p:nvSpPr>
            <p:spPr>
              <a:xfrm>
                <a:off x="468000" y="1360447"/>
                <a:ext cx="8208000" cy="2964809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algn="just" defTabSz="91440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 smtClean="0">
                    <a:latin typeface="Century Gothic" panose="020B0502020202020204" pitchFamily="34" charset="0"/>
                  </a:rPr>
                  <a:t>Calcul </a:t>
                </a:r>
                <a:r>
                  <a:rPr lang="fr-FR" sz="1800" dirty="0">
                    <a:latin typeface="Century Gothic" panose="020B0502020202020204" pitchFamily="34" charset="0"/>
                  </a:rPr>
                  <a:t>des paramètres mécaniques du stator pour chaque déformation propre « m » </a:t>
                </a:r>
                <a:r>
                  <a:rPr lang="fr-FR" sz="18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fr-FR" sz="1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fr-F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fr-F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r-FR" sz="1800" dirty="0" smtClea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marL="342900" lvl="0" indent="-342900" algn="just" defTabSz="91440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Le signal vibratoire pour chaque </a:t>
                </a:r>
                <a:r>
                  <a:rPr lang="fr-FR" sz="1800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mode «</a:t>
                </a:r>
                <a:r>
                  <a:rPr lang="fr-FR" sz="18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 m </a:t>
                </a:r>
                <a:r>
                  <a:rPr lang="fr-FR" sz="1800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» et fréquence « f »</a:t>
                </a:r>
                <a:endParaRPr lang="fr-FR" sz="1800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marL="0" indent="0" algn="just" defTabSz="91440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A4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𝑚𝑓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type m:val="li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)×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800" dirty="0" smtClean="0">
                  <a:latin typeface="Century Gothic" panose="020B0502020202020204" pitchFamily="34" charset="0"/>
                </a:endParaRPr>
              </a:p>
              <a:p>
                <a:pPr algn="just" defTabSz="91440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A40000"/>
                  </a:buClr>
                  <a:buFont typeface="Wingdings" panose="05000000000000000000" pitchFamily="2" charset="2"/>
                  <a:buChar char="Ø"/>
                </a:pPr>
                <a:r>
                  <a:rPr lang="fr-FR" sz="1800" dirty="0">
                    <a:latin typeface="Century Gothic" panose="020B0502020202020204" pitchFamily="34" charset="0"/>
                  </a:rPr>
                  <a:t> Le signal vibratoire total du </a:t>
                </a:r>
                <a:r>
                  <a:rPr lang="fr-FR" sz="1800" dirty="0" smtClean="0">
                    <a:latin typeface="Century Gothic" panose="020B0502020202020204" pitchFamily="34" charset="0"/>
                  </a:rPr>
                  <a:t>stator</a:t>
                </a:r>
              </a:p>
              <a:p>
                <a:pPr marL="0" indent="0" algn="just" defTabSz="91440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A4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𝑚𝑓</m:t>
                          </m:r>
                        </m:sub>
                      </m:sSub>
                      <m:r>
                        <a:rPr lang="fr-FR" sz="18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</m:t>
                      </m:r>
                      <m:r>
                        <a:rPr lang="fr-FR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1360447"/>
                <a:ext cx="8208000" cy="2964809"/>
              </a:xfrm>
              <a:prstGeom prst="rect">
                <a:avLst/>
              </a:prstGeom>
              <a:blipFill>
                <a:blip r:embed="rId3"/>
                <a:stretch>
                  <a:fillRect l="-520"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avec flèche 42"/>
          <p:cNvCxnSpPr/>
          <p:nvPr/>
        </p:nvCxnSpPr>
        <p:spPr>
          <a:xfrm flipV="1">
            <a:off x="3548277" y="3987336"/>
            <a:ext cx="2736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3654970" y="3660911"/>
            <a:ext cx="246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Inverse TF 2D (m, f)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73" y="4685635"/>
            <a:ext cx="6871854" cy="14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0" y="0"/>
            <a:ext cx="9144000" cy="419101"/>
            <a:chOff x="0" y="0"/>
            <a:chExt cx="9146540" cy="419101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4573270" cy="4191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/>
                <a:t>MODÉLISATIONS DÉDIÉES AU DIAGNOSTIC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4540" y="0"/>
              <a:ext cx="4572000" cy="41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A40000"/>
                  </a:solidFill>
                </a:rPr>
                <a:t>4/8</a:t>
              </a:r>
              <a:endParaRPr lang="en-US" b="1" dirty="0">
                <a:solidFill>
                  <a:srgbClr val="A4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-2539" y="6502400"/>
            <a:ext cx="9146539" cy="360000"/>
            <a:chOff x="1" y="50801"/>
            <a:chExt cx="9146539" cy="360000"/>
          </a:xfrm>
        </p:grpSpPr>
        <p:sp>
          <p:nvSpPr>
            <p:cNvPr id="17" name="Rectangle 16"/>
            <p:cNvSpPr/>
            <p:nvPr/>
          </p:nvSpPr>
          <p:spPr>
            <a:xfrm>
              <a:off x="1" y="50801"/>
              <a:ext cx="3052800" cy="3600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Century Gothic" panose="020B0502020202020204" pitchFamily="34" charset="0"/>
                </a:rPr>
                <a:t>Kawthar ALAMEH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6435" y="50801"/>
              <a:ext cx="30456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Journée S3</a:t>
              </a:r>
              <a:endParaRPr lang="en-US" sz="1400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940" y="50801"/>
              <a:ext cx="30456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15 Septembre 2016       </a:t>
              </a:r>
              <a:r>
                <a:rPr lang="fr-FR" sz="1400" dirty="0" smtClean="0">
                  <a:solidFill>
                    <a:srgbClr val="A40000"/>
                  </a:solidFill>
                  <a:latin typeface="Century Gothic" panose="020B0502020202020204" pitchFamily="34" charset="0"/>
                </a:rPr>
                <a:t>9</a:t>
              </a:r>
              <a:r>
                <a:rPr lang="fr-FR" sz="1400" b="1" dirty="0">
                  <a:solidFill>
                    <a:srgbClr val="A40000"/>
                  </a:solidFill>
                  <a:latin typeface="Century Gothic" panose="020B0502020202020204" pitchFamily="34" charset="0"/>
                </a:rPr>
                <a:t>/32</a:t>
              </a:r>
              <a:endParaRPr lang="en-US" sz="1400" b="1" dirty="0">
                <a:solidFill>
                  <a:srgbClr val="A4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12595"/>
            <a:ext cx="9143999" cy="72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Modélisation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numérique </a:t>
            </a:r>
            <a:r>
              <a:rPr lang="fr-FR" sz="2400" b="1" dirty="0">
                <a:solidFill>
                  <a:srgbClr val="A40000"/>
                </a:solidFill>
                <a:latin typeface="Century Gothic" panose="020B0502020202020204" pitchFamily="34" charset="0"/>
              </a:rPr>
              <a:t>de la </a:t>
            </a:r>
            <a:r>
              <a:rPr lang="fr-FR" sz="2400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MSAP</a:t>
            </a:r>
            <a:endParaRPr lang="en-US" sz="2400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06307" y="1325691"/>
            <a:ext cx="3132000" cy="1080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Approche numérique magnétique [MATLAB]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5382104" y="1312497"/>
            <a:ext cx="3384000" cy="10801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Approche numérique mécanique [ANSYS]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03384" y="2637442"/>
            <a:ext cx="3132000" cy="5847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Century Gothic" panose="020B0502020202020204" pitchFamily="34" charset="0"/>
              </a:rPr>
              <a:t>Résolution des équations de Laplace/ Poisson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01551" y="2615514"/>
            <a:ext cx="3384000" cy="5847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Century Gothic" panose="020B0502020202020204" pitchFamily="34" charset="0"/>
              </a:rPr>
              <a:t>Résolution de l’équation de mouvement (analyse modale)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754" r="18500" b="2669"/>
          <a:stretch/>
        </p:blipFill>
        <p:spPr>
          <a:xfrm>
            <a:off x="5842887" y="3475937"/>
            <a:ext cx="2776585" cy="280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/>
          <a:srcRect l="14201" r="17743"/>
          <a:stretch/>
        </p:blipFill>
        <p:spPr>
          <a:xfrm>
            <a:off x="810302" y="3461426"/>
            <a:ext cx="3132000" cy="28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2361</Words>
  <Application>Microsoft Office PowerPoint</Application>
  <PresentationFormat>Affichage à l'écran (4:3)</PresentationFormat>
  <Paragraphs>728</Paragraphs>
  <Slides>44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3" baseType="lpstr">
      <vt:lpstr>SimSun</vt:lpstr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Alameh Kawthar</dc:creator>
  <cp:lastModifiedBy>Alameh Kawthar</cp:lastModifiedBy>
  <cp:revision>193</cp:revision>
  <dcterms:created xsi:type="dcterms:W3CDTF">2016-09-12T12:56:51Z</dcterms:created>
  <dcterms:modified xsi:type="dcterms:W3CDTF">2016-09-15T12:32:46Z</dcterms:modified>
</cp:coreProperties>
</file>