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59" r:id="rId1"/>
  </p:sldMasterIdLst>
  <p:notesMasterIdLst>
    <p:notesMasterId r:id="rId62"/>
  </p:notesMasterIdLst>
  <p:handoutMasterIdLst>
    <p:handoutMasterId r:id="rId63"/>
  </p:handoutMasterIdLst>
  <p:sldIdLst>
    <p:sldId id="658" r:id="rId2"/>
    <p:sldId id="678" r:id="rId3"/>
    <p:sldId id="718" r:id="rId4"/>
    <p:sldId id="751" r:id="rId5"/>
    <p:sldId id="831" r:id="rId6"/>
    <p:sldId id="832" r:id="rId7"/>
    <p:sldId id="833" r:id="rId8"/>
    <p:sldId id="810" r:id="rId9"/>
    <p:sldId id="827" r:id="rId10"/>
    <p:sldId id="828" r:id="rId11"/>
    <p:sldId id="829" r:id="rId12"/>
    <p:sldId id="830" r:id="rId13"/>
    <p:sldId id="834" r:id="rId14"/>
    <p:sldId id="825" r:id="rId15"/>
    <p:sldId id="765" r:id="rId16"/>
    <p:sldId id="767" r:id="rId17"/>
    <p:sldId id="766" r:id="rId18"/>
    <p:sldId id="818" r:id="rId19"/>
    <p:sldId id="815" r:id="rId20"/>
    <p:sldId id="824" r:id="rId21"/>
    <p:sldId id="816" r:id="rId22"/>
    <p:sldId id="835" r:id="rId23"/>
    <p:sldId id="836" r:id="rId24"/>
    <p:sldId id="837" r:id="rId25"/>
    <p:sldId id="838" r:id="rId26"/>
    <p:sldId id="839" r:id="rId27"/>
    <p:sldId id="840" r:id="rId28"/>
    <p:sldId id="841" r:id="rId29"/>
    <p:sldId id="842" r:id="rId30"/>
    <p:sldId id="852" r:id="rId31"/>
    <p:sldId id="843" r:id="rId32"/>
    <p:sldId id="781" r:id="rId33"/>
    <p:sldId id="822" r:id="rId34"/>
    <p:sldId id="823" r:id="rId35"/>
    <p:sldId id="845" r:id="rId36"/>
    <p:sldId id="821" r:id="rId37"/>
    <p:sldId id="787" r:id="rId38"/>
    <p:sldId id="788" r:id="rId39"/>
    <p:sldId id="789" r:id="rId40"/>
    <p:sldId id="790" r:id="rId41"/>
    <p:sldId id="791" r:id="rId42"/>
    <p:sldId id="846" r:id="rId43"/>
    <p:sldId id="792" r:id="rId44"/>
    <p:sldId id="794" r:id="rId45"/>
    <p:sldId id="795" r:id="rId46"/>
    <p:sldId id="796" r:id="rId47"/>
    <p:sldId id="797" r:id="rId48"/>
    <p:sldId id="798" r:id="rId49"/>
    <p:sldId id="847" r:id="rId50"/>
    <p:sldId id="800" r:id="rId51"/>
    <p:sldId id="801" r:id="rId52"/>
    <p:sldId id="802" r:id="rId53"/>
    <p:sldId id="804" r:id="rId54"/>
    <p:sldId id="848" r:id="rId55"/>
    <p:sldId id="805" r:id="rId56"/>
    <p:sldId id="806" r:id="rId57"/>
    <p:sldId id="851" r:id="rId58"/>
    <p:sldId id="853" r:id="rId59"/>
    <p:sldId id="849" r:id="rId60"/>
    <p:sldId id="850" r:id="rId61"/>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49">
          <p15:clr>
            <a:srgbClr val="A4A3A4"/>
          </p15:clr>
        </p15:guide>
        <p15:guide id="2" pos="288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E8E8F4"/>
    <a:srgbClr val="FFE68B"/>
    <a:srgbClr val="66FF33"/>
    <a:srgbClr val="FFFF66"/>
    <a:srgbClr val="FF6600"/>
    <a:srgbClr val="EBD215"/>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95" autoAdjust="0"/>
    <p:restoredTop sz="87267" autoAdjust="0"/>
  </p:normalViewPr>
  <p:slideViewPr>
    <p:cSldViewPr snapToGrid="0" showGuides="1">
      <p:cViewPr varScale="1">
        <p:scale>
          <a:sx n="69" d="100"/>
          <a:sy n="69" d="100"/>
        </p:scale>
        <p:origin x="1464" y="60"/>
      </p:cViewPr>
      <p:guideLst>
        <p:guide orient="horz" pos="2149"/>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1484"/>
    </p:cViewPr>
  </p:sorterViewPr>
  <p:notesViewPr>
    <p:cSldViewPr snapToGrid="0" showGuides="1">
      <p:cViewPr varScale="1">
        <p:scale>
          <a:sx n="54" d="100"/>
          <a:sy n="54" d="100"/>
        </p:scale>
        <p:origin x="2580" y="4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3C7E4-E41E-452A-B704-966D6EF12302}" type="doc">
      <dgm:prSet loTypeId="urn:microsoft.com/office/officeart/2005/8/layout/hierarchy2" loCatId="hierarchy" qsTypeId="urn:microsoft.com/office/officeart/2005/8/quickstyle/simple3" qsCatId="simple" csTypeId="urn:microsoft.com/office/officeart/2005/8/colors/accent4_1" csCatId="accent4" phldr="1"/>
      <dgm:spPr/>
      <dgm:t>
        <a:bodyPr/>
        <a:lstStyle/>
        <a:p>
          <a:endParaRPr lang="en-US"/>
        </a:p>
      </dgm:t>
    </dgm:pt>
    <dgm:pt modelId="{6D368481-A396-4DDB-A018-8A8D50BFF908}">
      <dgm:prSet phldrT="[Text]" custT="1"/>
      <dgm:spPr/>
      <dgm:t>
        <a:bodyPr/>
        <a:lstStyle/>
        <a:p>
          <a:r>
            <a:rPr lang="en-US" sz="1800" dirty="0" smtClean="0">
              <a:solidFill>
                <a:srgbClr val="000064"/>
              </a:solidFill>
            </a:rPr>
            <a:t>Fault diagnosis methods</a:t>
          </a:r>
          <a:endParaRPr lang="en-US" sz="1800" dirty="0">
            <a:solidFill>
              <a:srgbClr val="000064"/>
            </a:solidFill>
          </a:endParaRPr>
        </a:p>
      </dgm:t>
    </dgm:pt>
    <dgm:pt modelId="{E5FDD006-A55E-41AB-98DB-C2B4F909AA4E}" type="parTrans" cxnId="{E941B8F3-FFD8-4193-BDCB-5590212CFB0A}">
      <dgm:prSet/>
      <dgm:spPr/>
      <dgm:t>
        <a:bodyPr/>
        <a:lstStyle/>
        <a:p>
          <a:endParaRPr lang="en-US"/>
        </a:p>
      </dgm:t>
    </dgm:pt>
    <dgm:pt modelId="{BD84E946-7C19-4822-8B62-A2D6BBE01C4C}" type="sibTrans" cxnId="{E941B8F3-FFD8-4193-BDCB-5590212CFB0A}">
      <dgm:prSet/>
      <dgm:spPr/>
      <dgm:t>
        <a:bodyPr/>
        <a:lstStyle/>
        <a:p>
          <a:endParaRPr lang="en-US"/>
        </a:p>
      </dgm:t>
    </dgm:pt>
    <dgm:pt modelId="{266FF910-5D58-471D-8BE1-B892BA4DA867}">
      <dgm:prSet phldrT="[Text]" custT="1"/>
      <dgm:spPr/>
      <dgm:t>
        <a:bodyPr/>
        <a:lstStyle/>
        <a:p>
          <a:r>
            <a:rPr lang="en-US" sz="1800" dirty="0" smtClean="0">
              <a:solidFill>
                <a:srgbClr val="000064"/>
              </a:solidFill>
            </a:rPr>
            <a:t>Knowledge-based methods</a:t>
          </a:r>
        </a:p>
      </dgm:t>
    </dgm:pt>
    <dgm:pt modelId="{E64A2AEB-E369-44CD-984F-45DADDF5AA1E}" type="parTrans" cxnId="{357D11EA-8043-4593-A31F-FB07721B5CA9}">
      <dgm:prSet/>
      <dgm:spPr>
        <a:ln>
          <a:solidFill>
            <a:srgbClr val="000064"/>
          </a:solidFill>
        </a:ln>
        <a:effectLst>
          <a:outerShdw blurRad="50800" dist="38100" dir="2700000" algn="tl" rotWithShape="0">
            <a:prstClr val="black">
              <a:alpha val="40000"/>
            </a:prstClr>
          </a:outerShdw>
        </a:effectLst>
      </dgm:spPr>
      <dgm:t>
        <a:bodyPr/>
        <a:lstStyle/>
        <a:p>
          <a:endParaRPr lang="en-US"/>
        </a:p>
      </dgm:t>
    </dgm:pt>
    <dgm:pt modelId="{64155FAA-6C7B-49E2-AA4B-39847B47FA21}" type="sibTrans" cxnId="{357D11EA-8043-4593-A31F-FB07721B5CA9}">
      <dgm:prSet/>
      <dgm:spPr/>
      <dgm:t>
        <a:bodyPr/>
        <a:lstStyle/>
        <a:p>
          <a:endParaRPr lang="en-US"/>
        </a:p>
      </dgm:t>
    </dgm:pt>
    <dgm:pt modelId="{96C333D7-BF57-4CCB-9595-384AE4281685}">
      <dgm:prSet phldrT="[Text]" custT="1"/>
      <dgm:spPr/>
      <dgm:t>
        <a:bodyPr/>
        <a:lstStyle/>
        <a:p>
          <a:r>
            <a:rPr lang="en-US" sz="1800" dirty="0" smtClean="0">
              <a:solidFill>
                <a:srgbClr val="000064"/>
              </a:solidFill>
            </a:rPr>
            <a:t>Signal-based methods</a:t>
          </a:r>
          <a:endParaRPr lang="en-US" sz="1800" dirty="0">
            <a:solidFill>
              <a:srgbClr val="000064"/>
            </a:solidFill>
          </a:endParaRPr>
        </a:p>
      </dgm:t>
    </dgm:pt>
    <dgm:pt modelId="{6FEA3E04-B6ED-443D-A6D1-B22492E2D7CD}" type="parTrans" cxnId="{D77D884D-B83D-459E-A3A5-F6E1307BB9FB}">
      <dgm:prSet/>
      <dgm:spPr>
        <a:ln>
          <a:solidFill>
            <a:srgbClr val="000064"/>
          </a:solidFill>
        </a:ln>
        <a:effectLst>
          <a:outerShdw blurRad="50800" dist="38100" dir="2700000" algn="tl" rotWithShape="0">
            <a:prstClr val="black">
              <a:alpha val="40000"/>
            </a:prstClr>
          </a:outerShdw>
        </a:effectLst>
      </dgm:spPr>
      <dgm:t>
        <a:bodyPr/>
        <a:lstStyle/>
        <a:p>
          <a:endParaRPr lang="en-US"/>
        </a:p>
      </dgm:t>
    </dgm:pt>
    <dgm:pt modelId="{10CE7561-B559-45AF-AB2C-A4553D094787}" type="sibTrans" cxnId="{D77D884D-B83D-459E-A3A5-F6E1307BB9FB}">
      <dgm:prSet/>
      <dgm:spPr/>
      <dgm:t>
        <a:bodyPr/>
        <a:lstStyle/>
        <a:p>
          <a:endParaRPr lang="en-US"/>
        </a:p>
      </dgm:t>
    </dgm:pt>
    <dgm:pt modelId="{F235F493-F1B1-4471-A48D-F1216CC9B315}">
      <dgm:prSet phldrT="[Text]" custT="1"/>
      <dgm:spPr/>
      <dgm:t>
        <a:bodyPr/>
        <a:lstStyle/>
        <a:p>
          <a:r>
            <a:rPr lang="en-US" sz="1800" dirty="0" smtClean="0">
              <a:solidFill>
                <a:srgbClr val="000064"/>
              </a:solidFill>
            </a:rPr>
            <a:t>Analytical model-based methods</a:t>
          </a:r>
          <a:endParaRPr lang="en-US" sz="1800" dirty="0">
            <a:solidFill>
              <a:srgbClr val="000064"/>
            </a:solidFill>
          </a:endParaRPr>
        </a:p>
      </dgm:t>
    </dgm:pt>
    <dgm:pt modelId="{6033FB38-5812-42A7-9792-2B82D328A5AB}" type="sibTrans" cxnId="{F0A388F1-5B27-42CC-819F-ECB4F72B6AF9}">
      <dgm:prSet/>
      <dgm:spPr/>
      <dgm:t>
        <a:bodyPr/>
        <a:lstStyle/>
        <a:p>
          <a:endParaRPr lang="en-US"/>
        </a:p>
      </dgm:t>
    </dgm:pt>
    <dgm:pt modelId="{71751578-9191-4317-85AB-FD353061E0B2}" type="parTrans" cxnId="{F0A388F1-5B27-42CC-819F-ECB4F72B6AF9}">
      <dgm:prSet/>
      <dgm:spPr>
        <a:ln>
          <a:solidFill>
            <a:srgbClr val="000064"/>
          </a:solidFill>
        </a:ln>
        <a:effectLst>
          <a:outerShdw blurRad="50800" dist="38100" dir="2700000" algn="tl" rotWithShape="0">
            <a:prstClr val="black">
              <a:alpha val="40000"/>
            </a:prstClr>
          </a:outerShdw>
        </a:effectLst>
      </dgm:spPr>
      <dgm:t>
        <a:bodyPr/>
        <a:lstStyle/>
        <a:p>
          <a:endParaRPr lang="en-US"/>
        </a:p>
      </dgm:t>
    </dgm:pt>
    <dgm:pt modelId="{7753BB88-F7B1-4898-90CB-530A5087A85C}" type="pres">
      <dgm:prSet presAssocID="{1BA3C7E4-E41E-452A-B704-966D6EF12302}" presName="diagram" presStyleCnt="0">
        <dgm:presLayoutVars>
          <dgm:chPref val="1"/>
          <dgm:dir/>
          <dgm:animOne val="branch"/>
          <dgm:animLvl val="lvl"/>
          <dgm:resizeHandles val="exact"/>
        </dgm:presLayoutVars>
      </dgm:prSet>
      <dgm:spPr/>
      <dgm:t>
        <a:bodyPr/>
        <a:lstStyle/>
        <a:p>
          <a:endParaRPr lang="en-US"/>
        </a:p>
      </dgm:t>
    </dgm:pt>
    <dgm:pt modelId="{6626E8C1-75DA-458D-A43D-DEDB280E2D7D}" type="pres">
      <dgm:prSet presAssocID="{6D368481-A396-4DDB-A018-8A8D50BFF908}" presName="root1" presStyleCnt="0"/>
      <dgm:spPr/>
    </dgm:pt>
    <dgm:pt modelId="{ABE4974C-094B-47D7-98E4-666EB0658591}" type="pres">
      <dgm:prSet presAssocID="{6D368481-A396-4DDB-A018-8A8D50BFF908}" presName="LevelOneTextNode" presStyleLbl="node0" presStyleIdx="0" presStyleCnt="1" custScaleX="47485" custScaleY="38138" custLinFactNeighborX="13339">
        <dgm:presLayoutVars>
          <dgm:chPref val="3"/>
        </dgm:presLayoutVars>
      </dgm:prSet>
      <dgm:spPr/>
      <dgm:t>
        <a:bodyPr/>
        <a:lstStyle/>
        <a:p>
          <a:endParaRPr lang="en-US"/>
        </a:p>
      </dgm:t>
    </dgm:pt>
    <dgm:pt modelId="{0A9C416F-EB5E-4AEC-B214-7B076529C01B}" type="pres">
      <dgm:prSet presAssocID="{6D368481-A396-4DDB-A018-8A8D50BFF908}" presName="level2hierChild" presStyleCnt="0"/>
      <dgm:spPr/>
    </dgm:pt>
    <dgm:pt modelId="{69A14DEF-FE3D-4AEA-B462-A8538D225F66}" type="pres">
      <dgm:prSet presAssocID="{E64A2AEB-E369-44CD-984F-45DADDF5AA1E}" presName="conn2-1" presStyleLbl="parChTrans1D2" presStyleIdx="0" presStyleCnt="3"/>
      <dgm:spPr/>
      <dgm:t>
        <a:bodyPr/>
        <a:lstStyle/>
        <a:p>
          <a:endParaRPr lang="en-US"/>
        </a:p>
      </dgm:t>
    </dgm:pt>
    <dgm:pt modelId="{D210D627-A029-4FB4-B457-219B5F24E027}" type="pres">
      <dgm:prSet presAssocID="{E64A2AEB-E369-44CD-984F-45DADDF5AA1E}" presName="connTx" presStyleLbl="parChTrans1D2" presStyleIdx="0" presStyleCnt="3"/>
      <dgm:spPr/>
      <dgm:t>
        <a:bodyPr/>
        <a:lstStyle/>
        <a:p>
          <a:endParaRPr lang="en-US"/>
        </a:p>
      </dgm:t>
    </dgm:pt>
    <dgm:pt modelId="{C4061EC6-1842-4FC2-9B54-F85EE84E44DD}" type="pres">
      <dgm:prSet presAssocID="{266FF910-5D58-471D-8BE1-B892BA4DA867}" presName="root2" presStyleCnt="0"/>
      <dgm:spPr/>
    </dgm:pt>
    <dgm:pt modelId="{C60F5EB1-D15B-4A00-BA55-2A8243BFE7CC}" type="pres">
      <dgm:prSet presAssocID="{266FF910-5D58-471D-8BE1-B892BA4DA867}" presName="LevelTwoTextNode" presStyleLbl="node2" presStyleIdx="0" presStyleCnt="3" custScaleX="62149" custScaleY="31808">
        <dgm:presLayoutVars>
          <dgm:chPref val="3"/>
        </dgm:presLayoutVars>
      </dgm:prSet>
      <dgm:spPr/>
      <dgm:t>
        <a:bodyPr/>
        <a:lstStyle/>
        <a:p>
          <a:endParaRPr lang="en-US"/>
        </a:p>
      </dgm:t>
    </dgm:pt>
    <dgm:pt modelId="{D4F33755-3FCE-40D2-B912-6AD700C8F7A8}" type="pres">
      <dgm:prSet presAssocID="{266FF910-5D58-471D-8BE1-B892BA4DA867}" presName="level3hierChild" presStyleCnt="0"/>
      <dgm:spPr/>
    </dgm:pt>
    <dgm:pt modelId="{3D402BD9-83CE-4AE9-B623-BC3ECA47C94F}" type="pres">
      <dgm:prSet presAssocID="{71751578-9191-4317-85AB-FD353061E0B2}" presName="conn2-1" presStyleLbl="parChTrans1D2" presStyleIdx="1" presStyleCnt="3"/>
      <dgm:spPr/>
      <dgm:t>
        <a:bodyPr/>
        <a:lstStyle/>
        <a:p>
          <a:endParaRPr lang="en-US"/>
        </a:p>
      </dgm:t>
    </dgm:pt>
    <dgm:pt modelId="{80F4DC6D-ADD0-43A0-822D-61390C5E9AE4}" type="pres">
      <dgm:prSet presAssocID="{71751578-9191-4317-85AB-FD353061E0B2}" presName="connTx" presStyleLbl="parChTrans1D2" presStyleIdx="1" presStyleCnt="3"/>
      <dgm:spPr/>
      <dgm:t>
        <a:bodyPr/>
        <a:lstStyle/>
        <a:p>
          <a:endParaRPr lang="en-US"/>
        </a:p>
      </dgm:t>
    </dgm:pt>
    <dgm:pt modelId="{38B832B0-9A02-49EA-BA0A-89A57F607C49}" type="pres">
      <dgm:prSet presAssocID="{F235F493-F1B1-4471-A48D-F1216CC9B315}" presName="root2" presStyleCnt="0"/>
      <dgm:spPr/>
    </dgm:pt>
    <dgm:pt modelId="{DA2B56D0-726F-42A8-B9A6-80D34A06ABD8}" type="pres">
      <dgm:prSet presAssocID="{F235F493-F1B1-4471-A48D-F1216CC9B315}" presName="LevelTwoTextNode" presStyleLbl="node2" presStyleIdx="1" presStyleCnt="3" custScaleX="61898" custScaleY="37577">
        <dgm:presLayoutVars>
          <dgm:chPref val="3"/>
        </dgm:presLayoutVars>
      </dgm:prSet>
      <dgm:spPr/>
      <dgm:t>
        <a:bodyPr/>
        <a:lstStyle/>
        <a:p>
          <a:endParaRPr lang="en-US"/>
        </a:p>
      </dgm:t>
    </dgm:pt>
    <dgm:pt modelId="{0060974E-E35D-4FB4-A64C-B97EE3FDBF39}" type="pres">
      <dgm:prSet presAssocID="{F235F493-F1B1-4471-A48D-F1216CC9B315}" presName="level3hierChild" presStyleCnt="0"/>
      <dgm:spPr/>
    </dgm:pt>
    <dgm:pt modelId="{C6373F20-41E5-4256-BADB-BBCA0331D68E}" type="pres">
      <dgm:prSet presAssocID="{6FEA3E04-B6ED-443D-A6D1-B22492E2D7CD}" presName="conn2-1" presStyleLbl="parChTrans1D2" presStyleIdx="2" presStyleCnt="3"/>
      <dgm:spPr/>
      <dgm:t>
        <a:bodyPr/>
        <a:lstStyle/>
        <a:p>
          <a:endParaRPr lang="en-US"/>
        </a:p>
      </dgm:t>
    </dgm:pt>
    <dgm:pt modelId="{DC06D467-D0B7-4488-921F-54110B266195}" type="pres">
      <dgm:prSet presAssocID="{6FEA3E04-B6ED-443D-A6D1-B22492E2D7CD}" presName="connTx" presStyleLbl="parChTrans1D2" presStyleIdx="2" presStyleCnt="3"/>
      <dgm:spPr/>
      <dgm:t>
        <a:bodyPr/>
        <a:lstStyle/>
        <a:p>
          <a:endParaRPr lang="en-US"/>
        </a:p>
      </dgm:t>
    </dgm:pt>
    <dgm:pt modelId="{E7EA8753-937B-4106-8CDE-E023338DF7D4}" type="pres">
      <dgm:prSet presAssocID="{96C333D7-BF57-4CCB-9595-384AE4281685}" presName="root2" presStyleCnt="0"/>
      <dgm:spPr/>
    </dgm:pt>
    <dgm:pt modelId="{FF1EF19B-281D-42D3-B989-BF594C628164}" type="pres">
      <dgm:prSet presAssocID="{96C333D7-BF57-4CCB-9595-384AE4281685}" presName="LevelTwoTextNode" presStyleLbl="node2" presStyleIdx="2" presStyleCnt="3" custScaleX="63416" custScaleY="31281">
        <dgm:presLayoutVars>
          <dgm:chPref val="3"/>
        </dgm:presLayoutVars>
      </dgm:prSet>
      <dgm:spPr/>
      <dgm:t>
        <a:bodyPr/>
        <a:lstStyle/>
        <a:p>
          <a:endParaRPr lang="en-US"/>
        </a:p>
      </dgm:t>
    </dgm:pt>
    <dgm:pt modelId="{7447A8E1-1F46-4A0D-90D8-4383995CC93A}" type="pres">
      <dgm:prSet presAssocID="{96C333D7-BF57-4CCB-9595-384AE4281685}" presName="level3hierChild" presStyleCnt="0"/>
      <dgm:spPr/>
    </dgm:pt>
  </dgm:ptLst>
  <dgm:cxnLst>
    <dgm:cxn modelId="{D77D884D-B83D-459E-A3A5-F6E1307BB9FB}" srcId="{6D368481-A396-4DDB-A018-8A8D50BFF908}" destId="{96C333D7-BF57-4CCB-9595-384AE4281685}" srcOrd="2" destOrd="0" parTransId="{6FEA3E04-B6ED-443D-A6D1-B22492E2D7CD}" sibTransId="{10CE7561-B559-45AF-AB2C-A4553D094787}"/>
    <dgm:cxn modelId="{4DFD0EC5-641D-45F0-948D-D056F17175E1}" type="presOf" srcId="{E64A2AEB-E369-44CD-984F-45DADDF5AA1E}" destId="{D210D627-A029-4FB4-B457-219B5F24E027}" srcOrd="1" destOrd="0" presId="urn:microsoft.com/office/officeart/2005/8/layout/hierarchy2"/>
    <dgm:cxn modelId="{2699878C-7909-4089-9039-C9A3EC0077E0}" type="presOf" srcId="{E64A2AEB-E369-44CD-984F-45DADDF5AA1E}" destId="{69A14DEF-FE3D-4AEA-B462-A8538D225F66}" srcOrd="0" destOrd="0" presId="urn:microsoft.com/office/officeart/2005/8/layout/hierarchy2"/>
    <dgm:cxn modelId="{10428566-DDFB-472B-ADBC-A75BCB950D78}" type="presOf" srcId="{6FEA3E04-B6ED-443D-A6D1-B22492E2D7CD}" destId="{C6373F20-41E5-4256-BADB-BBCA0331D68E}" srcOrd="0" destOrd="0" presId="urn:microsoft.com/office/officeart/2005/8/layout/hierarchy2"/>
    <dgm:cxn modelId="{F85BCB6D-1F9B-49D8-B0F4-C400C0FFFF8D}" type="presOf" srcId="{6D368481-A396-4DDB-A018-8A8D50BFF908}" destId="{ABE4974C-094B-47D7-98E4-666EB0658591}" srcOrd="0" destOrd="0" presId="urn:microsoft.com/office/officeart/2005/8/layout/hierarchy2"/>
    <dgm:cxn modelId="{357D11EA-8043-4593-A31F-FB07721B5CA9}" srcId="{6D368481-A396-4DDB-A018-8A8D50BFF908}" destId="{266FF910-5D58-471D-8BE1-B892BA4DA867}" srcOrd="0" destOrd="0" parTransId="{E64A2AEB-E369-44CD-984F-45DADDF5AA1E}" sibTransId="{64155FAA-6C7B-49E2-AA4B-39847B47FA21}"/>
    <dgm:cxn modelId="{D9D50F1E-B56C-42AF-87EE-8ACB3E74FABE}" type="presOf" srcId="{F235F493-F1B1-4471-A48D-F1216CC9B315}" destId="{DA2B56D0-726F-42A8-B9A6-80D34A06ABD8}" srcOrd="0" destOrd="0" presId="urn:microsoft.com/office/officeart/2005/8/layout/hierarchy2"/>
    <dgm:cxn modelId="{A0819766-096F-4E8D-9BFF-2F00D89151DC}" type="presOf" srcId="{71751578-9191-4317-85AB-FD353061E0B2}" destId="{80F4DC6D-ADD0-43A0-822D-61390C5E9AE4}" srcOrd="1" destOrd="0" presId="urn:microsoft.com/office/officeart/2005/8/layout/hierarchy2"/>
    <dgm:cxn modelId="{98C742C0-A8B2-4E67-9F5E-63FE98EF8E8D}" type="presOf" srcId="{266FF910-5D58-471D-8BE1-B892BA4DA867}" destId="{C60F5EB1-D15B-4A00-BA55-2A8243BFE7CC}" srcOrd="0" destOrd="0" presId="urn:microsoft.com/office/officeart/2005/8/layout/hierarchy2"/>
    <dgm:cxn modelId="{1D114AAC-FEC0-4C23-9DC7-FBC1BF4B276F}" type="presOf" srcId="{71751578-9191-4317-85AB-FD353061E0B2}" destId="{3D402BD9-83CE-4AE9-B623-BC3ECA47C94F}" srcOrd="0" destOrd="0" presId="urn:microsoft.com/office/officeart/2005/8/layout/hierarchy2"/>
    <dgm:cxn modelId="{E941B8F3-FFD8-4193-BDCB-5590212CFB0A}" srcId="{1BA3C7E4-E41E-452A-B704-966D6EF12302}" destId="{6D368481-A396-4DDB-A018-8A8D50BFF908}" srcOrd="0" destOrd="0" parTransId="{E5FDD006-A55E-41AB-98DB-C2B4F909AA4E}" sibTransId="{BD84E946-7C19-4822-8B62-A2D6BBE01C4C}"/>
    <dgm:cxn modelId="{F0A388F1-5B27-42CC-819F-ECB4F72B6AF9}" srcId="{6D368481-A396-4DDB-A018-8A8D50BFF908}" destId="{F235F493-F1B1-4471-A48D-F1216CC9B315}" srcOrd="1" destOrd="0" parTransId="{71751578-9191-4317-85AB-FD353061E0B2}" sibTransId="{6033FB38-5812-42A7-9792-2B82D328A5AB}"/>
    <dgm:cxn modelId="{E0626023-9C90-461A-9A4F-CFC8B75FA54F}" type="presOf" srcId="{96C333D7-BF57-4CCB-9595-384AE4281685}" destId="{FF1EF19B-281D-42D3-B989-BF594C628164}" srcOrd="0" destOrd="0" presId="urn:microsoft.com/office/officeart/2005/8/layout/hierarchy2"/>
    <dgm:cxn modelId="{5EB0EED9-7352-469F-8D8C-8294D0C9EE35}" type="presOf" srcId="{6FEA3E04-B6ED-443D-A6D1-B22492E2D7CD}" destId="{DC06D467-D0B7-4488-921F-54110B266195}" srcOrd="1" destOrd="0" presId="urn:microsoft.com/office/officeart/2005/8/layout/hierarchy2"/>
    <dgm:cxn modelId="{D5ADA936-1F86-4C95-9ED3-658B92C81D0A}" type="presOf" srcId="{1BA3C7E4-E41E-452A-B704-966D6EF12302}" destId="{7753BB88-F7B1-4898-90CB-530A5087A85C}" srcOrd="0" destOrd="0" presId="urn:microsoft.com/office/officeart/2005/8/layout/hierarchy2"/>
    <dgm:cxn modelId="{25AC57C6-13FE-437C-AD37-F08B7AA99927}" type="presParOf" srcId="{7753BB88-F7B1-4898-90CB-530A5087A85C}" destId="{6626E8C1-75DA-458D-A43D-DEDB280E2D7D}" srcOrd="0" destOrd="0" presId="urn:microsoft.com/office/officeart/2005/8/layout/hierarchy2"/>
    <dgm:cxn modelId="{958E4B8F-7ACC-4071-A74D-9BDB2516D8A8}" type="presParOf" srcId="{6626E8C1-75DA-458D-A43D-DEDB280E2D7D}" destId="{ABE4974C-094B-47D7-98E4-666EB0658591}" srcOrd="0" destOrd="0" presId="urn:microsoft.com/office/officeart/2005/8/layout/hierarchy2"/>
    <dgm:cxn modelId="{83F66E2F-492E-4D18-90BE-9068734785C6}" type="presParOf" srcId="{6626E8C1-75DA-458D-A43D-DEDB280E2D7D}" destId="{0A9C416F-EB5E-4AEC-B214-7B076529C01B}" srcOrd="1" destOrd="0" presId="urn:microsoft.com/office/officeart/2005/8/layout/hierarchy2"/>
    <dgm:cxn modelId="{9D3C7531-5C20-42EB-BD2D-43ACF2D849AC}" type="presParOf" srcId="{0A9C416F-EB5E-4AEC-B214-7B076529C01B}" destId="{69A14DEF-FE3D-4AEA-B462-A8538D225F66}" srcOrd="0" destOrd="0" presId="urn:microsoft.com/office/officeart/2005/8/layout/hierarchy2"/>
    <dgm:cxn modelId="{8B7C1D24-5197-4264-84ED-325F8FC2147C}" type="presParOf" srcId="{69A14DEF-FE3D-4AEA-B462-A8538D225F66}" destId="{D210D627-A029-4FB4-B457-219B5F24E027}" srcOrd="0" destOrd="0" presId="urn:microsoft.com/office/officeart/2005/8/layout/hierarchy2"/>
    <dgm:cxn modelId="{CED91669-21F8-495F-BD1A-F7E6E9E7FAB0}" type="presParOf" srcId="{0A9C416F-EB5E-4AEC-B214-7B076529C01B}" destId="{C4061EC6-1842-4FC2-9B54-F85EE84E44DD}" srcOrd="1" destOrd="0" presId="urn:microsoft.com/office/officeart/2005/8/layout/hierarchy2"/>
    <dgm:cxn modelId="{C7BB9E31-B06D-4464-8E57-289075199F67}" type="presParOf" srcId="{C4061EC6-1842-4FC2-9B54-F85EE84E44DD}" destId="{C60F5EB1-D15B-4A00-BA55-2A8243BFE7CC}" srcOrd="0" destOrd="0" presId="urn:microsoft.com/office/officeart/2005/8/layout/hierarchy2"/>
    <dgm:cxn modelId="{0DA189FF-C242-41F0-9EDF-17908883D408}" type="presParOf" srcId="{C4061EC6-1842-4FC2-9B54-F85EE84E44DD}" destId="{D4F33755-3FCE-40D2-B912-6AD700C8F7A8}" srcOrd="1" destOrd="0" presId="urn:microsoft.com/office/officeart/2005/8/layout/hierarchy2"/>
    <dgm:cxn modelId="{42257473-7CF9-4408-8920-4D087B6E8624}" type="presParOf" srcId="{0A9C416F-EB5E-4AEC-B214-7B076529C01B}" destId="{3D402BD9-83CE-4AE9-B623-BC3ECA47C94F}" srcOrd="2" destOrd="0" presId="urn:microsoft.com/office/officeart/2005/8/layout/hierarchy2"/>
    <dgm:cxn modelId="{208C2722-7271-4DDB-B977-F85CA2B25100}" type="presParOf" srcId="{3D402BD9-83CE-4AE9-B623-BC3ECA47C94F}" destId="{80F4DC6D-ADD0-43A0-822D-61390C5E9AE4}" srcOrd="0" destOrd="0" presId="urn:microsoft.com/office/officeart/2005/8/layout/hierarchy2"/>
    <dgm:cxn modelId="{F38BFCEE-2132-4AB8-8D97-385C73AFB15C}" type="presParOf" srcId="{0A9C416F-EB5E-4AEC-B214-7B076529C01B}" destId="{38B832B0-9A02-49EA-BA0A-89A57F607C49}" srcOrd="3" destOrd="0" presId="urn:microsoft.com/office/officeart/2005/8/layout/hierarchy2"/>
    <dgm:cxn modelId="{5E822998-1214-44A9-BF72-1B3B8E1555D4}" type="presParOf" srcId="{38B832B0-9A02-49EA-BA0A-89A57F607C49}" destId="{DA2B56D0-726F-42A8-B9A6-80D34A06ABD8}" srcOrd="0" destOrd="0" presId="urn:microsoft.com/office/officeart/2005/8/layout/hierarchy2"/>
    <dgm:cxn modelId="{1D12A837-514F-41C3-B0AA-B813F320515C}" type="presParOf" srcId="{38B832B0-9A02-49EA-BA0A-89A57F607C49}" destId="{0060974E-E35D-4FB4-A64C-B97EE3FDBF39}" srcOrd="1" destOrd="0" presId="urn:microsoft.com/office/officeart/2005/8/layout/hierarchy2"/>
    <dgm:cxn modelId="{553670B0-6F3C-4C37-9F4A-B1759AAB4230}" type="presParOf" srcId="{0A9C416F-EB5E-4AEC-B214-7B076529C01B}" destId="{C6373F20-41E5-4256-BADB-BBCA0331D68E}" srcOrd="4" destOrd="0" presId="urn:microsoft.com/office/officeart/2005/8/layout/hierarchy2"/>
    <dgm:cxn modelId="{81BDE7BD-0CB9-4257-953F-D79399A54C49}" type="presParOf" srcId="{C6373F20-41E5-4256-BADB-BBCA0331D68E}" destId="{DC06D467-D0B7-4488-921F-54110B266195}" srcOrd="0" destOrd="0" presId="urn:microsoft.com/office/officeart/2005/8/layout/hierarchy2"/>
    <dgm:cxn modelId="{854E6B3B-F7FC-4B80-9919-A601364EF7C9}" type="presParOf" srcId="{0A9C416F-EB5E-4AEC-B214-7B076529C01B}" destId="{E7EA8753-937B-4106-8CDE-E023338DF7D4}" srcOrd="5" destOrd="0" presId="urn:microsoft.com/office/officeart/2005/8/layout/hierarchy2"/>
    <dgm:cxn modelId="{71A721D6-5EF8-48A3-98F0-64A64D8786CD}" type="presParOf" srcId="{E7EA8753-937B-4106-8CDE-E023338DF7D4}" destId="{FF1EF19B-281D-42D3-B989-BF594C628164}" srcOrd="0" destOrd="0" presId="urn:microsoft.com/office/officeart/2005/8/layout/hierarchy2"/>
    <dgm:cxn modelId="{A20088B0-30A1-4EC1-ABC6-66887BEB50AF}" type="presParOf" srcId="{E7EA8753-937B-4106-8CDE-E023338DF7D4}" destId="{7447A8E1-1F46-4A0D-90D8-4383995CC93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77137" cy="512222"/>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l">
              <a:defRPr sz="1200">
                <a:cs typeface="+mn-cs"/>
              </a:defRPr>
            </a:lvl1pPr>
          </a:lstStyle>
          <a:p>
            <a:pPr>
              <a:defRPr/>
            </a:pPr>
            <a:endParaRPr lang="fr-FR"/>
          </a:p>
        </p:txBody>
      </p:sp>
      <p:sp>
        <p:nvSpPr>
          <p:cNvPr id="24579" name="Rectangle 3"/>
          <p:cNvSpPr>
            <a:spLocks noGrp="1" noChangeArrowheads="1"/>
          </p:cNvSpPr>
          <p:nvPr>
            <p:ph type="dt" sz="quarter" idx="1"/>
          </p:nvPr>
        </p:nvSpPr>
        <p:spPr bwMode="auto">
          <a:xfrm>
            <a:off x="4020506" y="0"/>
            <a:ext cx="3077137" cy="512222"/>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r">
              <a:defRPr sz="1200">
                <a:cs typeface="+mn-cs"/>
              </a:defRPr>
            </a:lvl1pPr>
          </a:lstStyle>
          <a:p>
            <a:pPr>
              <a:defRPr/>
            </a:pPr>
            <a:endParaRPr lang="fr-FR"/>
          </a:p>
        </p:txBody>
      </p:sp>
      <p:sp>
        <p:nvSpPr>
          <p:cNvPr id="24580" name="Rectangle 4"/>
          <p:cNvSpPr>
            <a:spLocks noGrp="1" noChangeArrowheads="1"/>
          </p:cNvSpPr>
          <p:nvPr>
            <p:ph type="ftr" sz="quarter" idx="2"/>
          </p:nvPr>
        </p:nvSpPr>
        <p:spPr bwMode="auto">
          <a:xfrm>
            <a:off x="0" y="9720755"/>
            <a:ext cx="3077137" cy="512222"/>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l">
              <a:defRPr sz="1200">
                <a:cs typeface="+mn-cs"/>
              </a:defRPr>
            </a:lvl1pPr>
          </a:lstStyle>
          <a:p>
            <a:pPr>
              <a:defRPr/>
            </a:pPr>
            <a:endParaRPr lang="fr-FR"/>
          </a:p>
        </p:txBody>
      </p:sp>
      <p:sp>
        <p:nvSpPr>
          <p:cNvPr id="24581" name="Rectangle 5"/>
          <p:cNvSpPr>
            <a:spLocks noGrp="1" noChangeArrowheads="1"/>
          </p:cNvSpPr>
          <p:nvPr>
            <p:ph type="sldNum" sz="quarter" idx="3"/>
          </p:nvPr>
        </p:nvSpPr>
        <p:spPr bwMode="auto">
          <a:xfrm>
            <a:off x="4020506" y="9720755"/>
            <a:ext cx="3077137" cy="512222"/>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r">
              <a:defRPr sz="1200">
                <a:cs typeface="+mn-cs"/>
              </a:defRPr>
            </a:lvl1pPr>
          </a:lstStyle>
          <a:p>
            <a:pPr>
              <a:defRPr/>
            </a:pPr>
            <a:fld id="{DCCAC2C0-61DC-4769-9431-5BE66DFDF621}" type="slidenum">
              <a:rPr lang="fr-FR"/>
              <a:pPr>
                <a:defRPr/>
              </a:pPr>
              <a:t>‹#›</a:t>
            </a:fld>
            <a:endParaRPr lang="fr-FR"/>
          </a:p>
        </p:txBody>
      </p:sp>
    </p:spTree>
    <p:extLst>
      <p:ext uri="{BB962C8B-B14F-4D97-AF65-F5344CB8AC3E}">
        <p14:creationId xmlns:p14="http://schemas.microsoft.com/office/powerpoint/2010/main" val="8736750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77137" cy="512222"/>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l">
              <a:defRPr sz="1200">
                <a:cs typeface="+mn-cs"/>
              </a:defRPr>
            </a:lvl1pPr>
          </a:lstStyle>
          <a:p>
            <a:pPr>
              <a:defRPr/>
            </a:pPr>
            <a:endParaRPr lang="fr-FR"/>
          </a:p>
        </p:txBody>
      </p:sp>
      <p:sp>
        <p:nvSpPr>
          <p:cNvPr id="122883" name="Rectangle 3"/>
          <p:cNvSpPr>
            <a:spLocks noGrp="1" noChangeArrowheads="1"/>
          </p:cNvSpPr>
          <p:nvPr>
            <p:ph type="dt" idx="1"/>
          </p:nvPr>
        </p:nvSpPr>
        <p:spPr bwMode="auto">
          <a:xfrm>
            <a:off x="4020506" y="0"/>
            <a:ext cx="3077137" cy="512222"/>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r">
              <a:defRPr sz="1200">
                <a:cs typeface="+mn-cs"/>
              </a:defRPr>
            </a:lvl1pPr>
          </a:lstStyle>
          <a:p>
            <a:pPr>
              <a:defRPr/>
            </a:pPr>
            <a:endParaRPr lang="fr-FR"/>
          </a:p>
        </p:txBody>
      </p:sp>
      <p:sp>
        <p:nvSpPr>
          <p:cNvPr id="19460"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p:spPr>
      </p:sp>
      <p:sp>
        <p:nvSpPr>
          <p:cNvPr id="122885" name="Rectangle 5"/>
          <p:cNvSpPr>
            <a:spLocks noGrp="1" noChangeArrowheads="1"/>
          </p:cNvSpPr>
          <p:nvPr>
            <p:ph type="body" sz="quarter" idx="3"/>
          </p:nvPr>
        </p:nvSpPr>
        <p:spPr bwMode="auto">
          <a:xfrm>
            <a:off x="709599" y="4862015"/>
            <a:ext cx="5680103" cy="4605085"/>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22886" name="Rectangle 6"/>
          <p:cNvSpPr>
            <a:spLocks noGrp="1" noChangeArrowheads="1"/>
          </p:cNvSpPr>
          <p:nvPr>
            <p:ph type="ftr" sz="quarter" idx="4"/>
          </p:nvPr>
        </p:nvSpPr>
        <p:spPr bwMode="auto">
          <a:xfrm>
            <a:off x="0" y="9720755"/>
            <a:ext cx="3077137" cy="512222"/>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l">
              <a:defRPr sz="1200">
                <a:cs typeface="+mn-cs"/>
              </a:defRPr>
            </a:lvl1pPr>
          </a:lstStyle>
          <a:p>
            <a:pPr>
              <a:defRPr/>
            </a:pPr>
            <a:endParaRPr lang="fr-FR"/>
          </a:p>
        </p:txBody>
      </p:sp>
      <p:sp>
        <p:nvSpPr>
          <p:cNvPr id="122887" name="Rectangle 7"/>
          <p:cNvSpPr>
            <a:spLocks noGrp="1" noChangeArrowheads="1"/>
          </p:cNvSpPr>
          <p:nvPr>
            <p:ph type="sldNum" sz="quarter" idx="5"/>
          </p:nvPr>
        </p:nvSpPr>
        <p:spPr bwMode="auto">
          <a:xfrm>
            <a:off x="4020506" y="9720755"/>
            <a:ext cx="3077137" cy="512222"/>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r">
              <a:defRPr sz="1200">
                <a:cs typeface="+mn-cs"/>
              </a:defRPr>
            </a:lvl1pPr>
          </a:lstStyle>
          <a:p>
            <a:pPr>
              <a:defRPr/>
            </a:pPr>
            <a:fld id="{F6807E47-25BA-4993-BCA0-38A777FF6406}" type="slidenum">
              <a:rPr lang="fr-FR"/>
              <a:pPr>
                <a:defRPr/>
              </a:pPr>
              <a:t>‹#›</a:t>
            </a:fld>
            <a:endParaRPr lang="fr-FR"/>
          </a:p>
        </p:txBody>
      </p:sp>
    </p:spTree>
    <p:extLst>
      <p:ext uri="{BB962C8B-B14F-4D97-AF65-F5344CB8AC3E}">
        <p14:creationId xmlns:p14="http://schemas.microsoft.com/office/powerpoint/2010/main" val="184906243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ln/>
        </p:spPr>
      </p:sp>
      <p:sp>
        <p:nvSpPr>
          <p:cNvPr id="20483" name="Espace réservé des commentaires 2"/>
          <p:cNvSpPr>
            <a:spLocks noGrp="1"/>
          </p:cNvSpPr>
          <p:nvPr>
            <p:ph type="body" idx="1"/>
          </p:nvPr>
        </p:nvSpPr>
        <p:spPr>
          <a:noFill/>
          <a:ln/>
        </p:spPr>
        <p:txBody>
          <a:bodyPr/>
          <a:lstStyle/>
          <a:p>
            <a:endParaRPr lang="en-GB" dirty="0" smtClean="0"/>
          </a:p>
        </p:txBody>
      </p:sp>
      <p:sp>
        <p:nvSpPr>
          <p:cNvPr id="20484" name="Espace réservé du numéro de diapositive 3"/>
          <p:cNvSpPr>
            <a:spLocks noGrp="1"/>
          </p:cNvSpPr>
          <p:nvPr>
            <p:ph type="sldNum" sz="quarter" idx="5"/>
          </p:nvPr>
        </p:nvSpPr>
        <p:spPr>
          <a:noFill/>
        </p:spPr>
        <p:txBody>
          <a:bodyPr/>
          <a:lstStyle/>
          <a:p>
            <a:fld id="{3544D9A9-1AC9-4E9F-9D02-4CA0219379E3}" type="slidenum">
              <a:rPr lang="fr-FR" smtClean="0">
                <a:cs typeface="Arial" charset="0"/>
              </a:rPr>
              <a:pPr/>
              <a:t>1</a:t>
            </a:fld>
            <a:endParaRPr lang="fr-FR" dirty="0" smtClean="0">
              <a:cs typeface="Arial" charset="0"/>
            </a:endParaRPr>
          </a:p>
        </p:txBody>
      </p:sp>
    </p:spTree>
    <p:extLst>
      <p:ext uri="{BB962C8B-B14F-4D97-AF65-F5344CB8AC3E}">
        <p14:creationId xmlns:p14="http://schemas.microsoft.com/office/powerpoint/2010/main" val="19568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1" eaLnBrk="0" fontAlgn="base" latinLnBrk="0" hangingPunct="0">
              <a:lnSpc>
                <a:spcPct val="107000"/>
              </a:lnSpc>
              <a:spcBef>
                <a:spcPts val="0"/>
              </a:spcBef>
              <a:spcAft>
                <a:spcPts val="800"/>
              </a:spcAft>
              <a:buClrTx/>
              <a:buSzTx/>
              <a:buFontTx/>
              <a:buNone/>
              <a:tabLst/>
              <a:defRPr/>
            </a:pPr>
            <a:r>
              <a:rPr lang="en-US" sz="1200" kern="1200" dirty="0" smtClean="0">
                <a:solidFill>
                  <a:schemeClr val="tx1"/>
                </a:solidFill>
                <a:effectLst/>
                <a:latin typeface="Arial" charset="0"/>
                <a:ea typeface="+mn-ea"/>
                <a:cs typeface="Arial" charset="0"/>
              </a:rPr>
              <a:t>For this purpose a HEV contains choppers, inverters and possibly rectifiers</a:t>
            </a:r>
          </a:p>
          <a:p>
            <a:pPr marL="0" marR="0">
              <a:lnSpc>
                <a:spcPct val="107000"/>
              </a:lnSpc>
              <a:spcBef>
                <a:spcPts val="0"/>
              </a:spcBef>
              <a:spcAft>
                <a:spcPts val="80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10</a:t>
            </a:fld>
            <a:endParaRPr lang="fr-FR"/>
          </a:p>
        </p:txBody>
      </p:sp>
    </p:spTree>
    <p:extLst>
      <p:ext uri="{BB962C8B-B14F-4D97-AF65-F5344CB8AC3E}">
        <p14:creationId xmlns:p14="http://schemas.microsoft.com/office/powerpoint/2010/main" val="1533327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smtClean="0">
                <a:latin typeface="TimesNewRoman"/>
              </a:rPr>
              <a:t>This figure shows the main electric power architecture in a series HEV. So basically, there are two bidirectional DC/DC converters, two inverters and a rectifier.</a:t>
            </a:r>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11</a:t>
            </a:fld>
            <a:endParaRPr lang="fr-FR"/>
          </a:p>
        </p:txBody>
      </p:sp>
    </p:spTree>
    <p:extLst>
      <p:ext uri="{BB962C8B-B14F-4D97-AF65-F5344CB8AC3E}">
        <p14:creationId xmlns:p14="http://schemas.microsoft.com/office/powerpoint/2010/main" val="1951449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smtClean="0">
                <a:latin typeface="TimesNewRoman"/>
              </a:rPr>
              <a:t>Our work focuses on the main electric subsystem marked in red </a:t>
            </a:r>
            <a:r>
              <a:rPr lang="en-US" sz="1200" kern="1200" dirty="0" smtClean="0">
                <a:solidFill>
                  <a:schemeClr val="tx1"/>
                </a:solidFill>
                <a:effectLst/>
                <a:latin typeface="Arial" charset="0"/>
                <a:ea typeface="+mn-ea"/>
                <a:cs typeface="+mn-cs"/>
              </a:rPr>
              <a:t>as it contains the main power converters controlling electric traction. In addition, the majority of faults that affect the electric powertrain appear in this subsystem. </a:t>
            </a:r>
            <a:r>
              <a:rPr lang="fr-FR" sz="1200" kern="1200" dirty="0" smtClean="0">
                <a:solidFill>
                  <a:schemeClr val="tx1"/>
                </a:solidFill>
                <a:effectLst/>
                <a:latin typeface="Arial" charset="0"/>
                <a:ea typeface="+mn-ea"/>
                <a:cs typeface="+mn-cs"/>
              </a:rPr>
              <a:t>In </a:t>
            </a:r>
            <a:r>
              <a:rPr lang="fr-FR" sz="1200" kern="1200" dirty="0" err="1" smtClean="0">
                <a:solidFill>
                  <a:schemeClr val="tx1"/>
                </a:solidFill>
                <a:effectLst/>
                <a:latin typeface="Arial" charset="0"/>
                <a:ea typeface="+mn-ea"/>
                <a:cs typeface="+mn-cs"/>
              </a:rPr>
              <a:t>particular</a:t>
            </a:r>
            <a:r>
              <a:rPr lang="fr-FR" sz="1200" kern="1200" dirty="0" smtClean="0">
                <a:solidFill>
                  <a:schemeClr val="tx1"/>
                </a:solidFill>
                <a:effectLst/>
                <a:latin typeface="Arial" charset="0"/>
                <a:ea typeface="+mn-ea"/>
                <a:cs typeface="+mn-cs"/>
              </a:rPr>
              <a:t>, </a:t>
            </a:r>
            <a:r>
              <a:rPr lang="fr-FR" sz="1200" kern="1200" dirty="0" err="1" smtClean="0">
                <a:solidFill>
                  <a:schemeClr val="tx1"/>
                </a:solidFill>
                <a:effectLst/>
                <a:latin typeface="Arial" charset="0"/>
                <a:ea typeface="+mn-ea"/>
                <a:cs typeface="+mn-cs"/>
              </a:rPr>
              <a:t>we</a:t>
            </a:r>
            <a:r>
              <a:rPr lang="fr-FR" sz="1200" kern="1200" dirty="0" smtClean="0">
                <a:solidFill>
                  <a:schemeClr val="tx1"/>
                </a:solidFill>
                <a:effectLst/>
                <a:latin typeface="Arial" charset="0"/>
                <a:ea typeface="+mn-ea"/>
                <a:cs typeface="+mn-cs"/>
              </a:rPr>
              <a:t> are </a:t>
            </a:r>
            <a:r>
              <a:rPr lang="fr-FR" sz="1200" kern="1200" dirty="0" err="1" smtClean="0">
                <a:solidFill>
                  <a:schemeClr val="tx1"/>
                </a:solidFill>
                <a:effectLst/>
                <a:latin typeface="Arial" charset="0"/>
                <a:ea typeface="+mn-ea"/>
                <a:cs typeface="+mn-cs"/>
              </a:rPr>
              <a:t>interested</a:t>
            </a:r>
            <a:r>
              <a:rPr lang="fr-FR" sz="1200" kern="1200" baseline="0" dirty="0" smtClean="0">
                <a:solidFill>
                  <a:schemeClr val="tx1"/>
                </a:solidFill>
                <a:effectLst/>
                <a:latin typeface="Arial" charset="0"/>
                <a:ea typeface="+mn-ea"/>
                <a:cs typeface="+mn-cs"/>
              </a:rPr>
              <a:t> in the DC/DC </a:t>
            </a:r>
            <a:r>
              <a:rPr lang="fr-FR" sz="1200" kern="1200" baseline="0" dirty="0" err="1" smtClean="0">
                <a:solidFill>
                  <a:schemeClr val="tx1"/>
                </a:solidFill>
                <a:effectLst/>
                <a:latin typeface="Arial" charset="0"/>
                <a:ea typeface="+mn-ea"/>
                <a:cs typeface="+mn-cs"/>
              </a:rPr>
              <a:t>converter</a:t>
            </a:r>
            <a:r>
              <a:rPr lang="fr-FR" sz="1200" kern="1200" baseline="0" dirty="0" smtClean="0">
                <a:solidFill>
                  <a:schemeClr val="tx1"/>
                </a:solidFill>
                <a:effectLst/>
                <a:latin typeface="Arial" charset="0"/>
                <a:ea typeface="+mn-ea"/>
                <a:cs typeface="+mn-cs"/>
              </a:rPr>
              <a:t> in </a:t>
            </a:r>
            <a:r>
              <a:rPr lang="fr-FR" sz="1200" kern="1200" baseline="0" dirty="0" err="1" smtClean="0">
                <a:solidFill>
                  <a:schemeClr val="tx1"/>
                </a:solidFill>
                <a:effectLst/>
                <a:latin typeface="Arial" charset="0"/>
                <a:ea typeface="+mn-ea"/>
                <a:cs typeface="+mn-cs"/>
              </a:rPr>
              <a:t>this</a:t>
            </a:r>
            <a:r>
              <a:rPr lang="fr-FR" sz="1200" kern="1200" baseline="0" dirty="0" smtClean="0">
                <a:solidFill>
                  <a:schemeClr val="tx1"/>
                </a:solidFill>
                <a:effectLst/>
                <a:latin typeface="Arial" charset="0"/>
                <a:ea typeface="+mn-ea"/>
                <a:cs typeface="+mn-cs"/>
              </a:rPr>
              <a:t> </a:t>
            </a:r>
            <a:r>
              <a:rPr lang="fr-FR" sz="1200" kern="1200" baseline="0" dirty="0" err="1" smtClean="0">
                <a:solidFill>
                  <a:schemeClr val="tx1"/>
                </a:solidFill>
                <a:effectLst/>
                <a:latin typeface="Arial" charset="0"/>
                <a:ea typeface="+mn-ea"/>
                <a:cs typeface="+mn-cs"/>
              </a:rPr>
              <a:t>subsystem</a:t>
            </a:r>
            <a:r>
              <a:rPr lang="fr-FR" sz="1200" kern="1200" baseline="0" dirty="0" smtClean="0">
                <a:solidFill>
                  <a:schemeClr val="tx1"/>
                </a:solidFill>
                <a:effectLst/>
                <a:latin typeface="Arial" charset="0"/>
                <a:ea typeface="+mn-ea"/>
                <a:cs typeface="+mn-cs"/>
              </a:rPr>
              <a:t>.</a:t>
            </a:r>
            <a:endParaRPr lang="en-US" dirty="0" smtClean="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12</a:t>
            </a:fld>
            <a:endParaRPr lang="fr-FR"/>
          </a:p>
        </p:txBody>
      </p:sp>
    </p:spTree>
    <p:extLst>
      <p:ext uri="{BB962C8B-B14F-4D97-AF65-F5344CB8AC3E}">
        <p14:creationId xmlns:p14="http://schemas.microsoft.com/office/powerpoint/2010/main" val="2387394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Arial" charset="0"/>
                <a:ea typeface="+mn-ea"/>
                <a:cs typeface="+mn-cs"/>
              </a:rPr>
              <a:t>Our </a:t>
            </a:r>
            <a:r>
              <a:rPr lang="fr-FR" sz="1200" kern="1200" dirty="0" err="1" smtClean="0">
                <a:solidFill>
                  <a:schemeClr val="tx1"/>
                </a:solidFill>
                <a:effectLst/>
                <a:latin typeface="Arial" charset="0"/>
                <a:ea typeface="+mn-ea"/>
                <a:cs typeface="+mn-cs"/>
              </a:rPr>
              <a:t>examined</a:t>
            </a:r>
            <a:r>
              <a:rPr lang="fr-FR" sz="1200" kern="1200" dirty="0" smtClean="0">
                <a:solidFill>
                  <a:schemeClr val="tx1"/>
                </a:solidFill>
                <a:effectLst/>
                <a:latin typeface="Arial" charset="0"/>
                <a:ea typeface="+mn-ea"/>
                <a:cs typeface="+mn-cs"/>
              </a:rPr>
              <a:t> system </a:t>
            </a:r>
            <a:r>
              <a:rPr lang="fr-FR" sz="1200" kern="1200" dirty="0" err="1" smtClean="0">
                <a:solidFill>
                  <a:schemeClr val="tx1"/>
                </a:solidFill>
                <a:effectLst/>
                <a:latin typeface="Arial" charset="0"/>
                <a:ea typeface="+mn-ea"/>
                <a:cs typeface="+mn-cs"/>
              </a:rPr>
              <a:t>is</a:t>
            </a:r>
            <a:r>
              <a:rPr lang="fr-FR" sz="1200" kern="1200" dirty="0" smtClean="0">
                <a:solidFill>
                  <a:schemeClr val="tx1"/>
                </a:solidFill>
                <a:effectLst/>
                <a:latin typeface="Arial" charset="0"/>
                <a:ea typeface="+mn-ea"/>
                <a:cs typeface="+mn-cs"/>
              </a:rPr>
              <a:t> a </a:t>
            </a:r>
            <a:r>
              <a:rPr lang="fr-FR" sz="1200" kern="1200" dirty="0" err="1" smtClean="0">
                <a:solidFill>
                  <a:schemeClr val="tx1"/>
                </a:solidFill>
                <a:effectLst/>
                <a:latin typeface="Arial" charset="0"/>
                <a:ea typeface="+mn-ea"/>
                <a:cs typeface="+mn-cs"/>
              </a:rPr>
              <a:t>multi-port</a:t>
            </a:r>
            <a:r>
              <a:rPr lang="fr-FR" sz="1200" kern="1200" dirty="0" smtClean="0">
                <a:solidFill>
                  <a:schemeClr val="tx1"/>
                </a:solidFill>
                <a:effectLst/>
                <a:latin typeface="Arial" charset="0"/>
                <a:ea typeface="+mn-ea"/>
                <a:cs typeface="+mn-cs"/>
              </a:rPr>
              <a:t> </a:t>
            </a:r>
            <a:r>
              <a:rPr lang="fr-FR" sz="1200" kern="1200" dirty="0" err="1" smtClean="0">
                <a:solidFill>
                  <a:schemeClr val="tx1"/>
                </a:solidFill>
                <a:effectLst/>
                <a:latin typeface="Arial" charset="0"/>
                <a:ea typeface="+mn-ea"/>
                <a:cs typeface="+mn-cs"/>
              </a:rPr>
              <a:t>bidirectional</a:t>
            </a:r>
            <a:r>
              <a:rPr lang="fr-FR" sz="1200" kern="1200" dirty="0" smtClean="0">
                <a:solidFill>
                  <a:schemeClr val="tx1"/>
                </a:solidFill>
                <a:effectLst/>
                <a:latin typeface="Arial" charset="0"/>
                <a:ea typeface="+mn-ea"/>
                <a:cs typeface="+mn-cs"/>
              </a:rPr>
              <a:t> DC/DC </a:t>
            </a:r>
            <a:r>
              <a:rPr lang="fr-FR" sz="1200" kern="1200" dirty="0" err="1" smtClean="0">
                <a:solidFill>
                  <a:schemeClr val="tx1"/>
                </a:solidFill>
                <a:effectLst/>
                <a:latin typeface="Arial" charset="0"/>
                <a:ea typeface="+mn-ea"/>
                <a:cs typeface="+mn-cs"/>
              </a:rPr>
              <a:t>converter</a:t>
            </a:r>
            <a:r>
              <a:rPr lang="fr-FR" sz="1200" kern="1200" dirty="0" smtClean="0">
                <a:solidFill>
                  <a:schemeClr val="tx1"/>
                </a:solidFill>
                <a:effectLst/>
                <a:latin typeface="Arial" charset="0"/>
                <a:ea typeface="+mn-ea"/>
                <a:cs typeface="+mn-cs"/>
              </a:rPr>
              <a:t> </a:t>
            </a:r>
            <a:r>
              <a:rPr lang="fr-FR" sz="1200" kern="1200" dirty="0" err="1" smtClean="0">
                <a:solidFill>
                  <a:schemeClr val="tx1"/>
                </a:solidFill>
                <a:effectLst/>
                <a:latin typeface="Arial" charset="0"/>
                <a:ea typeface="+mn-ea"/>
                <a:cs typeface="+mn-cs"/>
              </a:rPr>
              <a:t>interfacing</a:t>
            </a:r>
            <a:r>
              <a:rPr lang="fr-FR" sz="1200" kern="1200" dirty="0" smtClean="0">
                <a:solidFill>
                  <a:schemeClr val="tx1"/>
                </a:solidFill>
                <a:effectLst/>
                <a:latin typeface="Arial" charset="0"/>
                <a:ea typeface="+mn-ea"/>
                <a:cs typeface="+mn-cs"/>
              </a:rPr>
              <a:t> </a:t>
            </a:r>
            <a:r>
              <a:rPr lang="fr-FR" sz="1200" kern="1200" baseline="0" dirty="0" smtClean="0">
                <a:solidFill>
                  <a:schemeClr val="tx1"/>
                </a:solidFill>
                <a:effectLst/>
                <a:latin typeface="Arial" charset="0"/>
                <a:ea typeface="+mn-ea"/>
                <a:cs typeface="+mn-cs"/>
              </a:rPr>
              <a:t>a HESS </a:t>
            </a:r>
            <a:r>
              <a:rPr lang="fr-FR" sz="1200" kern="1200" dirty="0" err="1" smtClean="0">
                <a:solidFill>
                  <a:schemeClr val="tx1"/>
                </a:solidFill>
                <a:effectLst/>
                <a:latin typeface="Arial" charset="0"/>
                <a:ea typeface="+mn-ea"/>
                <a:cs typeface="+mn-cs"/>
              </a:rPr>
              <a:t>composed</a:t>
            </a:r>
            <a:r>
              <a:rPr lang="fr-FR" sz="1200" kern="1200" dirty="0" smtClean="0">
                <a:solidFill>
                  <a:schemeClr val="tx1"/>
                </a:solidFill>
                <a:effectLst/>
                <a:latin typeface="Arial" charset="0"/>
                <a:ea typeface="+mn-ea"/>
                <a:cs typeface="+mn-cs"/>
              </a:rPr>
              <a:t> of a </a:t>
            </a:r>
            <a:r>
              <a:rPr lang="fr-FR" sz="1200" kern="1200" dirty="0" err="1" smtClean="0">
                <a:solidFill>
                  <a:schemeClr val="tx1"/>
                </a:solidFill>
                <a:effectLst/>
                <a:latin typeface="Arial" charset="0"/>
                <a:ea typeface="+mn-ea"/>
                <a:cs typeface="+mn-cs"/>
              </a:rPr>
              <a:t>battery</a:t>
            </a:r>
            <a:r>
              <a:rPr lang="fr-FR" sz="1200" kern="1200" dirty="0" smtClean="0">
                <a:solidFill>
                  <a:schemeClr val="tx1"/>
                </a:solidFill>
                <a:effectLst/>
                <a:latin typeface="Arial" charset="0"/>
                <a:ea typeface="+mn-ea"/>
                <a:cs typeface="+mn-cs"/>
              </a:rPr>
              <a:t> unit and an </a:t>
            </a:r>
            <a:r>
              <a:rPr lang="fr-FR" sz="1200" kern="1200" dirty="0" err="1" smtClean="0">
                <a:solidFill>
                  <a:schemeClr val="tx1"/>
                </a:solidFill>
                <a:effectLst/>
                <a:latin typeface="Arial" charset="0"/>
                <a:ea typeface="+mn-ea"/>
                <a:cs typeface="+mn-cs"/>
              </a:rPr>
              <a:t>UltraCapacitor</a:t>
            </a:r>
            <a:r>
              <a:rPr lang="fr-FR" sz="1200" kern="1200" dirty="0" smtClean="0">
                <a:solidFill>
                  <a:schemeClr val="tx1"/>
                </a:solidFill>
                <a:effectLst/>
                <a:latin typeface="Arial" charset="0"/>
                <a:ea typeface="+mn-ea"/>
                <a:cs typeface="+mn-cs"/>
              </a:rPr>
              <a:t> (UC) pack and the AC drive </a:t>
            </a:r>
            <a:r>
              <a:rPr lang="fr-FR" sz="1200" kern="1200" dirty="0" err="1" smtClean="0">
                <a:solidFill>
                  <a:schemeClr val="tx1"/>
                </a:solidFill>
                <a:effectLst/>
                <a:latin typeface="Arial" charset="0"/>
                <a:ea typeface="+mn-ea"/>
                <a:cs typeface="+mn-cs"/>
              </a:rPr>
              <a:t>which</a:t>
            </a:r>
            <a:r>
              <a:rPr lang="fr-FR" sz="1200" kern="1200" dirty="0" smtClean="0">
                <a:solidFill>
                  <a:schemeClr val="tx1"/>
                </a:solidFill>
                <a:effectLst/>
                <a:latin typeface="Arial" charset="0"/>
                <a:ea typeface="+mn-ea"/>
                <a:cs typeface="+mn-cs"/>
              </a:rPr>
              <a:t> </a:t>
            </a:r>
            <a:r>
              <a:rPr lang="fr-FR" sz="1200" kern="1200" dirty="0" err="1" smtClean="0">
                <a:solidFill>
                  <a:schemeClr val="tx1"/>
                </a:solidFill>
                <a:effectLst/>
                <a:latin typeface="Arial" charset="0"/>
                <a:ea typeface="+mn-ea"/>
                <a:cs typeface="+mn-cs"/>
              </a:rPr>
              <a:t>consists</a:t>
            </a:r>
            <a:r>
              <a:rPr lang="fr-FR" sz="1200" kern="1200" dirty="0" smtClean="0">
                <a:solidFill>
                  <a:schemeClr val="tx1"/>
                </a:solidFill>
                <a:effectLst/>
                <a:latin typeface="Arial" charset="0"/>
                <a:ea typeface="+mn-ea"/>
                <a:cs typeface="+mn-cs"/>
              </a:rPr>
              <a:t> of a </a:t>
            </a:r>
            <a:r>
              <a:rPr lang="fr-FR" sz="1200" kern="1200" dirty="0" err="1" smtClean="0">
                <a:solidFill>
                  <a:schemeClr val="tx1"/>
                </a:solidFill>
                <a:effectLst/>
                <a:latin typeface="Arial" charset="0"/>
                <a:ea typeface="+mn-ea"/>
                <a:cs typeface="+mn-cs"/>
              </a:rPr>
              <a:t>three</a:t>
            </a:r>
            <a:r>
              <a:rPr lang="fr-FR" sz="1200" kern="1200" dirty="0" smtClean="0">
                <a:solidFill>
                  <a:schemeClr val="tx1"/>
                </a:solidFill>
                <a:effectLst/>
                <a:latin typeface="Arial" charset="0"/>
                <a:ea typeface="+mn-ea"/>
                <a:cs typeface="+mn-cs"/>
              </a:rPr>
              <a:t>-phase bridge voltage source </a:t>
            </a:r>
            <a:r>
              <a:rPr lang="fr-FR" sz="1200" kern="1200" dirty="0" err="1" smtClean="0">
                <a:solidFill>
                  <a:schemeClr val="tx1"/>
                </a:solidFill>
                <a:effectLst/>
                <a:latin typeface="Arial" charset="0"/>
                <a:ea typeface="+mn-ea"/>
                <a:cs typeface="+mn-cs"/>
              </a:rPr>
              <a:t>inverter</a:t>
            </a:r>
            <a:r>
              <a:rPr lang="fr-FR" sz="1200" kern="1200" dirty="0" smtClean="0">
                <a:solidFill>
                  <a:schemeClr val="tx1"/>
                </a:solidFill>
                <a:effectLst/>
                <a:latin typeface="Arial" charset="0"/>
                <a:ea typeface="+mn-ea"/>
                <a:cs typeface="+mn-cs"/>
              </a:rPr>
              <a:t> and a</a:t>
            </a:r>
            <a:r>
              <a:rPr lang="fr-FR" sz="1200" kern="1200" baseline="0" dirty="0" smtClean="0">
                <a:solidFill>
                  <a:schemeClr val="tx1"/>
                </a:solidFill>
                <a:effectLst/>
                <a:latin typeface="Arial" charset="0"/>
                <a:ea typeface="+mn-ea"/>
                <a:cs typeface="+mn-cs"/>
              </a:rPr>
              <a:t> </a:t>
            </a:r>
            <a:r>
              <a:rPr lang="fr-FR" sz="1200" kern="1200" dirty="0" smtClean="0">
                <a:solidFill>
                  <a:schemeClr val="tx1"/>
                </a:solidFill>
                <a:effectLst/>
                <a:latin typeface="Arial" charset="0"/>
                <a:ea typeface="+mn-ea"/>
                <a:cs typeface="+mn-cs"/>
              </a:rPr>
              <a:t>permanent </a:t>
            </a:r>
            <a:r>
              <a:rPr lang="fr-FR" sz="1200" kern="1200" dirty="0" err="1" smtClean="0">
                <a:solidFill>
                  <a:schemeClr val="tx1"/>
                </a:solidFill>
                <a:effectLst/>
                <a:latin typeface="Arial" charset="0"/>
                <a:ea typeface="+mn-ea"/>
                <a:cs typeface="+mn-cs"/>
              </a:rPr>
              <a:t>magnet</a:t>
            </a:r>
            <a:r>
              <a:rPr lang="fr-FR" sz="1200" kern="1200" dirty="0" smtClean="0">
                <a:solidFill>
                  <a:schemeClr val="tx1"/>
                </a:solidFill>
                <a:effectLst/>
                <a:latin typeface="Arial" charset="0"/>
                <a:ea typeface="+mn-ea"/>
                <a:cs typeface="+mn-cs"/>
              </a:rPr>
              <a:t> </a:t>
            </a:r>
            <a:r>
              <a:rPr lang="fr-FR" sz="1200" kern="1200" dirty="0" err="1" smtClean="0">
                <a:solidFill>
                  <a:schemeClr val="tx1"/>
                </a:solidFill>
                <a:effectLst/>
                <a:latin typeface="Arial" charset="0"/>
                <a:ea typeface="+mn-ea"/>
                <a:cs typeface="+mn-cs"/>
              </a:rPr>
              <a:t>synchronous</a:t>
            </a:r>
            <a:r>
              <a:rPr lang="fr-FR" sz="1200" kern="1200" dirty="0" smtClean="0">
                <a:solidFill>
                  <a:schemeClr val="tx1"/>
                </a:solidFill>
                <a:effectLst/>
                <a:latin typeface="Arial" charset="0"/>
                <a:ea typeface="+mn-ea"/>
                <a:cs typeface="+mn-cs"/>
              </a:rPr>
              <a:t> </a:t>
            </a:r>
            <a:r>
              <a:rPr lang="fr-FR" sz="1200" kern="1200" dirty="0" err="1" smtClean="0">
                <a:solidFill>
                  <a:schemeClr val="tx1"/>
                </a:solidFill>
                <a:effectLst/>
                <a:latin typeface="Arial" charset="0"/>
                <a:ea typeface="+mn-ea"/>
                <a:cs typeface="+mn-cs"/>
              </a:rPr>
              <a:t>motor</a:t>
            </a:r>
            <a:r>
              <a:rPr lang="fr-FR" sz="1200" kern="1200" dirty="0" smtClean="0">
                <a:solidFill>
                  <a:schemeClr val="tx1"/>
                </a:solidFill>
                <a:effectLst/>
                <a:latin typeface="Arial" charset="0"/>
                <a:ea typeface="+mn-ea"/>
                <a:cs typeface="+mn-cs"/>
              </a:rPr>
              <a:t> in a HEV. Our </a:t>
            </a:r>
            <a:r>
              <a:rPr lang="fr-FR" sz="1200" kern="1200" dirty="0" err="1" smtClean="0">
                <a:solidFill>
                  <a:schemeClr val="tx1"/>
                </a:solidFill>
                <a:effectLst/>
                <a:latin typeface="Arial" charset="0"/>
                <a:ea typeface="+mn-ea"/>
                <a:cs typeface="+mn-cs"/>
              </a:rPr>
              <a:t>converter</a:t>
            </a:r>
            <a:r>
              <a:rPr lang="fr-FR" sz="1200" kern="1200" dirty="0" smtClean="0">
                <a:solidFill>
                  <a:schemeClr val="tx1"/>
                </a:solidFill>
                <a:effectLst/>
                <a:latin typeface="Arial" charset="0"/>
                <a:ea typeface="+mn-ea"/>
                <a:cs typeface="+mn-cs"/>
              </a:rPr>
              <a:t> </a:t>
            </a:r>
            <a:r>
              <a:rPr lang="fr-FR" sz="1200" kern="1200" dirty="0" err="1" smtClean="0">
                <a:solidFill>
                  <a:schemeClr val="tx1"/>
                </a:solidFill>
                <a:effectLst/>
                <a:latin typeface="Arial" charset="0"/>
                <a:ea typeface="+mn-ea"/>
                <a:cs typeface="+mn-cs"/>
              </a:rPr>
              <a:t>is</a:t>
            </a:r>
            <a:r>
              <a:rPr lang="fr-FR" sz="1200" kern="1200" baseline="0" smtClean="0">
                <a:solidFill>
                  <a:schemeClr val="tx1"/>
                </a:solidFill>
                <a:effectLst/>
                <a:latin typeface="Arial" charset="0"/>
                <a:ea typeface="+mn-ea"/>
                <a:cs typeface="+mn-cs"/>
              </a:rPr>
              <a:t> a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13</a:t>
            </a:fld>
            <a:endParaRPr lang="fr-FR"/>
          </a:p>
        </p:txBody>
      </p:sp>
    </p:spTree>
    <p:extLst>
      <p:ext uri="{BB962C8B-B14F-4D97-AF65-F5344CB8AC3E}">
        <p14:creationId xmlns:p14="http://schemas.microsoft.com/office/powerpoint/2010/main" val="3749493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2"/>
                </a:solidFill>
              </a:rPr>
              <a:t>There exist several DC/DC converter topologies for the bidirectional interface of energy/power sources in HEVs.  </a:t>
            </a:r>
          </a:p>
          <a:p>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14</a:t>
            </a:fld>
            <a:endParaRPr lang="fr-FR"/>
          </a:p>
        </p:txBody>
      </p:sp>
    </p:spTree>
    <p:extLst>
      <p:ext uri="{BB962C8B-B14F-4D97-AF65-F5344CB8AC3E}">
        <p14:creationId xmlns:p14="http://schemas.microsoft.com/office/powerpoint/2010/main" val="2794511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Sizing of the converter components was done based</a:t>
            </a:r>
            <a:r>
              <a:rPr lang="en-US" baseline="0" dirty="0" smtClean="0"/>
              <a:t> on the requirements of a HEV with …… Accordingly the converter parameters were calculated as shown in this table.</a:t>
            </a:r>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15</a:t>
            </a:fld>
            <a:endParaRPr lang="fr-FR"/>
          </a:p>
        </p:txBody>
      </p:sp>
    </p:spTree>
    <p:extLst>
      <p:ext uri="{BB962C8B-B14F-4D97-AF65-F5344CB8AC3E}">
        <p14:creationId xmlns:p14="http://schemas.microsoft.com/office/powerpoint/2010/main" val="642463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The examined converter is driven by three inputs or controls; the source voltage, </a:t>
            </a:r>
            <a:r>
              <a:rPr lang="en-GB" sz="1200" i="1" kern="1200" dirty="0" smtClean="0">
                <a:solidFill>
                  <a:schemeClr val="tx1"/>
                </a:solidFill>
                <a:effectLst/>
                <a:latin typeface="Arial" charset="0"/>
                <a:ea typeface="+mn-ea"/>
                <a:cs typeface="+mn-cs"/>
              </a:rPr>
              <a:t>v</a:t>
            </a:r>
            <a:r>
              <a:rPr lang="en-GB" sz="1200" i="1" kern="1200" baseline="-25000" dirty="0" smtClean="0">
                <a:solidFill>
                  <a:schemeClr val="tx1"/>
                </a:solidFill>
                <a:effectLst/>
                <a:latin typeface="Arial" charset="0"/>
                <a:ea typeface="+mn-ea"/>
                <a:cs typeface="+mn-cs"/>
              </a:rPr>
              <a:t>in</a:t>
            </a:r>
            <a:r>
              <a:rPr lang="en-GB" sz="1200" kern="1200" dirty="0" smtClean="0">
                <a:solidFill>
                  <a:schemeClr val="tx1"/>
                </a:solidFill>
                <a:effectLst/>
                <a:latin typeface="Arial" charset="0"/>
                <a:ea typeface="+mn-ea"/>
                <a:cs typeface="+mn-cs"/>
              </a:rPr>
              <a:t>, the load current, </a:t>
            </a:r>
            <a:r>
              <a:rPr lang="en-GB" sz="1200" i="1" kern="1200" dirty="0" err="1" smtClean="0">
                <a:solidFill>
                  <a:schemeClr val="tx1"/>
                </a:solidFill>
                <a:effectLst/>
                <a:latin typeface="Arial" charset="0"/>
                <a:ea typeface="+mn-ea"/>
                <a:cs typeface="+mn-cs"/>
              </a:rPr>
              <a:t>i</a:t>
            </a:r>
            <a:r>
              <a:rPr lang="en-GB" sz="1200" i="1" kern="1200" baseline="-25000" dirty="0" err="1" smtClean="0">
                <a:solidFill>
                  <a:schemeClr val="tx1"/>
                </a:solidFill>
                <a:effectLst/>
                <a:latin typeface="Arial" charset="0"/>
                <a:ea typeface="+mn-ea"/>
                <a:cs typeface="+mn-cs"/>
              </a:rPr>
              <a:t>o</a:t>
            </a:r>
            <a:r>
              <a:rPr lang="en-GB" sz="1200" kern="1200" dirty="0" smtClean="0">
                <a:solidFill>
                  <a:schemeClr val="tx1"/>
                </a:solidFill>
                <a:effectLst/>
                <a:latin typeface="Arial" charset="0"/>
                <a:ea typeface="+mn-ea"/>
                <a:cs typeface="+mn-cs"/>
              </a:rPr>
              <a:t>, and the duty cycle, </a:t>
            </a:r>
            <a:r>
              <a:rPr lang="en-GB" sz="1200" i="1" kern="1200" dirty="0" smtClean="0">
                <a:solidFill>
                  <a:schemeClr val="tx1"/>
                </a:solidFill>
                <a:effectLst/>
                <a:latin typeface="Arial" charset="0"/>
                <a:ea typeface="+mn-ea"/>
                <a:cs typeface="+mn-cs"/>
              </a:rPr>
              <a:t>d</a:t>
            </a:r>
            <a:r>
              <a:rPr lang="en-GB" sz="1200" kern="1200" dirty="0" smtClean="0">
                <a:solidFill>
                  <a:schemeClr val="tx1"/>
                </a:solidFill>
                <a:effectLst/>
                <a:latin typeface="Arial" charset="0"/>
                <a:ea typeface="+mn-ea"/>
                <a:cs typeface="+mn-cs"/>
              </a:rPr>
              <a:t>, which is used as a control variable that will appear inside the matrices of the state-space model rather than in the input vector. The converter state variables are the inductor current </a:t>
            </a:r>
            <a:r>
              <a:rPr lang="en-GB" sz="1200" i="1" kern="1200" dirty="0" err="1" smtClean="0">
                <a:solidFill>
                  <a:schemeClr val="tx1"/>
                </a:solidFill>
                <a:effectLst/>
                <a:latin typeface="Arial" charset="0"/>
                <a:ea typeface="+mn-ea"/>
                <a:cs typeface="+mn-cs"/>
              </a:rPr>
              <a:t>i</a:t>
            </a:r>
            <a:r>
              <a:rPr lang="en-GB" sz="1200" i="1" kern="1200" baseline="-25000" dirty="0" err="1" smtClean="0">
                <a:solidFill>
                  <a:schemeClr val="tx1"/>
                </a:solidFill>
                <a:effectLst/>
                <a:latin typeface="Arial" charset="0"/>
                <a:ea typeface="+mn-ea"/>
                <a:cs typeface="+mn-cs"/>
              </a:rPr>
              <a:t>L</a:t>
            </a:r>
            <a:r>
              <a:rPr lang="en-GB" sz="1200" kern="1200" dirty="0" smtClean="0">
                <a:solidFill>
                  <a:schemeClr val="tx1"/>
                </a:solidFill>
                <a:effectLst/>
                <a:latin typeface="Arial" charset="0"/>
                <a:ea typeface="+mn-ea"/>
                <a:cs typeface="+mn-cs"/>
              </a:rPr>
              <a:t>, the voltage across the input capacitor, </a:t>
            </a:r>
            <a:r>
              <a:rPr lang="en-GB" sz="1200" i="1" kern="1200" dirty="0" err="1" smtClean="0">
                <a:solidFill>
                  <a:schemeClr val="tx1"/>
                </a:solidFill>
                <a:effectLst/>
                <a:latin typeface="Arial" charset="0"/>
                <a:ea typeface="+mn-ea"/>
                <a:cs typeface="+mn-cs"/>
              </a:rPr>
              <a:t>v</a:t>
            </a:r>
            <a:r>
              <a:rPr lang="en-GB" sz="1200" i="1" kern="1200" baseline="-25000" dirty="0" err="1" smtClean="0">
                <a:solidFill>
                  <a:schemeClr val="tx1"/>
                </a:solidFill>
                <a:effectLst/>
                <a:latin typeface="Arial" charset="0"/>
                <a:ea typeface="+mn-ea"/>
                <a:cs typeface="+mn-cs"/>
              </a:rPr>
              <a:t>Cin</a:t>
            </a:r>
            <a:r>
              <a:rPr lang="en-GB" sz="1200" kern="1200" dirty="0" smtClean="0">
                <a:solidFill>
                  <a:schemeClr val="tx1"/>
                </a:solidFill>
                <a:effectLst/>
                <a:latin typeface="Arial" charset="0"/>
                <a:ea typeface="+mn-ea"/>
                <a:cs typeface="+mn-cs"/>
              </a:rPr>
              <a:t>, and the voltage across the output capacitor, </a:t>
            </a:r>
            <a:r>
              <a:rPr lang="en-GB" sz="1200" i="1" kern="1200" dirty="0" err="1" smtClean="0">
                <a:solidFill>
                  <a:schemeClr val="tx1"/>
                </a:solidFill>
                <a:effectLst/>
                <a:latin typeface="Arial" charset="0"/>
                <a:ea typeface="+mn-ea"/>
                <a:cs typeface="+mn-cs"/>
              </a:rPr>
              <a:t>v</a:t>
            </a:r>
            <a:r>
              <a:rPr lang="en-GB" sz="1200" i="1" kern="1200" baseline="-25000" dirty="0" err="1" smtClean="0">
                <a:solidFill>
                  <a:schemeClr val="tx1"/>
                </a:solidFill>
                <a:effectLst/>
                <a:latin typeface="Arial" charset="0"/>
                <a:ea typeface="+mn-ea"/>
                <a:cs typeface="+mn-cs"/>
              </a:rPr>
              <a:t>Co</a:t>
            </a:r>
            <a:r>
              <a:rPr lang="en-GB" sz="1200" kern="1200" dirty="0" smtClean="0">
                <a:solidFill>
                  <a:schemeClr val="tx1"/>
                </a:solidFill>
                <a:effectLst/>
                <a:latin typeface="Arial" charset="0"/>
                <a:ea typeface="+mn-ea"/>
                <a:cs typeface="+mn-cs"/>
              </a:rPr>
              <a:t>. The observed or output variables are the source current, </a:t>
            </a:r>
            <a:r>
              <a:rPr lang="en-GB" sz="1200" i="1" kern="1200" dirty="0" err="1" smtClean="0">
                <a:solidFill>
                  <a:schemeClr val="tx1"/>
                </a:solidFill>
                <a:effectLst/>
                <a:latin typeface="Arial" charset="0"/>
                <a:ea typeface="+mn-ea"/>
                <a:cs typeface="+mn-cs"/>
              </a:rPr>
              <a:t>i</a:t>
            </a:r>
            <a:r>
              <a:rPr lang="en-GB" sz="1200" i="1" kern="1200" baseline="-25000" dirty="0" err="1" smtClean="0">
                <a:solidFill>
                  <a:schemeClr val="tx1"/>
                </a:solidFill>
                <a:effectLst/>
                <a:latin typeface="Arial" charset="0"/>
                <a:ea typeface="+mn-ea"/>
                <a:cs typeface="+mn-cs"/>
              </a:rPr>
              <a:t>in</a:t>
            </a:r>
            <a:r>
              <a:rPr lang="en-GB" sz="1200" kern="1200" dirty="0" smtClean="0">
                <a:solidFill>
                  <a:schemeClr val="tx1"/>
                </a:solidFill>
                <a:effectLst/>
                <a:latin typeface="Arial" charset="0"/>
                <a:ea typeface="+mn-ea"/>
                <a:cs typeface="+mn-cs"/>
              </a:rPr>
              <a:t>, and the load voltage, </a:t>
            </a:r>
            <a:r>
              <a:rPr lang="en-GB" sz="1200" i="1" kern="1200" dirty="0" err="1" smtClean="0">
                <a:solidFill>
                  <a:schemeClr val="tx1"/>
                </a:solidFill>
                <a:effectLst/>
                <a:latin typeface="Arial" charset="0"/>
                <a:ea typeface="+mn-ea"/>
                <a:cs typeface="+mn-cs"/>
              </a:rPr>
              <a:t>v</a:t>
            </a:r>
            <a:r>
              <a:rPr lang="en-GB" sz="1200" i="1" kern="1200" baseline="-25000" dirty="0" err="1" smtClean="0">
                <a:solidFill>
                  <a:schemeClr val="tx1"/>
                </a:solidFill>
                <a:effectLst/>
                <a:latin typeface="Arial" charset="0"/>
                <a:ea typeface="+mn-ea"/>
                <a:cs typeface="+mn-cs"/>
              </a:rPr>
              <a:t>o</a:t>
            </a:r>
            <a:r>
              <a:rPr lang="en-GB" sz="1200" kern="1200" dirty="0" smtClean="0">
                <a:solidFill>
                  <a:schemeClr val="tx1"/>
                </a:solidFill>
                <a:effectLst/>
                <a:latin typeface="Arial" charset="0"/>
                <a:ea typeface="+mn-ea"/>
                <a:cs typeface="+mn-cs"/>
              </a:rPr>
              <a:t>, which are usually measured  in the electric</a:t>
            </a:r>
            <a:r>
              <a:rPr lang="en-GB" sz="1200" kern="1200" baseline="0" dirty="0" smtClean="0">
                <a:solidFill>
                  <a:schemeClr val="tx1"/>
                </a:solidFill>
                <a:effectLst/>
                <a:latin typeface="Arial" charset="0"/>
                <a:ea typeface="+mn-ea"/>
                <a:cs typeface="+mn-cs"/>
              </a:rPr>
              <a:t> drive </a:t>
            </a:r>
            <a:r>
              <a:rPr lang="en-GB" sz="1200" kern="1200" dirty="0" smtClean="0">
                <a:solidFill>
                  <a:schemeClr val="tx1"/>
                </a:solidFill>
                <a:effectLst/>
                <a:latin typeface="Arial" charset="0"/>
                <a:ea typeface="+mn-ea"/>
                <a:cs typeface="+mn-cs"/>
              </a:rPr>
              <a:t>for control purposes.</a:t>
            </a:r>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16</a:t>
            </a:fld>
            <a:endParaRPr lang="fr-FR"/>
          </a:p>
        </p:txBody>
      </p:sp>
    </p:spTree>
    <p:extLst>
      <p:ext uri="{BB962C8B-B14F-4D97-AF65-F5344CB8AC3E}">
        <p14:creationId xmlns:p14="http://schemas.microsoft.com/office/powerpoint/2010/main" val="931014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The converter operation during flawless</a:t>
            </a:r>
            <a:r>
              <a:rPr lang="en-GB" sz="1200" kern="1200" baseline="0" dirty="0" smtClean="0">
                <a:solidFill>
                  <a:schemeClr val="tx1"/>
                </a:solidFill>
                <a:effectLst/>
                <a:latin typeface="Arial" charset="0"/>
                <a:ea typeface="+mn-ea"/>
                <a:cs typeface="+mn-cs"/>
              </a:rPr>
              <a:t> operation</a:t>
            </a:r>
            <a:r>
              <a:rPr lang="en-GB" sz="1200" kern="1200" dirty="0" smtClean="0">
                <a:solidFill>
                  <a:schemeClr val="tx1"/>
                </a:solidFill>
                <a:effectLst/>
                <a:latin typeface="Arial" charset="0"/>
                <a:ea typeface="+mn-ea"/>
                <a:cs typeface="+mn-cs"/>
              </a:rPr>
              <a:t> is illustrated using </a:t>
            </a:r>
            <a:r>
              <a:rPr lang="en-GB" sz="1200" kern="1200" dirty="0" err="1" smtClean="0">
                <a:solidFill>
                  <a:schemeClr val="tx1"/>
                </a:solidFill>
                <a:effectLst/>
                <a:latin typeface="Arial" charset="0"/>
                <a:ea typeface="+mn-ea"/>
                <a:cs typeface="+mn-cs"/>
              </a:rPr>
              <a:t>Matlab</a:t>
            </a:r>
            <a:r>
              <a:rPr lang="en-GB" sz="1200" kern="1200" dirty="0" smtClean="0">
                <a:solidFill>
                  <a:schemeClr val="tx1"/>
                </a:solidFill>
                <a:effectLst/>
                <a:latin typeface="Arial" charset="0"/>
                <a:ea typeface="+mn-ea"/>
                <a:cs typeface="+mn-cs"/>
              </a:rPr>
              <a:t>/Simulink. </a:t>
            </a:r>
            <a:r>
              <a:rPr lang="en-GB" sz="1200" i="1" kern="1200" dirty="0" smtClean="0">
                <a:solidFill>
                  <a:schemeClr val="tx1"/>
                </a:solidFill>
                <a:effectLst/>
                <a:latin typeface="Arial" charset="0"/>
                <a:ea typeface="+mn-ea"/>
                <a:cs typeface="+mn-cs"/>
              </a:rPr>
              <a:t>v</a:t>
            </a:r>
            <a:r>
              <a:rPr lang="en-GB" sz="1200" i="1" kern="1200" baseline="-25000" dirty="0" smtClean="0">
                <a:solidFill>
                  <a:schemeClr val="tx1"/>
                </a:solidFill>
                <a:effectLst/>
                <a:latin typeface="Arial" charset="0"/>
                <a:ea typeface="+mn-ea"/>
                <a:cs typeface="+mn-cs"/>
              </a:rPr>
              <a:t>in</a:t>
            </a:r>
            <a:r>
              <a:rPr lang="en-GB" sz="1200" kern="1200" dirty="0" smtClean="0">
                <a:solidFill>
                  <a:schemeClr val="tx1"/>
                </a:solidFill>
                <a:effectLst/>
                <a:latin typeface="Arial" charset="0"/>
                <a:ea typeface="+mn-ea"/>
                <a:cs typeface="+mn-cs"/>
              </a:rPr>
              <a:t> and </a:t>
            </a:r>
            <a:r>
              <a:rPr lang="en-GB" sz="1200" i="1" kern="1200" dirty="0" err="1" smtClean="0">
                <a:solidFill>
                  <a:schemeClr val="tx1"/>
                </a:solidFill>
                <a:effectLst/>
                <a:latin typeface="Arial" charset="0"/>
                <a:ea typeface="+mn-ea"/>
                <a:cs typeface="+mn-cs"/>
              </a:rPr>
              <a:t>i</a:t>
            </a:r>
            <a:r>
              <a:rPr lang="en-GB" sz="1200" i="1" kern="1200" baseline="-25000" dirty="0" err="1" smtClean="0">
                <a:solidFill>
                  <a:schemeClr val="tx1"/>
                </a:solidFill>
                <a:effectLst/>
                <a:latin typeface="Arial" charset="0"/>
                <a:ea typeface="+mn-ea"/>
                <a:cs typeface="+mn-cs"/>
              </a:rPr>
              <a:t>o</a:t>
            </a:r>
            <a:r>
              <a:rPr lang="en-GB" sz="1200" kern="1200" dirty="0" smtClean="0">
                <a:solidFill>
                  <a:schemeClr val="tx1"/>
                </a:solidFill>
                <a:effectLst/>
                <a:latin typeface="Arial" charset="0"/>
                <a:ea typeface="+mn-ea"/>
                <a:cs typeface="+mn-cs"/>
              </a:rPr>
              <a:t> are assumed constant with values 200V and 100A respectively.</a:t>
            </a:r>
          </a:p>
          <a:p>
            <a:r>
              <a:rPr lang="en-GB" sz="1200" kern="1200" dirty="0" smtClean="0">
                <a:solidFill>
                  <a:schemeClr val="tx1"/>
                </a:solidFill>
                <a:effectLst/>
                <a:latin typeface="Arial" charset="0"/>
                <a:ea typeface="+mn-ea"/>
                <a:cs typeface="+mn-cs"/>
              </a:rPr>
              <a:t>In order to obtain real data measurements of the observed signals, to be used in the proposed fault diagnosis scheme, …….</a:t>
            </a:r>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17</a:t>
            </a:fld>
            <a:endParaRPr lang="fr-FR"/>
          </a:p>
        </p:txBody>
      </p:sp>
    </p:spTree>
    <p:extLst>
      <p:ext uri="{BB962C8B-B14F-4D97-AF65-F5344CB8AC3E}">
        <p14:creationId xmlns:p14="http://schemas.microsoft.com/office/powerpoint/2010/main" val="1117150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a hardware prototype of the power converter system is realized. </a:t>
            </a:r>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18</a:t>
            </a:fld>
            <a:endParaRPr lang="fr-FR"/>
          </a:p>
        </p:txBody>
      </p:sp>
    </p:spTree>
    <p:extLst>
      <p:ext uri="{BB962C8B-B14F-4D97-AF65-F5344CB8AC3E}">
        <p14:creationId xmlns:p14="http://schemas.microsoft.com/office/powerpoint/2010/main" val="2281395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Due to safety reasons and cost limitations, the voltage and current ratings of the converter prototype are attained at 20 times reduced scale. The input and output voltages and currents are measured by a DAQ device (NI USB 6008) from National Instruments with a 12-bit resolution and the resulting values are displayed and saved via </a:t>
            </a:r>
            <a:r>
              <a:rPr lang="en-GB" sz="1200" kern="1200" dirty="0" err="1" smtClean="0">
                <a:solidFill>
                  <a:schemeClr val="tx1"/>
                </a:solidFill>
                <a:effectLst/>
                <a:latin typeface="Arial" charset="0"/>
                <a:ea typeface="+mn-ea"/>
                <a:cs typeface="+mn-cs"/>
              </a:rPr>
              <a:t>Labview</a:t>
            </a:r>
            <a:r>
              <a:rPr lang="en-GB" sz="1200" kern="1200" dirty="0" smtClean="0">
                <a:solidFill>
                  <a:schemeClr val="tx1"/>
                </a:solidFill>
                <a:effectLst/>
                <a:latin typeface="Arial" charset="0"/>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19</a:t>
            </a:fld>
            <a:endParaRPr lang="fr-FR"/>
          </a:p>
        </p:txBody>
      </p:sp>
    </p:spTree>
    <p:extLst>
      <p:ext uri="{BB962C8B-B14F-4D97-AF65-F5344CB8AC3E}">
        <p14:creationId xmlns:p14="http://schemas.microsoft.com/office/powerpoint/2010/main" val="14903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r>
              <a:rPr lang="en-GB" dirty="0" smtClean="0"/>
              <a:t>I will proceed</a:t>
            </a:r>
          </a:p>
        </p:txBody>
      </p:sp>
    </p:spTree>
    <p:extLst>
      <p:ext uri="{BB962C8B-B14F-4D97-AF65-F5344CB8AC3E}">
        <p14:creationId xmlns:p14="http://schemas.microsoft.com/office/powerpoint/2010/main" val="1504524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To inject a fault on these measurements, the voltage and current signals are artificially degraded using biasing circuits. The </a:t>
            </a:r>
            <a:r>
              <a:rPr lang="en-GB" sz="1200" kern="1200" dirty="0" err="1" smtClean="0">
                <a:solidFill>
                  <a:schemeClr val="tx1"/>
                </a:solidFill>
                <a:effectLst/>
                <a:latin typeface="Arial" charset="0"/>
                <a:ea typeface="+mn-ea"/>
                <a:cs typeface="+mn-cs"/>
              </a:rPr>
              <a:t>Labview</a:t>
            </a:r>
            <a:r>
              <a:rPr lang="en-GB" sz="1200" kern="1200" dirty="0" smtClean="0">
                <a:solidFill>
                  <a:schemeClr val="tx1"/>
                </a:solidFill>
                <a:effectLst/>
                <a:latin typeface="Arial" charset="0"/>
                <a:ea typeface="+mn-ea"/>
                <a:cs typeface="+mn-cs"/>
              </a:rPr>
              <a:t> program, the DAQ and the PIC microcontroller cooperate to control the converter circuit and the injected fault as shown in Fig. 4. At the end of the experiment, a log file of the measured voltages and currents is generated for use as input data to the EKF algorithm.</a:t>
            </a:r>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21</a:t>
            </a:fld>
            <a:endParaRPr lang="fr-FR"/>
          </a:p>
        </p:txBody>
      </p:sp>
    </p:spTree>
    <p:extLst>
      <p:ext uri="{BB962C8B-B14F-4D97-AF65-F5344CB8AC3E}">
        <p14:creationId xmlns:p14="http://schemas.microsoft.com/office/powerpoint/2010/main" val="1389925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The power converter system is nonlinear and time-varying due to the fact that it contains switches which alter the system topology with every commutation mode.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23</a:t>
            </a:fld>
            <a:endParaRPr lang="fr-FR"/>
          </a:p>
        </p:txBody>
      </p:sp>
    </p:spTree>
    <p:extLst>
      <p:ext uri="{BB962C8B-B14F-4D97-AF65-F5344CB8AC3E}">
        <p14:creationId xmlns:p14="http://schemas.microsoft.com/office/powerpoint/2010/main" val="2192468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24</a:t>
            </a:fld>
            <a:endParaRPr lang="fr-FR"/>
          </a:p>
        </p:txBody>
      </p:sp>
    </p:spTree>
    <p:extLst>
      <p:ext uri="{BB962C8B-B14F-4D97-AF65-F5344CB8AC3E}">
        <p14:creationId xmlns:p14="http://schemas.microsoft.com/office/powerpoint/2010/main" val="1576235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25</a:t>
            </a:fld>
            <a:endParaRPr lang="fr-FR"/>
          </a:p>
        </p:txBody>
      </p:sp>
    </p:spTree>
    <p:extLst>
      <p:ext uri="{BB962C8B-B14F-4D97-AF65-F5344CB8AC3E}">
        <p14:creationId xmlns:p14="http://schemas.microsoft.com/office/powerpoint/2010/main" val="3843464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have said,</a:t>
            </a:r>
            <a:r>
              <a:rPr lang="en-US" baseline="0" dirty="0" smtClean="0"/>
              <a:t> our power converter system is nonlinear nevertheless, </a:t>
            </a:r>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26</a:t>
            </a:fld>
            <a:endParaRPr lang="fr-FR"/>
          </a:p>
        </p:txBody>
      </p:sp>
    </p:spTree>
    <p:extLst>
      <p:ext uri="{BB962C8B-B14F-4D97-AF65-F5344CB8AC3E}">
        <p14:creationId xmlns:p14="http://schemas.microsoft.com/office/powerpoint/2010/main" val="2285482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For each of the boost and buck modes, a continuous-time state-space model can be obtained by taking a linearly weighted average of the state equations in both states. Accordingly, the averaged matrices are obtained from the</a:t>
            </a:r>
            <a:r>
              <a:rPr lang="en-GB" sz="1200" kern="1200" baseline="0" dirty="0" smtClean="0">
                <a:solidFill>
                  <a:schemeClr val="tx1"/>
                </a:solidFill>
                <a:effectLst/>
                <a:latin typeface="Arial" charset="0"/>
                <a:ea typeface="+mn-ea"/>
                <a:cs typeface="+mn-cs"/>
              </a:rPr>
              <a:t> p</a:t>
            </a:r>
            <a:r>
              <a:rPr lang="en-GB" sz="1200" kern="1200" dirty="0" smtClean="0">
                <a:solidFill>
                  <a:schemeClr val="tx1"/>
                </a:solidFill>
                <a:effectLst/>
                <a:latin typeface="Arial" charset="0"/>
                <a:ea typeface="+mn-ea"/>
                <a:cs typeface="+mn-cs"/>
              </a:rPr>
              <a:t>iecewise-switched matrices using the duty cycle as a control variable.</a:t>
            </a:r>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28</a:t>
            </a:fld>
            <a:endParaRPr lang="fr-FR"/>
          </a:p>
        </p:txBody>
      </p:sp>
    </p:spTree>
    <p:extLst>
      <p:ext uri="{BB962C8B-B14F-4D97-AF65-F5344CB8AC3E}">
        <p14:creationId xmlns:p14="http://schemas.microsoft.com/office/powerpoint/2010/main" val="337877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The resulting continuous average model is nonlinear basically because </a:t>
            </a:r>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29</a:t>
            </a:fld>
            <a:endParaRPr lang="fr-FR"/>
          </a:p>
        </p:txBody>
      </p:sp>
    </p:spTree>
    <p:extLst>
      <p:ext uri="{BB962C8B-B14F-4D97-AF65-F5344CB8AC3E}">
        <p14:creationId xmlns:p14="http://schemas.microsoft.com/office/powerpoint/2010/main" val="1763345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a:t>
            </a:r>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31</a:t>
            </a:fld>
            <a:endParaRPr lang="fr-FR"/>
          </a:p>
        </p:txBody>
      </p:sp>
    </p:spTree>
    <p:extLst>
      <p:ext uri="{BB962C8B-B14F-4D97-AF65-F5344CB8AC3E}">
        <p14:creationId xmlns:p14="http://schemas.microsoft.com/office/powerpoint/2010/main" val="3207719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a prototype and a model ready of</a:t>
            </a:r>
            <a:r>
              <a:rPr lang="en-US" baseline="0" dirty="0" smtClean="0"/>
              <a:t> the examined </a:t>
            </a:r>
            <a:r>
              <a:rPr lang="en-US" dirty="0" smtClean="0"/>
              <a:t>system</a:t>
            </a:r>
            <a:r>
              <a:rPr lang="en-US" baseline="0" dirty="0" smtClean="0"/>
              <a:t>, we can design our</a:t>
            </a:r>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32</a:t>
            </a:fld>
            <a:endParaRPr lang="fr-FR"/>
          </a:p>
        </p:txBody>
      </p:sp>
    </p:spTree>
    <p:extLst>
      <p:ext uri="{BB962C8B-B14F-4D97-AF65-F5344CB8AC3E}">
        <p14:creationId xmlns:p14="http://schemas.microsoft.com/office/powerpoint/2010/main" val="1226232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The proposed fault diagnosis system is based on a residual approach capable of detecting and isolating faults on the converter sensors</a:t>
            </a:r>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33</a:t>
            </a:fld>
            <a:endParaRPr lang="fr-FR"/>
          </a:p>
        </p:txBody>
      </p:sp>
    </p:spTree>
    <p:extLst>
      <p:ext uri="{BB962C8B-B14F-4D97-AF65-F5344CB8AC3E}">
        <p14:creationId xmlns:p14="http://schemas.microsoft.com/office/powerpoint/2010/main" val="2216716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solidFill>
                <a:srgbClr val="FF0000"/>
              </a:solidFill>
            </a:endParaRPr>
          </a:p>
        </p:txBody>
      </p:sp>
      <p:sp>
        <p:nvSpPr>
          <p:cNvPr id="4" name="Espace réservé du numéro de diapositive 3"/>
          <p:cNvSpPr>
            <a:spLocks noGrp="1"/>
          </p:cNvSpPr>
          <p:nvPr>
            <p:ph type="sldNum" sz="quarter" idx="10"/>
          </p:nvPr>
        </p:nvSpPr>
        <p:spPr/>
        <p:txBody>
          <a:bodyPr/>
          <a:lstStyle/>
          <a:p>
            <a:pPr>
              <a:defRPr/>
            </a:pPr>
            <a:fld id="{F6807E47-25BA-4993-BCA0-38A777FF6406}" type="slidenum">
              <a:rPr lang="fr-FR" smtClean="0"/>
              <a:pPr>
                <a:defRPr/>
              </a:pPr>
              <a:t>3</a:t>
            </a:fld>
            <a:endParaRPr lang="fr-FR"/>
          </a:p>
        </p:txBody>
      </p:sp>
    </p:spTree>
    <p:extLst>
      <p:ext uri="{BB962C8B-B14F-4D97-AF65-F5344CB8AC3E}">
        <p14:creationId xmlns:p14="http://schemas.microsoft.com/office/powerpoint/2010/main" val="122913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This is mainly achieved in two stages, a residual generation stage and a residual evaluation stage. The first stage is based on a state estimation approach, specifically the EKF. Residuals of measured observations are generated by employing a bank of Extended </a:t>
            </a:r>
            <a:r>
              <a:rPr lang="en-GB" sz="1200" kern="1200" dirty="0" err="1" smtClean="0">
                <a:solidFill>
                  <a:schemeClr val="tx1"/>
                </a:solidFill>
                <a:effectLst/>
                <a:latin typeface="Arial" charset="0"/>
                <a:ea typeface="+mn-ea"/>
                <a:cs typeface="+mn-cs"/>
              </a:rPr>
              <a:t>Kalman</a:t>
            </a:r>
            <a:r>
              <a:rPr lang="en-GB" sz="1200" kern="1200" dirty="0" smtClean="0">
                <a:solidFill>
                  <a:schemeClr val="tx1"/>
                </a:solidFill>
                <a:effectLst/>
                <a:latin typeface="Arial" charset="0"/>
                <a:ea typeface="+mn-ea"/>
                <a:cs typeface="+mn-cs"/>
              </a:rPr>
              <a:t> Filters (EKF) on a stochastic nonlinear model of the converter. The Generalized Likelihood Ratio (GLR) test is used as a statistical change detection method to evaluate the residuals and generate a detection function which is compared with a decision threshold to detect the occurrence of a fault (</a:t>
            </a:r>
            <a:r>
              <a:rPr lang="en-GB" sz="1200" kern="1200" dirty="0" err="1" smtClean="0">
                <a:solidFill>
                  <a:schemeClr val="tx1"/>
                </a:solidFill>
                <a:effectLst/>
                <a:latin typeface="Arial" charset="0"/>
                <a:ea typeface="+mn-ea"/>
                <a:cs typeface="+mn-cs"/>
              </a:rPr>
              <a:t>Gustafsson</a:t>
            </a:r>
            <a:r>
              <a:rPr lang="en-GB" sz="1200" kern="1200" dirty="0" smtClean="0">
                <a:solidFill>
                  <a:schemeClr val="tx1"/>
                </a:solidFill>
                <a:effectLst/>
                <a:latin typeface="Arial" charset="0"/>
                <a:ea typeface="+mn-ea"/>
                <a:cs typeface="+mn-cs"/>
              </a:rPr>
              <a:t>, 2007; </a:t>
            </a:r>
            <a:r>
              <a:rPr lang="en-GB" sz="1200" kern="1200" dirty="0" err="1" smtClean="0">
                <a:solidFill>
                  <a:schemeClr val="tx1"/>
                </a:solidFill>
                <a:effectLst/>
                <a:latin typeface="Arial" charset="0"/>
                <a:ea typeface="+mn-ea"/>
                <a:cs typeface="+mn-cs"/>
              </a:rPr>
              <a:t>Harrou</a:t>
            </a:r>
            <a:r>
              <a:rPr lang="en-GB" sz="1200" kern="1200" dirty="0" smtClean="0">
                <a:solidFill>
                  <a:schemeClr val="tx1"/>
                </a:solidFill>
                <a:effectLst/>
                <a:latin typeface="Arial" charset="0"/>
                <a:ea typeface="+mn-ea"/>
                <a:cs typeface="+mn-cs"/>
              </a:rPr>
              <a:t> et al., 2013; </a:t>
            </a:r>
            <a:r>
              <a:rPr lang="en-GB" sz="1200" kern="1200" dirty="0" err="1" smtClean="0">
                <a:solidFill>
                  <a:schemeClr val="tx1"/>
                </a:solidFill>
                <a:effectLst/>
                <a:latin typeface="Arial" charset="0"/>
                <a:ea typeface="+mn-ea"/>
                <a:cs typeface="+mn-cs"/>
              </a:rPr>
              <a:t>Seo</a:t>
            </a:r>
            <a:r>
              <a:rPr lang="en-GB" sz="1200" kern="1200" dirty="0" smtClean="0">
                <a:solidFill>
                  <a:schemeClr val="tx1"/>
                </a:solidFill>
                <a:effectLst/>
                <a:latin typeface="Arial" charset="0"/>
                <a:ea typeface="+mn-ea"/>
                <a:cs typeface="+mn-cs"/>
              </a:rPr>
              <a:t> et al., 2009). The Receiver Operating Characteristic (ROC) curve is then used to tune the detection threshold value and sliding window width of the statistical test in order to achieve maximum correct detection and minimum false alarm rates. </a:t>
            </a:r>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34</a:t>
            </a:fld>
            <a:endParaRPr lang="fr-FR"/>
          </a:p>
        </p:txBody>
      </p:sp>
    </p:spTree>
    <p:extLst>
      <p:ext uri="{BB962C8B-B14F-4D97-AF65-F5344CB8AC3E}">
        <p14:creationId xmlns:p14="http://schemas.microsoft.com/office/powerpoint/2010/main" val="1817156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35</a:t>
            </a:fld>
            <a:endParaRPr lang="fr-FR"/>
          </a:p>
        </p:txBody>
      </p:sp>
    </p:spTree>
    <p:extLst>
      <p:ext uri="{BB962C8B-B14F-4D97-AF65-F5344CB8AC3E}">
        <p14:creationId xmlns:p14="http://schemas.microsoft.com/office/powerpoint/2010/main" val="914153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EKF </a:t>
            </a:r>
            <a:r>
              <a:rPr lang="en-GB" sz="1200" kern="1200" dirty="0" smtClean="0">
                <a:solidFill>
                  <a:schemeClr val="tx1"/>
                </a:solidFill>
                <a:effectLst/>
                <a:latin typeface="Arial" charset="0"/>
                <a:ea typeface="+mn-ea"/>
                <a:cs typeface="+mn-cs"/>
              </a:rPr>
              <a:t>estimates the converter measured signals based on knowledge of the input signals, the observed measurements and the system state-space model. A so-called innovation signal or output residual is generated from comparison between the estimated output and the real measurement. </a:t>
            </a:r>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36</a:t>
            </a:fld>
            <a:endParaRPr lang="fr-FR"/>
          </a:p>
        </p:txBody>
      </p:sp>
    </p:spTree>
    <p:extLst>
      <p:ext uri="{BB962C8B-B14F-4D97-AF65-F5344CB8AC3E}">
        <p14:creationId xmlns:p14="http://schemas.microsoft.com/office/powerpoint/2010/main" val="659323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predictor-corrector</a:t>
            </a:r>
            <a:r>
              <a:rPr lang="en-US" baseline="0" dirty="0" smtClean="0"/>
              <a:t> version of </a:t>
            </a:r>
            <a:r>
              <a:rPr lang="en-US" baseline="0" dirty="0" err="1" smtClean="0"/>
              <a:t>Kalman</a:t>
            </a:r>
            <a:r>
              <a:rPr lang="en-US" baseline="0" dirty="0" smtClean="0"/>
              <a:t> Filter is used.</a:t>
            </a:r>
          </a:p>
          <a:p>
            <a:r>
              <a:rPr lang="en-US" baseline="0" dirty="0" smtClean="0"/>
              <a:t>Estimation of the measured signals is achieved through …</a:t>
            </a:r>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37</a:t>
            </a:fld>
            <a:endParaRPr lang="fr-FR"/>
          </a:p>
        </p:txBody>
      </p:sp>
    </p:spTree>
    <p:extLst>
      <p:ext uri="{BB962C8B-B14F-4D97-AF65-F5344CB8AC3E}">
        <p14:creationId xmlns:p14="http://schemas.microsoft.com/office/powerpoint/2010/main" val="29268009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38</a:t>
            </a:fld>
            <a:endParaRPr lang="fr-FR"/>
          </a:p>
        </p:txBody>
      </p:sp>
    </p:spTree>
    <p:extLst>
      <p:ext uri="{BB962C8B-B14F-4D97-AF65-F5344CB8AC3E}">
        <p14:creationId xmlns:p14="http://schemas.microsoft.com/office/powerpoint/2010/main" val="4056392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0" dirty="0" smtClean="0">
                <a:solidFill>
                  <a:schemeClr val="tx2"/>
                </a:solidFill>
                <a:latin typeface="Arial" charset="0"/>
                <a:ea typeface="+mn-ea"/>
                <a:cs typeface="+mn-cs"/>
              </a:rPr>
              <a:t>The advantage of </a:t>
            </a:r>
            <a:r>
              <a:rPr lang="en-US" sz="1200" i="1" kern="0" dirty="0" err="1" smtClean="0">
                <a:solidFill>
                  <a:schemeClr val="tx2"/>
                </a:solidFill>
                <a:latin typeface="Arial" charset="0"/>
                <a:ea typeface="+mn-ea"/>
                <a:cs typeface="+mn-cs"/>
              </a:rPr>
              <a:t>Kalman</a:t>
            </a:r>
            <a:r>
              <a:rPr lang="en-US" sz="1200" i="1" kern="0" dirty="0" smtClean="0">
                <a:solidFill>
                  <a:schemeClr val="tx2"/>
                </a:solidFill>
                <a:latin typeface="Arial" charset="0"/>
                <a:ea typeface="+mn-ea"/>
                <a:cs typeface="+mn-cs"/>
              </a:rPr>
              <a:t> filtering over other estimation or identification approaches is its ability to generate …..</a:t>
            </a:r>
            <a:endParaRPr lang="en-US" dirty="0" smtClean="0"/>
          </a:p>
          <a:p>
            <a:r>
              <a:rPr lang="en-US" dirty="0" smtClean="0"/>
              <a:t>Which when</a:t>
            </a:r>
            <a:r>
              <a:rPr lang="en-US" baseline="0" dirty="0" smtClean="0"/>
              <a:t> standardized </a:t>
            </a:r>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41</a:t>
            </a:fld>
            <a:endParaRPr lang="fr-FR"/>
          </a:p>
        </p:txBody>
      </p:sp>
    </p:spTree>
    <p:extLst>
      <p:ext uri="{BB962C8B-B14F-4D97-AF65-F5344CB8AC3E}">
        <p14:creationId xmlns:p14="http://schemas.microsoft.com/office/powerpoint/2010/main" val="23669231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42</a:t>
            </a:fld>
            <a:endParaRPr lang="fr-FR"/>
          </a:p>
        </p:txBody>
      </p:sp>
    </p:spTree>
    <p:extLst>
      <p:ext uri="{BB962C8B-B14F-4D97-AF65-F5344CB8AC3E}">
        <p14:creationId xmlns:p14="http://schemas.microsoft.com/office/powerpoint/2010/main" val="20691258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Residual evaluation can be done in several ways such as statistical data processing, correlation, pattern recognition, fuzzy logic, fixed threshold, or adaptive thresholds depending whether a deterministic or stochastic environment is assumed. In a stochastic setting, it is common to use statistical approaches; in particular likelihood ratio tests. In this work, the GLR test is used in a statistical hypothesis testing framework to detect changes in the residuals due to a fault.</a:t>
            </a:r>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43</a:t>
            </a:fld>
            <a:endParaRPr lang="fr-FR"/>
          </a:p>
        </p:txBody>
      </p:sp>
    </p:spTree>
    <p:extLst>
      <p:ext uri="{BB962C8B-B14F-4D97-AF65-F5344CB8AC3E}">
        <p14:creationId xmlns:p14="http://schemas.microsoft.com/office/powerpoint/2010/main" val="2248392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The origin of the GLR test resides in maximizing the likelihood ratio </a:t>
            </a:r>
            <a:r>
              <a:rPr lang="en-GB" sz="1200" i="1" kern="1200" dirty="0" smtClean="0">
                <a:solidFill>
                  <a:schemeClr val="tx1"/>
                </a:solidFill>
                <a:effectLst/>
                <a:latin typeface="Arial" charset="0"/>
                <a:ea typeface="+mn-ea"/>
                <a:cs typeface="+mn-cs"/>
              </a:rPr>
              <a:t>L</a:t>
            </a:r>
            <a:r>
              <a:rPr lang="en-GB" sz="1200" kern="1200" dirty="0" smtClean="0">
                <a:solidFill>
                  <a:schemeClr val="tx1"/>
                </a:solidFill>
                <a:effectLst/>
                <a:latin typeface="Arial" charset="0"/>
                <a:ea typeface="+mn-ea"/>
                <a:cs typeface="+mn-cs"/>
              </a:rPr>
              <a:t> of the probability distributions of the faulty and faultless residuals </a:t>
            </a:r>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45</a:t>
            </a:fld>
            <a:endParaRPr lang="fr-FR"/>
          </a:p>
        </p:txBody>
      </p:sp>
    </p:spTree>
    <p:extLst>
      <p:ext uri="{BB962C8B-B14F-4D97-AF65-F5344CB8AC3E}">
        <p14:creationId xmlns:p14="http://schemas.microsoft.com/office/powerpoint/2010/main" val="24197623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46</a:t>
            </a:fld>
            <a:endParaRPr lang="fr-FR"/>
          </a:p>
        </p:txBody>
      </p:sp>
    </p:spTree>
    <p:extLst>
      <p:ext uri="{BB962C8B-B14F-4D97-AF65-F5344CB8AC3E}">
        <p14:creationId xmlns:p14="http://schemas.microsoft.com/office/powerpoint/2010/main" val="3557599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solidFill>
                <a:srgbClr val="FF0000"/>
              </a:solidFill>
            </a:endParaRPr>
          </a:p>
        </p:txBody>
      </p:sp>
      <p:sp>
        <p:nvSpPr>
          <p:cNvPr id="4" name="Espace réservé du numéro de diapositive 3"/>
          <p:cNvSpPr>
            <a:spLocks noGrp="1"/>
          </p:cNvSpPr>
          <p:nvPr>
            <p:ph type="sldNum" sz="quarter" idx="10"/>
          </p:nvPr>
        </p:nvSpPr>
        <p:spPr/>
        <p:txBody>
          <a:bodyPr/>
          <a:lstStyle/>
          <a:p>
            <a:pPr>
              <a:defRPr/>
            </a:pPr>
            <a:fld id="{F6807E47-25BA-4993-BCA0-38A777FF6406}" type="slidenum">
              <a:rPr lang="fr-FR" smtClean="0"/>
              <a:pPr>
                <a:defRPr/>
              </a:pPr>
              <a:t>4</a:t>
            </a:fld>
            <a:endParaRPr lang="fr-FR"/>
          </a:p>
        </p:txBody>
      </p:sp>
    </p:spTree>
    <p:extLst>
      <p:ext uri="{BB962C8B-B14F-4D97-AF65-F5344CB8AC3E}">
        <p14:creationId xmlns:p14="http://schemas.microsoft.com/office/powerpoint/2010/main" val="24345490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It is observed that at the instance of occurrence of a fault, the test statistic obtained using known residual variance grows exponentially into larger scores as compared to that assuming unknown residual variance which increases linearly. Moreover, for low threshold values, detection of faults occur earlier when assuming unknown </a:t>
            </a:r>
            <a:r>
              <a:rPr lang="en-GB" sz="1200" i="1" kern="1200" dirty="0" smtClean="0">
                <a:solidFill>
                  <a:schemeClr val="tx1"/>
                </a:solidFill>
                <a:effectLst/>
                <a:latin typeface="Arial" charset="0"/>
                <a:ea typeface="+mn-ea"/>
                <a:cs typeface="+mn-cs"/>
              </a:rPr>
              <a:t>σ</a:t>
            </a:r>
            <a:r>
              <a:rPr lang="en-GB" sz="1200" kern="1200" dirty="0" smtClean="0">
                <a:solidFill>
                  <a:schemeClr val="tx1"/>
                </a:solidFill>
                <a:effectLst/>
                <a:latin typeface="Arial" charset="0"/>
                <a:ea typeface="+mn-ea"/>
                <a:cs typeface="+mn-cs"/>
              </a:rPr>
              <a:t> than when assuming known </a:t>
            </a:r>
            <a:r>
              <a:rPr lang="en-GB" sz="1200" i="1" kern="1200" dirty="0" smtClean="0">
                <a:solidFill>
                  <a:schemeClr val="tx1"/>
                </a:solidFill>
                <a:effectLst/>
                <a:latin typeface="Arial" charset="0"/>
                <a:ea typeface="+mn-ea"/>
                <a:cs typeface="+mn-cs"/>
              </a:rPr>
              <a:t>σ</a:t>
            </a:r>
            <a:r>
              <a:rPr lang="en-GB" sz="1200" kern="1200" dirty="0" smtClean="0">
                <a:solidFill>
                  <a:schemeClr val="tx1"/>
                </a:solidFill>
                <a:effectLst/>
                <a:latin typeface="Arial" charset="0"/>
                <a:ea typeface="+mn-ea"/>
                <a:cs typeface="+mn-cs"/>
              </a:rPr>
              <a:t>. In the next section, ROC curves are generated based on the GLR statistic in (17) since when implementing the proposed algorithm in real-time applications, the residual variance is usually unknown and can only be calculated for previous time steps.</a:t>
            </a:r>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48</a:t>
            </a:fld>
            <a:endParaRPr lang="fr-FR"/>
          </a:p>
        </p:txBody>
      </p:sp>
    </p:spTree>
    <p:extLst>
      <p:ext uri="{BB962C8B-B14F-4D97-AF65-F5344CB8AC3E}">
        <p14:creationId xmlns:p14="http://schemas.microsoft.com/office/powerpoint/2010/main" val="4223898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49</a:t>
            </a:fld>
            <a:endParaRPr lang="fr-FR"/>
          </a:p>
        </p:txBody>
      </p:sp>
    </p:spTree>
    <p:extLst>
      <p:ext uri="{BB962C8B-B14F-4D97-AF65-F5344CB8AC3E}">
        <p14:creationId xmlns:p14="http://schemas.microsoft.com/office/powerpoint/2010/main" val="38495453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The ROC plots the true positives rate as a function of the false positives rate for different threshold values</a:t>
            </a:r>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50</a:t>
            </a:fld>
            <a:endParaRPr lang="fr-FR"/>
          </a:p>
        </p:txBody>
      </p:sp>
    </p:spTree>
    <p:extLst>
      <p:ext uri="{BB962C8B-B14F-4D97-AF65-F5344CB8AC3E}">
        <p14:creationId xmlns:p14="http://schemas.microsoft.com/office/powerpoint/2010/main" val="29092966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This is mainly achieved in two stages, a residual generation stage and a residual evaluation stage. The first stage is based on a state estimation approach, specifically the EKF. Residuals of measured observations are generated by employing a bank of Extended </a:t>
            </a:r>
            <a:r>
              <a:rPr lang="en-GB" sz="1200" kern="1200" dirty="0" err="1" smtClean="0">
                <a:solidFill>
                  <a:schemeClr val="tx1"/>
                </a:solidFill>
                <a:effectLst/>
                <a:latin typeface="Arial" charset="0"/>
                <a:ea typeface="+mn-ea"/>
                <a:cs typeface="+mn-cs"/>
              </a:rPr>
              <a:t>Kalman</a:t>
            </a:r>
            <a:r>
              <a:rPr lang="en-GB" sz="1200" kern="1200" dirty="0" smtClean="0">
                <a:solidFill>
                  <a:schemeClr val="tx1"/>
                </a:solidFill>
                <a:effectLst/>
                <a:latin typeface="Arial" charset="0"/>
                <a:ea typeface="+mn-ea"/>
                <a:cs typeface="+mn-cs"/>
              </a:rPr>
              <a:t> Filters (EKF) on a stochastic nonlinear model of the converter. The Generalized Likelihood Ratio (GLR) test is used as a statistical change detection method to evaluate the residuals and generate a detection function which is compared with a decision threshold to detect the occurrence of a fault (</a:t>
            </a:r>
            <a:r>
              <a:rPr lang="en-GB" sz="1200" kern="1200" dirty="0" err="1" smtClean="0">
                <a:solidFill>
                  <a:schemeClr val="tx1"/>
                </a:solidFill>
                <a:effectLst/>
                <a:latin typeface="Arial" charset="0"/>
                <a:ea typeface="+mn-ea"/>
                <a:cs typeface="+mn-cs"/>
              </a:rPr>
              <a:t>Gustafsson</a:t>
            </a:r>
            <a:r>
              <a:rPr lang="en-GB" sz="1200" kern="1200" dirty="0" smtClean="0">
                <a:solidFill>
                  <a:schemeClr val="tx1"/>
                </a:solidFill>
                <a:effectLst/>
                <a:latin typeface="Arial" charset="0"/>
                <a:ea typeface="+mn-ea"/>
                <a:cs typeface="+mn-cs"/>
              </a:rPr>
              <a:t>, 2007; </a:t>
            </a:r>
            <a:r>
              <a:rPr lang="en-GB" sz="1200" kern="1200" dirty="0" err="1" smtClean="0">
                <a:solidFill>
                  <a:schemeClr val="tx1"/>
                </a:solidFill>
                <a:effectLst/>
                <a:latin typeface="Arial" charset="0"/>
                <a:ea typeface="+mn-ea"/>
                <a:cs typeface="+mn-cs"/>
              </a:rPr>
              <a:t>Harrou</a:t>
            </a:r>
            <a:r>
              <a:rPr lang="en-GB" sz="1200" kern="1200" dirty="0" smtClean="0">
                <a:solidFill>
                  <a:schemeClr val="tx1"/>
                </a:solidFill>
                <a:effectLst/>
                <a:latin typeface="Arial" charset="0"/>
                <a:ea typeface="+mn-ea"/>
                <a:cs typeface="+mn-cs"/>
              </a:rPr>
              <a:t> et al., 2013; </a:t>
            </a:r>
            <a:r>
              <a:rPr lang="en-GB" sz="1200" kern="1200" dirty="0" err="1" smtClean="0">
                <a:solidFill>
                  <a:schemeClr val="tx1"/>
                </a:solidFill>
                <a:effectLst/>
                <a:latin typeface="Arial" charset="0"/>
                <a:ea typeface="+mn-ea"/>
                <a:cs typeface="+mn-cs"/>
              </a:rPr>
              <a:t>Seo</a:t>
            </a:r>
            <a:r>
              <a:rPr lang="en-GB" sz="1200" kern="1200" dirty="0" smtClean="0">
                <a:solidFill>
                  <a:schemeClr val="tx1"/>
                </a:solidFill>
                <a:effectLst/>
                <a:latin typeface="Arial" charset="0"/>
                <a:ea typeface="+mn-ea"/>
                <a:cs typeface="+mn-cs"/>
              </a:rPr>
              <a:t> et al., 2009). The Receiver Operating Characteristic (ROC) curve is then used to tune the detection threshold value and sliding window width of the statistical test in order to achieve maximum correct detection and minimum false alarm rates. </a:t>
            </a:r>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54</a:t>
            </a:fld>
            <a:endParaRPr lang="fr-FR"/>
          </a:p>
        </p:txBody>
      </p:sp>
    </p:spTree>
    <p:extLst>
      <p:ext uri="{BB962C8B-B14F-4D97-AF65-F5344CB8AC3E}">
        <p14:creationId xmlns:p14="http://schemas.microsoft.com/office/powerpoint/2010/main" val="1087691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Arial" charset="0"/>
              </a:rPr>
              <a:t>Failures can occur almost anywhere in automotive electrical power systems, however, </a:t>
            </a:r>
            <a:r>
              <a:rPr lang="en-GB" sz="1200" kern="1200" dirty="0" smtClean="0">
                <a:solidFill>
                  <a:schemeClr val="tx1"/>
                </a:solidFill>
                <a:effectLst/>
                <a:latin typeface="Arial" charset="0"/>
                <a:ea typeface="+mn-ea"/>
                <a:cs typeface="+mn-cs"/>
              </a:rPr>
              <a:t>converters used in electric traction systems undergo some of the highest stresses. The converter high power and relatively low voltage (hundreds of volts) cause high currents (hundreds of amperes) which increase thermal and electric stresses on the converter components and monitoring sensors</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5</a:t>
            </a:fld>
            <a:endParaRPr lang="fr-FR"/>
          </a:p>
        </p:txBody>
      </p:sp>
    </p:spTree>
    <p:extLst>
      <p:ext uri="{BB962C8B-B14F-4D97-AF65-F5344CB8AC3E}">
        <p14:creationId xmlns:p14="http://schemas.microsoft.com/office/powerpoint/2010/main" val="1804091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This work deals with sensor faults in a high power bidirectional DC/DC converter used in HEVs. The aim is to design a comprehensive diagnostic approach to detect and isolate ……</a:t>
            </a:r>
            <a:endParaRPr lang="en-US"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6</a:t>
            </a:fld>
            <a:endParaRPr lang="fr-FR"/>
          </a:p>
        </p:txBody>
      </p:sp>
    </p:spTree>
    <p:extLst>
      <p:ext uri="{BB962C8B-B14F-4D97-AF65-F5344CB8AC3E}">
        <p14:creationId xmlns:p14="http://schemas.microsoft.com/office/powerpoint/2010/main" val="3086386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In general,</a:t>
            </a:r>
            <a:r>
              <a:rPr lang="en-GB" sz="1200" kern="1200" baseline="0" dirty="0" smtClean="0">
                <a:solidFill>
                  <a:schemeClr val="tx1"/>
                </a:solidFill>
                <a:effectLst/>
                <a:latin typeface="Arial" charset="0"/>
                <a:ea typeface="+mn-ea"/>
                <a:cs typeface="+mn-cs"/>
              </a:rPr>
              <a:t> f</a:t>
            </a:r>
            <a:r>
              <a:rPr lang="en-GB" sz="1200" kern="1200" dirty="0" smtClean="0">
                <a:solidFill>
                  <a:schemeClr val="tx1"/>
                </a:solidFill>
                <a:effectLst/>
                <a:latin typeface="Arial" charset="0"/>
                <a:ea typeface="+mn-ea"/>
                <a:cs typeface="+mn-cs"/>
              </a:rPr>
              <a:t>or power electronic converters, reported fault diagnosis methods in literature can be categorized into knowledge-based, signal-based and model-based techniques. Nevertheless, for HEV applications where power converters operate under variable load conditions, model-based is of particular interest. In particular, observer-based methods are most commonly used for the detection of sensor faults in dynamic processes.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7</a:t>
            </a:fld>
            <a:endParaRPr lang="fr-FR"/>
          </a:p>
        </p:txBody>
      </p:sp>
    </p:spTree>
    <p:extLst>
      <p:ext uri="{BB962C8B-B14F-4D97-AF65-F5344CB8AC3E}">
        <p14:creationId xmlns:p14="http://schemas.microsoft.com/office/powerpoint/2010/main" val="12114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describing our</a:t>
            </a:r>
            <a:r>
              <a:rPr lang="en-US" baseline="0" dirty="0" smtClean="0"/>
              <a:t> proposed observer-based fault diagnosis scheme; lets first examine the power electronics system under study.</a:t>
            </a:r>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8</a:t>
            </a:fld>
            <a:endParaRPr lang="fr-FR"/>
          </a:p>
        </p:txBody>
      </p:sp>
    </p:spTree>
    <p:extLst>
      <p:ext uri="{BB962C8B-B14F-4D97-AF65-F5344CB8AC3E}">
        <p14:creationId xmlns:p14="http://schemas.microsoft.com/office/powerpoint/2010/main" val="3929953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smtClean="0">
                <a:latin typeface="TimesNewRoman"/>
              </a:rPr>
              <a:t>In general, the automotive electrical system consists of a DC main system and hybrid DC and AC distributions. With such architecture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the use of power electronic converters is essential onboard of the HEV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6807E47-25BA-4993-BCA0-38A777FF6406}" type="slidenum">
              <a:rPr lang="fr-FR" smtClean="0"/>
              <a:pPr>
                <a:defRPr/>
              </a:pPr>
              <a:t>9</a:t>
            </a:fld>
            <a:endParaRPr lang="fr-FR"/>
          </a:p>
        </p:txBody>
      </p:sp>
    </p:spTree>
    <p:extLst>
      <p:ext uri="{BB962C8B-B14F-4D97-AF65-F5344CB8AC3E}">
        <p14:creationId xmlns:p14="http://schemas.microsoft.com/office/powerpoint/2010/main" val="800215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214313" y="0"/>
            <a:ext cx="9144001"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fr-FR" sz="2400">
                <a:latin typeface="Times New Roman" pitchFamily="18" charset="0"/>
                <a:cs typeface="+mn-cs"/>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fr-FR" sz="2400">
                <a:latin typeface="Times New Roman" pitchFamily="18" charset="0"/>
                <a:cs typeface="+mn-cs"/>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fr-FR" sz="2400">
                  <a:latin typeface="Times New Roman" pitchFamily="18" charset="0"/>
                  <a:cs typeface="+mn-cs"/>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fr-FR" sz="2400">
                  <a:latin typeface="Times New Roman" pitchFamily="18" charset="0"/>
                  <a:cs typeface="+mn-cs"/>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fr-FR" sz="2400">
                  <a:latin typeface="Times New Roman" pitchFamily="18" charset="0"/>
                  <a:cs typeface="+mn-cs"/>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fr-FR" sz="2400">
                  <a:latin typeface="Times New Roman" pitchFamily="18" charset="0"/>
                  <a:cs typeface="+mn-cs"/>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fr-FR" sz="2400">
                  <a:latin typeface="Times New Roman" pitchFamily="18" charset="0"/>
                  <a:cs typeface="+mn-cs"/>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fr-FR" sz="2400">
                  <a:latin typeface="Times New Roman" pitchFamily="18" charset="0"/>
                  <a:cs typeface="+mn-cs"/>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fr-FR" sz="2400">
                  <a:latin typeface="Times New Roman" pitchFamily="18" charset="0"/>
                  <a:cs typeface="+mn-cs"/>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fr-FR" sz="2400">
                  <a:latin typeface="Times New Roman" pitchFamily="18" charset="0"/>
                  <a:cs typeface="+mn-cs"/>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fr-FR" sz="2400">
                  <a:latin typeface="Times New Roman" pitchFamily="18" charset="0"/>
                  <a:cs typeface="+mn-cs"/>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fr-FR" sz="2400">
                  <a:latin typeface="Times New Roman" pitchFamily="18" charset="0"/>
                  <a:cs typeface="+mn-cs"/>
                </a:endParaRPr>
              </a:p>
            </p:txBody>
          </p:sp>
        </p:grpSp>
      </p:grpSp>
      <p:pic>
        <p:nvPicPr>
          <p:cNvPr id="18" name="Picture 21" descr="LOGO ESIGELEC"/>
          <p:cNvPicPr>
            <a:picLocks noChangeAspect="1" noChangeArrowheads="1"/>
          </p:cNvPicPr>
          <p:nvPr userDrawn="1"/>
        </p:nvPicPr>
        <p:blipFill>
          <a:blip r:embed="rId2" cstate="print"/>
          <a:srcRect/>
          <a:stretch>
            <a:fillRect/>
          </a:stretch>
        </p:blipFill>
        <p:spPr bwMode="auto">
          <a:xfrm>
            <a:off x="2619120" y="6292683"/>
            <a:ext cx="1657350" cy="366712"/>
          </a:xfrm>
          <a:prstGeom prst="rect">
            <a:avLst/>
          </a:prstGeom>
          <a:noFill/>
          <a:ln w="9525">
            <a:noFill/>
            <a:miter lim="800000"/>
            <a:headEnd/>
            <a:tailEnd/>
          </a:ln>
        </p:spPr>
      </p:pic>
      <p:pic>
        <p:nvPicPr>
          <p:cNvPr id="19" name="Picture 22" descr="LOGO IRSEEM TRANSPARENTS"/>
          <p:cNvPicPr>
            <a:picLocks noChangeAspect="1" noChangeArrowheads="1"/>
          </p:cNvPicPr>
          <p:nvPr userDrawn="1"/>
        </p:nvPicPr>
        <p:blipFill>
          <a:blip r:embed="rId3" cstate="print"/>
          <a:srcRect/>
          <a:stretch>
            <a:fillRect/>
          </a:stretch>
        </p:blipFill>
        <p:spPr bwMode="auto">
          <a:xfrm>
            <a:off x="5543326" y="6267283"/>
            <a:ext cx="1439862" cy="417512"/>
          </a:xfrm>
          <a:prstGeom prst="rect">
            <a:avLst/>
          </a:prstGeom>
          <a:noFill/>
          <a:ln w="9525">
            <a:noFill/>
            <a:miter lim="800000"/>
            <a:headEnd/>
            <a:tailEnd/>
          </a:ln>
        </p:spPr>
      </p:pic>
      <p:sp>
        <p:nvSpPr>
          <p:cNvPr id="17427" name="Rectangle 19"/>
          <p:cNvSpPr>
            <a:spLocks noGrp="1" noChangeArrowheads="1"/>
          </p:cNvSpPr>
          <p:nvPr>
            <p:ph type="ctrTitle"/>
          </p:nvPr>
        </p:nvSpPr>
        <p:spPr>
          <a:xfrm>
            <a:off x="2971800" y="1828800"/>
            <a:ext cx="6019800" cy="2209800"/>
          </a:xfrm>
        </p:spPr>
        <p:txBody>
          <a:bodyPr/>
          <a:lstStyle>
            <a:lvl1pPr>
              <a:defRPr sz="3000">
                <a:solidFill>
                  <a:srgbClr val="FFFFFF"/>
                </a:solidFill>
              </a:defRPr>
            </a:lvl1pPr>
          </a:lstStyle>
          <a:p>
            <a:r>
              <a:rPr lang="fr-FR"/>
              <a:t>Cliquez pour modifier le style du titre</a:t>
            </a:r>
          </a:p>
        </p:txBody>
      </p:sp>
      <p:sp>
        <p:nvSpPr>
          <p:cNvPr id="1742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200"/>
            </a:lvl1pPr>
          </a:lstStyle>
          <a:p>
            <a:r>
              <a:rPr lang="fr-FR"/>
              <a:t>Cliquez pour modifier le style des sous-titres du masque</a:t>
            </a:r>
          </a:p>
        </p:txBody>
      </p:sp>
      <p:sp>
        <p:nvSpPr>
          <p:cNvPr id="21" name="Rectangle 18"/>
          <p:cNvSpPr>
            <a:spLocks noGrp="1" noChangeArrowheads="1"/>
          </p:cNvSpPr>
          <p:nvPr>
            <p:ph type="sldNum" sz="quarter" idx="11"/>
          </p:nvPr>
        </p:nvSpPr>
        <p:spPr>
          <a:xfrm>
            <a:off x="1785938" y="6286500"/>
            <a:ext cx="5832475" cy="396875"/>
          </a:xfrm>
          <a:prstGeom prst="rect">
            <a:avLst/>
          </a:prstGeom>
        </p:spPr>
        <p:txBody>
          <a:bodyPr/>
          <a:lstStyle>
            <a:lvl1pPr>
              <a:defRPr>
                <a:solidFill>
                  <a:schemeClr val="bg2"/>
                </a:solidFill>
              </a:defRPr>
            </a:lvl1pPr>
          </a:lstStyle>
          <a:p>
            <a:pPr>
              <a:defRPr/>
            </a:pPr>
            <a:fld id="{37C962C5-1EEA-4BFD-ACBB-C912F8D4E43C}" type="slidenum">
              <a:rPr lang="fr-FR"/>
              <a:pPr>
                <a:defRPr/>
              </a:pPr>
              <a:t>‹#›</a:t>
            </a:fld>
            <a:endParaRPr lang="fr-FR" dirty="0"/>
          </a:p>
        </p:txBody>
      </p:sp>
      <p:pic>
        <p:nvPicPr>
          <p:cNvPr id="2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5160" y="6270299"/>
            <a:ext cx="1142999" cy="411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360" y="6062662"/>
            <a:ext cx="624200" cy="6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xfrm>
            <a:off x="1763713" y="6427788"/>
            <a:ext cx="6264275" cy="457200"/>
          </a:xfrm>
          <a:prstGeom prst="rect">
            <a:avLst/>
          </a:prstGeom>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xfrm>
            <a:off x="1116013" y="6165850"/>
            <a:ext cx="6840537" cy="720725"/>
          </a:xfrm>
          <a:prstGeom prst="rect">
            <a:avLst/>
          </a:prstGeom>
          <a:ln/>
        </p:spPr>
        <p:txBody>
          <a:bodyPr/>
          <a:lstStyle>
            <a:lvl1pPr>
              <a:defRPr/>
            </a:lvl1pPr>
          </a:lstStyle>
          <a:p>
            <a:pPr>
              <a:defRPr/>
            </a:pPr>
            <a:fld id="{A95C316F-755B-4F4D-9206-12B95C643E49}" type="slidenum">
              <a:rPr lang="fr-FR"/>
              <a:pPr>
                <a:defRPr/>
              </a:pPr>
              <a:t>‹#›</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
        <p:nvSpPr>
          <p:cNvPr id="7" name="Espace réservé du numéro de diapositive 1"/>
          <p:cNvSpPr txBox="1">
            <a:spLocks/>
          </p:cNvSpPr>
          <p:nvPr userDrawn="1"/>
        </p:nvSpPr>
        <p:spPr>
          <a:xfrm>
            <a:off x="345507" y="80578"/>
            <a:ext cx="898117"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D59B1CF8-9003-41C7-84E1-3DA1AA13FC98}" type="slidenum">
              <a:rPr lang="fr-FR" smtClean="0"/>
              <a:pPr/>
              <a:t>‹#›</a:t>
            </a:fld>
            <a:endParaRPr lang="fr-FR" dirty="0"/>
          </a:p>
        </p:txBody>
      </p:sp>
      <p:sp>
        <p:nvSpPr>
          <p:cNvPr id="8" name="Rectangle 7"/>
          <p:cNvSpPr/>
          <p:nvPr userDrawn="1"/>
        </p:nvSpPr>
        <p:spPr bwMode="auto">
          <a:xfrm>
            <a:off x="8085221" y="0"/>
            <a:ext cx="962526" cy="6219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385763"/>
            <a:ext cx="2057400" cy="5780087"/>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385763"/>
            <a:ext cx="6019800" cy="578008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xfrm>
            <a:off x="1763713" y="6427788"/>
            <a:ext cx="6264275" cy="457200"/>
          </a:xfrm>
          <a:prstGeom prst="rect">
            <a:avLst/>
          </a:prstGeom>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xfrm>
            <a:off x="1116013" y="6165850"/>
            <a:ext cx="6840537" cy="720725"/>
          </a:xfrm>
          <a:prstGeom prst="rect">
            <a:avLst/>
          </a:prstGeom>
          <a:ln/>
        </p:spPr>
        <p:txBody>
          <a:bodyPr/>
          <a:lstStyle>
            <a:lvl1pPr>
              <a:defRPr/>
            </a:lvl1pPr>
          </a:lstStyle>
          <a:p>
            <a:pPr>
              <a:defRPr/>
            </a:pPr>
            <a:fld id="{EF4CB321-5B7A-4667-B1AB-EE3B63CE8230}" type="slidenum">
              <a:rPr lang="fr-FR"/>
              <a:pPr>
                <a:defRPr/>
              </a:pPr>
              <a:t>‹#›</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
        <p:nvSpPr>
          <p:cNvPr id="7" name="Espace réservé du numéro de diapositive 1"/>
          <p:cNvSpPr txBox="1">
            <a:spLocks/>
          </p:cNvSpPr>
          <p:nvPr userDrawn="1"/>
        </p:nvSpPr>
        <p:spPr>
          <a:xfrm>
            <a:off x="345507" y="80578"/>
            <a:ext cx="898117"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D59B1CF8-9003-41C7-84E1-3DA1AA13FC98}" type="slidenum">
              <a:rPr lang="fr-FR" smtClean="0"/>
              <a:pPr/>
              <a:t>‹#›</a:t>
            </a:fld>
            <a:endParaRPr lang="fr-FR" dirty="0"/>
          </a:p>
        </p:txBody>
      </p:sp>
      <p:sp>
        <p:nvSpPr>
          <p:cNvPr id="8" name="Rectangle 7"/>
          <p:cNvSpPr/>
          <p:nvPr userDrawn="1"/>
        </p:nvSpPr>
        <p:spPr bwMode="auto">
          <a:xfrm>
            <a:off x="8085221" y="0"/>
            <a:ext cx="962526" cy="6219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385763"/>
            <a:ext cx="8229600" cy="739775"/>
          </a:xfrm>
        </p:spPr>
        <p:txBody>
          <a:bodyPr/>
          <a:lstStyle/>
          <a:p>
            <a:r>
              <a:rPr lang="fr-FR" smtClean="0"/>
              <a:t>Cliquez pour modifier le style du titre</a:t>
            </a:r>
            <a:endParaRPr lang="fr-FR"/>
          </a:p>
        </p:txBody>
      </p:sp>
      <p:sp>
        <p:nvSpPr>
          <p:cNvPr id="3" name="Espace réservé du contenu 2"/>
          <p:cNvSpPr>
            <a:spLocks noGrp="1"/>
          </p:cNvSpPr>
          <p:nvPr>
            <p:ph sz="quarter" idx="1"/>
          </p:nvPr>
        </p:nvSpPr>
        <p:spPr>
          <a:xfrm>
            <a:off x="457200" y="1268413"/>
            <a:ext cx="4038600" cy="2371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268413"/>
            <a:ext cx="4038600" cy="2371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7200" y="3792538"/>
            <a:ext cx="4038600" cy="23733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3792538"/>
            <a:ext cx="4038600" cy="23733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2"/>
          <p:cNvSpPr>
            <a:spLocks noGrp="1" noChangeArrowheads="1"/>
          </p:cNvSpPr>
          <p:nvPr>
            <p:ph type="ftr" sz="quarter" idx="10"/>
          </p:nvPr>
        </p:nvSpPr>
        <p:spPr>
          <a:xfrm>
            <a:off x="1763713" y="6427788"/>
            <a:ext cx="6264275" cy="457200"/>
          </a:xfrm>
          <a:prstGeom prst="rect">
            <a:avLst/>
          </a:prstGeom>
          <a:ln/>
        </p:spPr>
        <p:txBody>
          <a:bodyPr/>
          <a:lstStyle>
            <a:lvl1pPr>
              <a:defRPr/>
            </a:lvl1pPr>
          </a:lstStyle>
          <a:p>
            <a:pPr>
              <a:defRPr/>
            </a:pPr>
            <a:endParaRPr lang="fr-FR"/>
          </a:p>
        </p:txBody>
      </p:sp>
      <p:sp>
        <p:nvSpPr>
          <p:cNvPr id="8" name="Rectangle 3"/>
          <p:cNvSpPr>
            <a:spLocks noGrp="1" noChangeArrowheads="1"/>
          </p:cNvSpPr>
          <p:nvPr>
            <p:ph type="sldNum" sz="quarter" idx="11"/>
          </p:nvPr>
        </p:nvSpPr>
        <p:spPr>
          <a:xfrm>
            <a:off x="1116013" y="6165850"/>
            <a:ext cx="6840537" cy="720725"/>
          </a:xfrm>
          <a:prstGeom prst="rect">
            <a:avLst/>
          </a:prstGeom>
          <a:ln/>
        </p:spPr>
        <p:txBody>
          <a:bodyPr/>
          <a:lstStyle>
            <a:lvl1pPr>
              <a:defRPr/>
            </a:lvl1pPr>
          </a:lstStyle>
          <a:p>
            <a:pPr>
              <a:defRPr/>
            </a:pPr>
            <a:fld id="{16FDDEF4-A3B7-4387-BE55-B2D971D3BF13}" type="slidenum">
              <a:rPr lang="fr-FR"/>
              <a:pPr>
                <a:defRPr/>
              </a:pPr>
              <a:t>‹#›</a:t>
            </a:fld>
            <a:endParaRPr lang="fr-FR"/>
          </a:p>
        </p:txBody>
      </p:sp>
      <p:sp>
        <p:nvSpPr>
          <p:cNvPr id="9" name="Rectangle 16"/>
          <p:cNvSpPr>
            <a:spLocks noGrp="1" noChangeArrowheads="1"/>
          </p:cNvSpPr>
          <p:nvPr>
            <p:ph type="dt" sz="half" idx="12"/>
          </p:nvPr>
        </p:nvSpPr>
        <p:spPr>
          <a:ln/>
        </p:spPr>
        <p:txBody>
          <a:bodyPr/>
          <a:lstStyle>
            <a:lvl1pPr>
              <a:defRPr/>
            </a:lvl1pPr>
          </a:lstStyle>
          <a:p>
            <a:pPr>
              <a:defRPr/>
            </a:pPr>
            <a:endParaRPr lang="fr-FR"/>
          </a:p>
        </p:txBody>
      </p:sp>
      <p:sp>
        <p:nvSpPr>
          <p:cNvPr id="10" name="Espace réservé du numéro de diapositive 1"/>
          <p:cNvSpPr txBox="1">
            <a:spLocks/>
          </p:cNvSpPr>
          <p:nvPr userDrawn="1"/>
        </p:nvSpPr>
        <p:spPr>
          <a:xfrm>
            <a:off x="345507" y="80578"/>
            <a:ext cx="898117"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D59B1CF8-9003-41C7-84E1-3DA1AA13FC98}" type="slidenum">
              <a:rPr lang="fr-FR" smtClean="0"/>
              <a:pPr/>
              <a:t>‹#›</a:t>
            </a:fld>
            <a:endParaRPr lang="fr-FR" dirty="0"/>
          </a:p>
        </p:txBody>
      </p:sp>
      <p:sp>
        <p:nvSpPr>
          <p:cNvPr id="11" name="Rectangle 10"/>
          <p:cNvSpPr/>
          <p:nvPr userDrawn="1"/>
        </p:nvSpPr>
        <p:spPr bwMode="auto">
          <a:xfrm>
            <a:off x="8085221" y="0"/>
            <a:ext cx="962526" cy="6219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385763"/>
            <a:ext cx="8229600" cy="739775"/>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268413"/>
            <a:ext cx="4038600" cy="489743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648200" y="1268413"/>
            <a:ext cx="4038600" cy="489743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
          <p:cNvSpPr>
            <a:spLocks noGrp="1" noChangeArrowheads="1"/>
          </p:cNvSpPr>
          <p:nvPr>
            <p:ph type="ftr" sz="quarter" idx="10"/>
          </p:nvPr>
        </p:nvSpPr>
        <p:spPr>
          <a:xfrm>
            <a:off x="1763713" y="6427788"/>
            <a:ext cx="6264275" cy="457200"/>
          </a:xfrm>
          <a:prstGeom prst="rect">
            <a:avLst/>
          </a:prstGeom>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xfrm>
            <a:off x="1116013" y="6165850"/>
            <a:ext cx="6840537" cy="720725"/>
          </a:xfrm>
          <a:prstGeom prst="rect">
            <a:avLst/>
          </a:prstGeom>
          <a:ln/>
        </p:spPr>
        <p:txBody>
          <a:bodyPr/>
          <a:lstStyle>
            <a:lvl1pPr>
              <a:defRPr/>
            </a:lvl1pPr>
          </a:lstStyle>
          <a:p>
            <a:pPr>
              <a:defRPr/>
            </a:pPr>
            <a:fld id="{3A1E8F66-8E84-4C58-98B7-3BF785C5EB91}" type="slidenum">
              <a:rPr lang="fr-FR"/>
              <a:pPr>
                <a:defRPr/>
              </a:pPr>
              <a:t>‹#›</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
        <p:nvSpPr>
          <p:cNvPr id="8" name="Espace réservé du numéro de diapositive 1"/>
          <p:cNvSpPr txBox="1">
            <a:spLocks/>
          </p:cNvSpPr>
          <p:nvPr userDrawn="1"/>
        </p:nvSpPr>
        <p:spPr>
          <a:xfrm>
            <a:off x="345507" y="80578"/>
            <a:ext cx="898117"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D59B1CF8-9003-41C7-84E1-3DA1AA13FC98}" type="slidenum">
              <a:rPr lang="fr-FR" smtClean="0"/>
              <a:pPr/>
              <a:t>‹#›</a:t>
            </a:fld>
            <a:endParaRPr lang="fr-FR" dirty="0"/>
          </a:p>
        </p:txBody>
      </p:sp>
      <p:sp>
        <p:nvSpPr>
          <p:cNvPr id="12" name="Rectangle 11"/>
          <p:cNvSpPr/>
          <p:nvPr userDrawn="1"/>
        </p:nvSpPr>
        <p:spPr bwMode="auto">
          <a:xfrm>
            <a:off x="8085221" y="0"/>
            <a:ext cx="962526" cy="6219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xfrm>
            <a:off x="997594" y="5134448"/>
            <a:ext cx="6264275" cy="457200"/>
          </a:xfrm>
          <a:prstGeom prst="rect">
            <a:avLst/>
          </a:prstGeom>
          <a:ln/>
        </p:spPr>
        <p:txBody>
          <a:bodyPr/>
          <a:lstStyle>
            <a:lvl1pPr>
              <a:defRPr/>
            </a:lvl1pPr>
          </a:lstStyle>
          <a:p>
            <a:pPr>
              <a:defRPr/>
            </a:pPr>
            <a:endParaRPr lang="fr-FR" dirty="0"/>
          </a:p>
        </p:txBody>
      </p:sp>
      <p:sp>
        <p:nvSpPr>
          <p:cNvPr id="5" name="Rectangle 3"/>
          <p:cNvSpPr>
            <a:spLocks noGrp="1" noChangeArrowheads="1"/>
          </p:cNvSpPr>
          <p:nvPr>
            <p:ph type="sldNum" sz="quarter" idx="11"/>
          </p:nvPr>
        </p:nvSpPr>
        <p:spPr>
          <a:xfrm>
            <a:off x="1470240" y="3826304"/>
            <a:ext cx="6840537" cy="720725"/>
          </a:xfrm>
          <a:prstGeom prst="rect">
            <a:avLst/>
          </a:prstGeom>
          <a:ln/>
        </p:spPr>
        <p:txBody>
          <a:bodyPr/>
          <a:lstStyle>
            <a:lvl1pPr>
              <a:defRPr/>
            </a:lvl1pPr>
          </a:lstStyle>
          <a:p>
            <a:pPr>
              <a:defRPr/>
            </a:pPr>
            <a:fld id="{DB107108-937D-4E16-8470-FBA796371BA5}" type="slidenum">
              <a:rPr lang="fr-FR"/>
              <a:pPr>
                <a:defRPr/>
              </a:pPr>
              <a:t>‹#›</a:t>
            </a:fld>
            <a:endParaRPr lang="fr-FR" dirty="0"/>
          </a:p>
        </p:txBody>
      </p:sp>
      <p:sp>
        <p:nvSpPr>
          <p:cNvPr id="6" name="Rectangle 16"/>
          <p:cNvSpPr>
            <a:spLocks noGrp="1" noChangeArrowheads="1"/>
          </p:cNvSpPr>
          <p:nvPr>
            <p:ph type="dt" sz="half" idx="12"/>
          </p:nvPr>
        </p:nvSpPr>
        <p:spPr>
          <a:xfrm>
            <a:off x="127686" y="4358760"/>
            <a:ext cx="2133600" cy="476250"/>
          </a:xfrm>
          <a:ln/>
        </p:spPr>
        <p:txBody>
          <a:bodyPr/>
          <a:lstStyle>
            <a:lvl1pPr>
              <a:defRPr/>
            </a:lvl1pPr>
          </a:lstStyle>
          <a:p>
            <a:pPr>
              <a:defRPr/>
            </a:pPr>
            <a:endParaRPr lang="fr-FR"/>
          </a:p>
        </p:txBody>
      </p:sp>
      <p:sp>
        <p:nvSpPr>
          <p:cNvPr id="7" name="Espace réservé du numéro de diapositive 1"/>
          <p:cNvSpPr txBox="1">
            <a:spLocks/>
          </p:cNvSpPr>
          <p:nvPr userDrawn="1"/>
        </p:nvSpPr>
        <p:spPr>
          <a:xfrm>
            <a:off x="221937" y="80578"/>
            <a:ext cx="898117"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D59B1CF8-9003-41C7-84E1-3DA1AA13FC98}" type="slidenum">
              <a:rPr lang="fr-FR" smtClean="0"/>
              <a:pPr/>
              <a:t>‹#›</a:t>
            </a:fld>
            <a:endParaRPr lang="fr-FR" dirty="0"/>
          </a:p>
        </p:txBody>
      </p:sp>
      <p:sp>
        <p:nvSpPr>
          <p:cNvPr id="8" name="Rectangle 7"/>
          <p:cNvSpPr/>
          <p:nvPr userDrawn="1"/>
        </p:nvSpPr>
        <p:spPr bwMode="auto">
          <a:xfrm>
            <a:off x="8085221" y="0"/>
            <a:ext cx="962526" cy="6219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
          <p:cNvSpPr>
            <a:spLocks noGrp="1" noChangeArrowheads="1"/>
          </p:cNvSpPr>
          <p:nvPr>
            <p:ph type="ftr" sz="quarter" idx="10"/>
          </p:nvPr>
        </p:nvSpPr>
        <p:spPr>
          <a:xfrm>
            <a:off x="1763713" y="6427788"/>
            <a:ext cx="6264275" cy="457200"/>
          </a:xfrm>
          <a:prstGeom prst="rect">
            <a:avLst/>
          </a:prstGeom>
          <a:ln/>
        </p:spPr>
        <p:txBody>
          <a:bodyPr/>
          <a:lstStyle>
            <a:lvl1pPr>
              <a:defRPr/>
            </a:lvl1pPr>
          </a:lstStyle>
          <a:p>
            <a:pPr>
              <a:defRPr/>
            </a:pPr>
            <a:endParaRPr lang="fr-FR" dirty="0"/>
          </a:p>
        </p:txBody>
      </p:sp>
      <p:sp>
        <p:nvSpPr>
          <p:cNvPr id="5" name="Rectangle 3"/>
          <p:cNvSpPr>
            <a:spLocks noGrp="1" noChangeArrowheads="1"/>
          </p:cNvSpPr>
          <p:nvPr>
            <p:ph type="sldNum" sz="quarter" idx="11"/>
          </p:nvPr>
        </p:nvSpPr>
        <p:spPr>
          <a:xfrm>
            <a:off x="1116013" y="6165850"/>
            <a:ext cx="6840537" cy="720725"/>
          </a:xfrm>
          <a:prstGeom prst="rect">
            <a:avLst/>
          </a:prstGeom>
          <a:ln/>
        </p:spPr>
        <p:txBody>
          <a:bodyPr/>
          <a:lstStyle>
            <a:lvl1pPr>
              <a:defRPr/>
            </a:lvl1pPr>
          </a:lstStyle>
          <a:p>
            <a:pPr>
              <a:defRPr/>
            </a:pPr>
            <a:fld id="{C6D6037F-4016-436E-8519-73FF3F9A3457}" type="slidenum">
              <a:rPr lang="fr-FR"/>
              <a:pPr>
                <a:defRPr/>
              </a:pPr>
              <a:t>‹#›</a:t>
            </a:fld>
            <a:endParaRPr lang="fr-FR"/>
          </a:p>
        </p:txBody>
      </p:sp>
      <p:sp>
        <p:nvSpPr>
          <p:cNvPr id="8" name="Espace réservé du numéro de diapositive 1"/>
          <p:cNvSpPr txBox="1">
            <a:spLocks/>
          </p:cNvSpPr>
          <p:nvPr userDrawn="1"/>
        </p:nvSpPr>
        <p:spPr>
          <a:xfrm>
            <a:off x="345507" y="80578"/>
            <a:ext cx="898117"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D59B1CF8-9003-41C7-84E1-3DA1AA13FC98}" type="slidenum">
              <a:rPr lang="fr-FR" smtClean="0"/>
              <a:pPr/>
              <a:t>‹#›</a:t>
            </a:fld>
            <a:endParaRPr lang="fr-FR" dirty="0"/>
          </a:p>
        </p:txBody>
      </p:sp>
      <p:sp>
        <p:nvSpPr>
          <p:cNvPr id="9" name="Rectangle 8"/>
          <p:cNvSpPr/>
          <p:nvPr userDrawn="1"/>
        </p:nvSpPr>
        <p:spPr bwMode="auto">
          <a:xfrm>
            <a:off x="8085221" y="0"/>
            <a:ext cx="962526" cy="6219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268413"/>
            <a:ext cx="40386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268413"/>
            <a:ext cx="40386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
          <p:cNvSpPr>
            <a:spLocks noGrp="1" noChangeArrowheads="1"/>
          </p:cNvSpPr>
          <p:nvPr>
            <p:ph type="ftr" sz="quarter" idx="10"/>
          </p:nvPr>
        </p:nvSpPr>
        <p:spPr>
          <a:xfrm>
            <a:off x="1763713" y="6427788"/>
            <a:ext cx="6264275" cy="457200"/>
          </a:xfrm>
          <a:prstGeom prst="rect">
            <a:avLst/>
          </a:prstGeom>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xfrm>
            <a:off x="1116013" y="6165850"/>
            <a:ext cx="6840537" cy="720725"/>
          </a:xfrm>
          <a:prstGeom prst="rect">
            <a:avLst/>
          </a:prstGeom>
          <a:ln/>
        </p:spPr>
        <p:txBody>
          <a:bodyPr/>
          <a:lstStyle>
            <a:lvl1pPr>
              <a:defRPr/>
            </a:lvl1pPr>
          </a:lstStyle>
          <a:p>
            <a:pPr>
              <a:defRPr/>
            </a:pPr>
            <a:fld id="{6CC11D34-40A9-4AC1-AD52-83F14754CFDC}" type="slidenum">
              <a:rPr lang="fr-FR"/>
              <a:pPr>
                <a:defRPr/>
              </a:pPr>
              <a:t>‹#›</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
        <p:nvSpPr>
          <p:cNvPr id="8" name="Espace réservé du numéro de diapositive 1"/>
          <p:cNvSpPr txBox="1">
            <a:spLocks/>
          </p:cNvSpPr>
          <p:nvPr userDrawn="1"/>
        </p:nvSpPr>
        <p:spPr>
          <a:xfrm>
            <a:off x="345507" y="80578"/>
            <a:ext cx="898117"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D59B1CF8-9003-41C7-84E1-3DA1AA13FC98}" type="slidenum">
              <a:rPr lang="fr-FR" smtClean="0"/>
              <a:pPr/>
              <a:t>‹#›</a:t>
            </a:fld>
            <a:endParaRPr lang="fr-FR" dirty="0"/>
          </a:p>
        </p:txBody>
      </p:sp>
      <p:sp>
        <p:nvSpPr>
          <p:cNvPr id="9" name="Rectangle 8"/>
          <p:cNvSpPr/>
          <p:nvPr userDrawn="1"/>
        </p:nvSpPr>
        <p:spPr bwMode="auto">
          <a:xfrm>
            <a:off x="8085221" y="0"/>
            <a:ext cx="962526" cy="6219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2"/>
          <p:cNvSpPr>
            <a:spLocks noGrp="1" noChangeArrowheads="1"/>
          </p:cNvSpPr>
          <p:nvPr>
            <p:ph type="ftr" sz="quarter" idx="10"/>
          </p:nvPr>
        </p:nvSpPr>
        <p:spPr>
          <a:xfrm>
            <a:off x="1763713" y="6427788"/>
            <a:ext cx="6264275" cy="457200"/>
          </a:xfrm>
          <a:prstGeom prst="rect">
            <a:avLst/>
          </a:prstGeom>
          <a:ln/>
        </p:spPr>
        <p:txBody>
          <a:bodyPr/>
          <a:lstStyle>
            <a:lvl1pPr>
              <a:defRPr/>
            </a:lvl1pPr>
          </a:lstStyle>
          <a:p>
            <a:pPr>
              <a:defRPr/>
            </a:pPr>
            <a:endParaRPr lang="fr-FR"/>
          </a:p>
        </p:txBody>
      </p:sp>
      <p:sp>
        <p:nvSpPr>
          <p:cNvPr id="8" name="Rectangle 3"/>
          <p:cNvSpPr>
            <a:spLocks noGrp="1" noChangeArrowheads="1"/>
          </p:cNvSpPr>
          <p:nvPr>
            <p:ph type="sldNum" sz="quarter" idx="11"/>
          </p:nvPr>
        </p:nvSpPr>
        <p:spPr>
          <a:xfrm>
            <a:off x="1116013" y="6165850"/>
            <a:ext cx="6840537" cy="720725"/>
          </a:xfrm>
          <a:prstGeom prst="rect">
            <a:avLst/>
          </a:prstGeom>
          <a:ln/>
        </p:spPr>
        <p:txBody>
          <a:bodyPr/>
          <a:lstStyle>
            <a:lvl1pPr>
              <a:defRPr/>
            </a:lvl1pPr>
          </a:lstStyle>
          <a:p>
            <a:pPr>
              <a:defRPr/>
            </a:pPr>
            <a:fld id="{1360556B-E4E1-4E54-9EC5-05FFA1739D44}" type="slidenum">
              <a:rPr lang="fr-FR"/>
              <a:pPr>
                <a:defRPr/>
              </a:pPr>
              <a:t>‹#›</a:t>
            </a:fld>
            <a:endParaRPr lang="fr-FR"/>
          </a:p>
        </p:txBody>
      </p:sp>
      <p:sp>
        <p:nvSpPr>
          <p:cNvPr id="9" name="Rectangle 16"/>
          <p:cNvSpPr>
            <a:spLocks noGrp="1" noChangeArrowheads="1"/>
          </p:cNvSpPr>
          <p:nvPr>
            <p:ph type="dt" sz="half" idx="12"/>
          </p:nvPr>
        </p:nvSpPr>
        <p:spPr>
          <a:ln/>
        </p:spPr>
        <p:txBody>
          <a:bodyPr/>
          <a:lstStyle>
            <a:lvl1pPr>
              <a:defRPr/>
            </a:lvl1pPr>
          </a:lstStyle>
          <a:p>
            <a:pPr>
              <a:defRPr/>
            </a:pPr>
            <a:endParaRPr lang="fr-FR"/>
          </a:p>
        </p:txBody>
      </p:sp>
      <p:sp>
        <p:nvSpPr>
          <p:cNvPr id="10" name="Espace réservé du numéro de diapositive 1"/>
          <p:cNvSpPr txBox="1">
            <a:spLocks/>
          </p:cNvSpPr>
          <p:nvPr userDrawn="1"/>
        </p:nvSpPr>
        <p:spPr>
          <a:xfrm>
            <a:off x="345507" y="80578"/>
            <a:ext cx="898117"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D59B1CF8-9003-41C7-84E1-3DA1AA13FC98}" type="slidenum">
              <a:rPr lang="fr-FR" smtClean="0"/>
              <a:pPr/>
              <a:t>‹#›</a:t>
            </a:fld>
            <a:endParaRPr lang="fr-FR" dirty="0"/>
          </a:p>
        </p:txBody>
      </p:sp>
      <p:sp>
        <p:nvSpPr>
          <p:cNvPr id="11" name="Rectangle 10"/>
          <p:cNvSpPr/>
          <p:nvPr userDrawn="1"/>
        </p:nvSpPr>
        <p:spPr bwMode="auto">
          <a:xfrm>
            <a:off x="8085221" y="0"/>
            <a:ext cx="962526" cy="6219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pied de page 2"/>
          <p:cNvSpPr>
            <a:spLocks noGrp="1" noChangeArrowheads="1"/>
          </p:cNvSpPr>
          <p:nvPr>
            <p:ph type="ftr" sz="quarter" idx="10"/>
          </p:nvPr>
        </p:nvSpPr>
        <p:spPr>
          <a:xfrm>
            <a:off x="1763713" y="6427788"/>
            <a:ext cx="6264275" cy="457200"/>
          </a:xfrm>
          <a:prstGeom prst="rect">
            <a:avLst/>
          </a:prstGeom>
          <a:ln/>
        </p:spPr>
        <p:txBody>
          <a:bodyPr/>
          <a:lstStyle>
            <a:lvl1pPr>
              <a:defRPr/>
            </a:lvl1pPr>
          </a:lstStyle>
          <a:p>
            <a:pPr>
              <a:defRPr/>
            </a:pPr>
            <a:endParaRPr lang="fr-FR" dirty="0"/>
          </a:p>
        </p:txBody>
      </p:sp>
      <p:sp>
        <p:nvSpPr>
          <p:cNvPr id="4" name="Espace réservé du numéro de diapositive 3"/>
          <p:cNvSpPr>
            <a:spLocks noGrp="1" noChangeArrowheads="1"/>
          </p:cNvSpPr>
          <p:nvPr>
            <p:ph type="sldNum" sz="quarter" idx="11"/>
          </p:nvPr>
        </p:nvSpPr>
        <p:spPr>
          <a:xfrm>
            <a:off x="1116013" y="6165850"/>
            <a:ext cx="6840537" cy="720725"/>
          </a:xfrm>
          <a:prstGeom prst="rect">
            <a:avLst/>
          </a:prstGeom>
          <a:ln/>
        </p:spPr>
        <p:txBody>
          <a:bodyPr/>
          <a:lstStyle>
            <a:lvl1pPr>
              <a:defRPr/>
            </a:lvl1pPr>
          </a:lstStyle>
          <a:p>
            <a:pPr>
              <a:defRPr/>
            </a:pPr>
            <a:fld id="{5BEDE0CD-1CCB-4829-A99A-02929FB78496}" type="slidenum">
              <a:rPr lang="fr-FR"/>
              <a:pPr>
                <a:defRPr/>
              </a:pPr>
              <a:t>‹#›</a:t>
            </a:fld>
            <a:endParaRPr lang="fr-FR" dirty="0"/>
          </a:p>
        </p:txBody>
      </p:sp>
      <p:sp>
        <p:nvSpPr>
          <p:cNvPr id="5" name="Rectangle 16"/>
          <p:cNvSpPr>
            <a:spLocks noGrp="1" noChangeArrowheads="1"/>
          </p:cNvSpPr>
          <p:nvPr>
            <p:ph type="dt" sz="half" idx="12"/>
          </p:nvPr>
        </p:nvSpPr>
        <p:spPr>
          <a:ln/>
        </p:spPr>
        <p:txBody>
          <a:bodyPr/>
          <a:lstStyle>
            <a:lvl1pPr>
              <a:defRPr/>
            </a:lvl1pPr>
          </a:lstStyle>
          <a:p>
            <a:pPr>
              <a:defRPr/>
            </a:pPr>
            <a:endParaRPr lang="fr-FR"/>
          </a:p>
        </p:txBody>
      </p:sp>
      <p:sp>
        <p:nvSpPr>
          <p:cNvPr id="6" name="Espace réservé du numéro de diapositive 1"/>
          <p:cNvSpPr txBox="1">
            <a:spLocks/>
          </p:cNvSpPr>
          <p:nvPr userDrawn="1"/>
        </p:nvSpPr>
        <p:spPr>
          <a:xfrm>
            <a:off x="345507" y="80578"/>
            <a:ext cx="898117"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D59B1CF8-9003-41C7-84E1-3DA1AA13FC98}" type="slidenum">
              <a:rPr lang="fr-FR" smtClean="0"/>
              <a:pPr/>
              <a:t>‹#›</a:t>
            </a:fld>
            <a:endParaRPr lang="fr-FR" dirty="0"/>
          </a:p>
        </p:txBody>
      </p:sp>
      <p:sp>
        <p:nvSpPr>
          <p:cNvPr id="7" name="Rectangle 6"/>
          <p:cNvSpPr/>
          <p:nvPr userDrawn="1"/>
        </p:nvSpPr>
        <p:spPr bwMode="auto">
          <a:xfrm>
            <a:off x="8085221" y="0"/>
            <a:ext cx="962526" cy="6219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10" name="Espace réservé du numéro de diapositive 1"/>
          <p:cNvSpPr txBox="1">
            <a:spLocks/>
          </p:cNvSpPr>
          <p:nvPr userDrawn="1"/>
        </p:nvSpPr>
        <p:spPr>
          <a:xfrm>
            <a:off x="345507" y="80578"/>
            <a:ext cx="898117"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D59B1CF8-9003-41C7-84E1-3DA1AA13FC98}" type="slidenum">
              <a:rPr lang="fr-FR" smtClean="0"/>
              <a:pPr/>
              <a:t>‹#›</a:t>
            </a:fld>
            <a:endParaRPr lang="fr-FR" dirty="0"/>
          </a:p>
        </p:txBody>
      </p:sp>
      <p:sp>
        <p:nvSpPr>
          <p:cNvPr id="2" name="Rectangle 1"/>
          <p:cNvSpPr/>
          <p:nvPr userDrawn="1"/>
        </p:nvSpPr>
        <p:spPr bwMode="auto">
          <a:xfrm>
            <a:off x="8085221" y="0"/>
            <a:ext cx="962526" cy="6219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userDrawn="1"/>
        </p:nvSpPr>
        <p:spPr bwMode="auto">
          <a:xfrm>
            <a:off x="0" y="5578993"/>
            <a:ext cx="9144000" cy="126697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3" name="Picture 2"/>
          <p:cNvPicPr>
            <a:picLocks noChangeAspect="1"/>
          </p:cNvPicPr>
          <p:nvPr userDrawn="1"/>
        </p:nvPicPr>
        <p:blipFill rotWithShape="1">
          <a:blip r:embed="rId2"/>
          <a:srcRect b="4782"/>
          <a:stretch/>
        </p:blipFill>
        <p:spPr>
          <a:xfrm>
            <a:off x="1477127" y="6154511"/>
            <a:ext cx="6138324" cy="689124"/>
          </a:xfrm>
          <a:prstGeom prst="rect">
            <a:avLst/>
          </a:prstGeom>
        </p:spPr>
      </p:pic>
      <p:sp>
        <p:nvSpPr>
          <p:cNvPr id="4" name="Rectangle 3"/>
          <p:cNvSpPr/>
          <p:nvPr userDrawn="1"/>
        </p:nvSpPr>
        <p:spPr bwMode="auto">
          <a:xfrm>
            <a:off x="6743678" y="6548459"/>
            <a:ext cx="1300599" cy="31381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6"/>
          <p:cNvSpPr/>
          <p:nvPr userDrawn="1"/>
        </p:nvSpPr>
        <p:spPr bwMode="auto">
          <a:xfrm>
            <a:off x="1298216" y="6533192"/>
            <a:ext cx="1300599" cy="31381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
          <p:cNvSpPr>
            <a:spLocks noGrp="1" noChangeArrowheads="1"/>
          </p:cNvSpPr>
          <p:nvPr>
            <p:ph type="ftr" sz="quarter" idx="10"/>
          </p:nvPr>
        </p:nvSpPr>
        <p:spPr>
          <a:xfrm>
            <a:off x="1763713" y="6427788"/>
            <a:ext cx="6264275" cy="457200"/>
          </a:xfrm>
          <a:prstGeom prst="rect">
            <a:avLst/>
          </a:prstGeom>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xfrm>
            <a:off x="1116013" y="6165850"/>
            <a:ext cx="6840537" cy="720725"/>
          </a:xfrm>
          <a:prstGeom prst="rect">
            <a:avLst/>
          </a:prstGeom>
          <a:ln/>
        </p:spPr>
        <p:txBody>
          <a:bodyPr/>
          <a:lstStyle>
            <a:lvl1pPr>
              <a:defRPr/>
            </a:lvl1pPr>
          </a:lstStyle>
          <a:p>
            <a:pPr>
              <a:defRPr/>
            </a:pPr>
            <a:fld id="{391C60CE-A665-47B8-88EE-874A68AF470F}" type="slidenum">
              <a:rPr lang="fr-FR"/>
              <a:pPr>
                <a:defRPr/>
              </a:pPr>
              <a:t>‹#›</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
        <p:nvSpPr>
          <p:cNvPr id="8" name="Espace réservé du numéro de diapositive 1"/>
          <p:cNvSpPr txBox="1">
            <a:spLocks/>
          </p:cNvSpPr>
          <p:nvPr userDrawn="1"/>
        </p:nvSpPr>
        <p:spPr>
          <a:xfrm>
            <a:off x="345507" y="80578"/>
            <a:ext cx="898117"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D59B1CF8-9003-41C7-84E1-3DA1AA13FC98}" type="slidenum">
              <a:rPr lang="fr-FR" smtClean="0"/>
              <a:pPr/>
              <a:t>‹#›</a:t>
            </a:fld>
            <a:endParaRPr lang="fr-FR" dirty="0"/>
          </a:p>
        </p:txBody>
      </p:sp>
      <p:sp>
        <p:nvSpPr>
          <p:cNvPr id="9" name="Rectangle 8"/>
          <p:cNvSpPr/>
          <p:nvPr userDrawn="1"/>
        </p:nvSpPr>
        <p:spPr bwMode="auto">
          <a:xfrm>
            <a:off x="8085221" y="0"/>
            <a:ext cx="962526" cy="6219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
          <p:cNvSpPr>
            <a:spLocks noGrp="1" noChangeArrowheads="1"/>
          </p:cNvSpPr>
          <p:nvPr>
            <p:ph type="ftr" sz="quarter" idx="10"/>
          </p:nvPr>
        </p:nvSpPr>
        <p:spPr>
          <a:xfrm>
            <a:off x="1763713" y="6427788"/>
            <a:ext cx="6264275" cy="457200"/>
          </a:xfrm>
          <a:prstGeom prst="rect">
            <a:avLst/>
          </a:prstGeom>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xfrm>
            <a:off x="1116013" y="6165850"/>
            <a:ext cx="6840537" cy="720725"/>
          </a:xfrm>
          <a:prstGeom prst="rect">
            <a:avLst/>
          </a:prstGeom>
          <a:ln/>
        </p:spPr>
        <p:txBody>
          <a:bodyPr/>
          <a:lstStyle>
            <a:lvl1pPr>
              <a:defRPr/>
            </a:lvl1pPr>
          </a:lstStyle>
          <a:p>
            <a:pPr>
              <a:defRPr/>
            </a:pPr>
            <a:fld id="{5C34CCD0-D842-458B-87A9-8512562718D3}" type="slidenum">
              <a:rPr lang="fr-FR"/>
              <a:pPr>
                <a:defRPr/>
              </a:pPr>
              <a:t>‹#›</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
        <p:nvSpPr>
          <p:cNvPr id="8" name="Espace réservé du numéro de diapositive 1"/>
          <p:cNvSpPr txBox="1">
            <a:spLocks/>
          </p:cNvSpPr>
          <p:nvPr userDrawn="1"/>
        </p:nvSpPr>
        <p:spPr>
          <a:xfrm>
            <a:off x="345507" y="80578"/>
            <a:ext cx="898117"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D59B1CF8-9003-41C7-84E1-3DA1AA13FC98}" type="slidenum">
              <a:rPr lang="fr-FR" smtClean="0"/>
              <a:pPr/>
              <a:t>‹#›</a:t>
            </a:fld>
            <a:endParaRPr lang="fr-FR" dirty="0"/>
          </a:p>
        </p:txBody>
      </p:sp>
      <p:sp>
        <p:nvSpPr>
          <p:cNvPr id="9" name="Rectangle 8"/>
          <p:cNvSpPr/>
          <p:nvPr userDrawn="1"/>
        </p:nvSpPr>
        <p:spPr bwMode="auto">
          <a:xfrm>
            <a:off x="8085221" y="0"/>
            <a:ext cx="962526" cy="6219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52" name="Group 4"/>
          <p:cNvGrpSpPr>
            <a:grpSpLocks/>
          </p:cNvGrpSpPr>
          <p:nvPr/>
        </p:nvGrpSpPr>
        <p:grpSpPr bwMode="auto">
          <a:xfrm>
            <a:off x="0" y="0"/>
            <a:ext cx="9144000" cy="546100"/>
            <a:chOff x="0" y="0"/>
            <a:chExt cx="5760" cy="344"/>
          </a:xfrm>
        </p:grpSpPr>
        <p:sp>
          <p:nvSpPr>
            <p:cNvPr id="1638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fr-FR" sz="2400">
                <a:latin typeface="Times New Roman" pitchFamily="18" charset="0"/>
                <a:cs typeface="+mn-cs"/>
              </a:endParaRPr>
            </a:p>
          </p:txBody>
        </p:sp>
        <p:sp>
          <p:nvSpPr>
            <p:cNvPr id="1639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fr-FR" sz="2400">
                <a:latin typeface="Times New Roman" pitchFamily="18" charset="0"/>
                <a:cs typeface="+mn-cs"/>
              </a:endParaRPr>
            </a:p>
          </p:txBody>
        </p:sp>
        <p:sp>
          <p:nvSpPr>
            <p:cNvPr id="1639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fr-FR">
                <a:solidFill>
                  <a:schemeClr val="hlink"/>
                </a:solidFill>
                <a:cs typeface="+mn-cs"/>
              </a:endParaRPr>
            </a:p>
          </p:txBody>
        </p:sp>
        <p:sp>
          <p:nvSpPr>
            <p:cNvPr id="1639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fr-FR">
                <a:solidFill>
                  <a:schemeClr val="hlink"/>
                </a:solidFill>
                <a:cs typeface="+mn-cs"/>
              </a:endParaRPr>
            </a:p>
          </p:txBody>
        </p:sp>
        <p:sp>
          <p:nvSpPr>
            <p:cNvPr id="1639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fr-FR">
                <a:solidFill>
                  <a:schemeClr val="accent2"/>
                </a:solidFill>
                <a:cs typeface="+mn-cs"/>
              </a:endParaRPr>
            </a:p>
          </p:txBody>
        </p:sp>
        <p:sp>
          <p:nvSpPr>
            <p:cNvPr id="1639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fr-FR">
                <a:solidFill>
                  <a:schemeClr val="hlink"/>
                </a:solidFill>
                <a:cs typeface="+mn-cs"/>
              </a:endParaRPr>
            </a:p>
          </p:txBody>
        </p:sp>
        <p:sp>
          <p:nvSpPr>
            <p:cNvPr id="1639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fr-FR" sz="2400">
                <a:latin typeface="Times New Roman" pitchFamily="18" charset="0"/>
                <a:cs typeface="+mn-cs"/>
              </a:endParaRPr>
            </a:p>
          </p:txBody>
        </p:sp>
        <p:sp>
          <p:nvSpPr>
            <p:cNvPr id="1639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fr-FR">
                <a:solidFill>
                  <a:schemeClr val="accent2"/>
                </a:solidFill>
                <a:cs typeface="+mn-cs"/>
              </a:endParaRPr>
            </a:p>
          </p:txBody>
        </p:sp>
        <p:sp>
          <p:nvSpPr>
            <p:cNvPr id="1639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fr-FR">
                <a:solidFill>
                  <a:schemeClr val="accent2"/>
                </a:solidFill>
                <a:cs typeface="+mn-cs"/>
              </a:endParaRPr>
            </a:p>
          </p:txBody>
        </p:sp>
      </p:grpSp>
      <p:sp>
        <p:nvSpPr>
          <p:cNvPr id="2053" name="Rectangle 14"/>
          <p:cNvSpPr>
            <a:spLocks noGrp="1" noChangeArrowheads="1"/>
          </p:cNvSpPr>
          <p:nvPr>
            <p:ph type="title"/>
          </p:nvPr>
        </p:nvSpPr>
        <p:spPr bwMode="auto">
          <a:xfrm>
            <a:off x="457200" y="38576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054" name="Rectangle 15"/>
          <p:cNvSpPr>
            <a:spLocks noGrp="1" noChangeArrowheads="1"/>
          </p:cNvSpPr>
          <p:nvPr>
            <p:ph type="body" idx="1"/>
          </p:nvPr>
        </p:nvSpPr>
        <p:spPr bwMode="auto">
          <a:xfrm>
            <a:off x="457200" y="1268413"/>
            <a:ext cx="8229600" cy="4897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640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hlink"/>
                </a:solidFill>
                <a:latin typeface="Arial Black" pitchFamily="34" charset="0"/>
                <a:cs typeface="+mn-cs"/>
              </a:defRPr>
            </a:lvl1pPr>
          </a:lstStyle>
          <a:p>
            <a:pPr>
              <a:defRPr/>
            </a:pPr>
            <a:endParaRPr lang="fr-FR"/>
          </a:p>
        </p:txBody>
      </p:sp>
      <p:sp>
        <p:nvSpPr>
          <p:cNvPr id="16401" name="Line 17"/>
          <p:cNvSpPr>
            <a:spLocks noChangeShapeType="1"/>
          </p:cNvSpPr>
          <p:nvPr userDrawn="1"/>
        </p:nvSpPr>
        <p:spPr bwMode="auto">
          <a:xfrm>
            <a:off x="468313" y="6308725"/>
            <a:ext cx="8191500" cy="0"/>
          </a:xfrm>
          <a:prstGeom prst="line">
            <a:avLst/>
          </a:prstGeom>
          <a:noFill/>
          <a:ln w="38100">
            <a:solidFill>
              <a:srgbClr val="000099"/>
            </a:solidFill>
            <a:miter lim="800000"/>
            <a:headEnd/>
            <a:tailEnd/>
          </a:ln>
          <a:effectLst/>
        </p:spPr>
        <p:txBody>
          <a:bodyPr wrap="none"/>
          <a:lstStyle/>
          <a:p>
            <a:pPr algn="ctr">
              <a:defRPr/>
            </a:pPr>
            <a:endParaRPr lang="fr-FR">
              <a:cs typeface="+mn-cs"/>
            </a:endParaRPr>
          </a:p>
        </p:txBody>
      </p:sp>
      <p:pic>
        <p:nvPicPr>
          <p:cNvPr id="23" name="Picture 21" descr="LOGO ESIGELEC"/>
          <p:cNvPicPr>
            <a:picLocks noChangeAspect="1" noChangeArrowheads="1"/>
          </p:cNvPicPr>
          <p:nvPr userDrawn="1"/>
        </p:nvPicPr>
        <p:blipFill>
          <a:blip r:embed="rId15" cstate="print"/>
          <a:srcRect/>
          <a:stretch>
            <a:fillRect/>
          </a:stretch>
        </p:blipFill>
        <p:spPr bwMode="auto">
          <a:xfrm>
            <a:off x="67668" y="6399777"/>
            <a:ext cx="1657350" cy="366712"/>
          </a:xfrm>
          <a:prstGeom prst="rect">
            <a:avLst/>
          </a:prstGeom>
          <a:noFill/>
          <a:ln w="9525">
            <a:noFill/>
            <a:miter lim="800000"/>
            <a:headEnd/>
            <a:tailEnd/>
          </a:ln>
        </p:spPr>
      </p:pic>
      <p:pic>
        <p:nvPicPr>
          <p:cNvPr id="24" name="Picture 22" descr="LOGO IRSEEM TRANSPARENTS"/>
          <p:cNvPicPr>
            <a:picLocks noChangeAspect="1" noChangeArrowheads="1"/>
          </p:cNvPicPr>
          <p:nvPr userDrawn="1"/>
        </p:nvPicPr>
        <p:blipFill>
          <a:blip r:embed="rId16" cstate="print"/>
          <a:srcRect/>
          <a:stretch>
            <a:fillRect/>
          </a:stretch>
        </p:blipFill>
        <p:spPr bwMode="auto">
          <a:xfrm>
            <a:off x="3986313" y="6373691"/>
            <a:ext cx="1439862" cy="417512"/>
          </a:xfrm>
          <a:prstGeom prst="rect">
            <a:avLst/>
          </a:prstGeom>
          <a:noFill/>
          <a:ln w="9525">
            <a:noFill/>
            <a:miter lim="800000"/>
            <a:headEnd/>
            <a:tailEnd/>
          </a:ln>
        </p:spPr>
      </p:pic>
      <p:pic>
        <p:nvPicPr>
          <p:cNvPr id="2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876400" y="6402107"/>
            <a:ext cx="1142999" cy="411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121282" y="69056"/>
            <a:ext cx="926189" cy="507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numéro de diapositive 1"/>
          <p:cNvSpPr>
            <a:spLocks noGrp="1"/>
          </p:cNvSpPr>
          <p:nvPr>
            <p:ph type="sldNum" sz="quarter" idx="4"/>
          </p:nvPr>
        </p:nvSpPr>
        <p:spPr>
          <a:xfrm>
            <a:off x="345507" y="80578"/>
            <a:ext cx="898117" cy="365125"/>
          </a:xfrm>
          <a:prstGeom prst="rect">
            <a:avLst/>
          </a:prstGeom>
        </p:spPr>
        <p:txBody>
          <a:bodyPr vert="horz" lIns="91440" tIns="45720" rIns="91440" bIns="45720" rtlCol="0" anchor="ctr"/>
          <a:lstStyle>
            <a:lvl1pPr algn="r">
              <a:defRPr sz="1200">
                <a:solidFill>
                  <a:schemeClr val="bg1"/>
                </a:solidFill>
              </a:defRPr>
            </a:lvl1pPr>
          </a:lstStyle>
          <a:p>
            <a:fld id="{D59B1CF8-9003-41C7-84E1-3DA1AA13FC98}" type="slidenum">
              <a:rPr lang="fr-FR" smtClean="0"/>
              <a:pPr/>
              <a:t>‹#›</a:t>
            </a:fld>
            <a:endParaRPr lang="fr-FR" dirty="0"/>
          </a:p>
        </p:txBody>
      </p:sp>
    </p:spTree>
  </p:cSld>
  <p:clrMap bg1="lt1" tx1="dk1" bg2="lt2" tx2="dk2" accent1="accent1" accent2="accent2" accent3="accent3" accent4="accent4" accent5="accent5" accent6="accent6" hlink="hlink" folHlink="folHlink"/>
  <p:sldLayoutIdLst>
    <p:sldLayoutId id="2147483715"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10.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80.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1.wmf"/><Relationship Id="rId11" Type="http://schemas.openxmlformats.org/officeDocument/2006/relationships/image" Target="../media/image25.png"/><Relationship Id="rId5" Type="http://schemas.openxmlformats.org/officeDocument/2006/relationships/oleObject" Target="../embeddings/oleObject2.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6.wmf"/><Relationship Id="rId5" Type="http://schemas.openxmlformats.org/officeDocument/2006/relationships/oleObject" Target="../embeddings/oleObject5.bin"/><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39.xml"/><Relationship Id="rId7"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49.png"/><Relationship Id="rId5" Type="http://schemas.openxmlformats.org/officeDocument/2006/relationships/image" Target="../media/image47.png"/><Relationship Id="rId10" Type="http://schemas.openxmlformats.org/officeDocument/2006/relationships/image" Target="../media/image38.wmf"/><Relationship Id="rId4" Type="http://schemas.openxmlformats.org/officeDocument/2006/relationships/image" Target="../media/image46.png"/><Relationship Id="rId9" Type="http://schemas.openxmlformats.org/officeDocument/2006/relationships/oleObject" Target="../embeddings/oleObject7.bin"/></Relationships>
</file>

<file path=ppt/slides/_rels/slide4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ctrTitle"/>
          </p:nvPr>
        </p:nvSpPr>
        <p:spPr>
          <a:xfrm>
            <a:off x="2787168" y="1828800"/>
            <a:ext cx="6019800" cy="2209800"/>
          </a:xfrm>
        </p:spPr>
        <p:txBody>
          <a:bodyPr/>
          <a:lstStyle/>
          <a:p>
            <a:r>
              <a:rPr lang="en-US" dirty="0"/>
              <a:t/>
            </a:r>
            <a:br>
              <a:rPr lang="en-US" dirty="0"/>
            </a:br>
            <a:r>
              <a:rPr lang="en-US" dirty="0" smtClean="0"/>
              <a:t>A </a:t>
            </a:r>
            <a:r>
              <a:rPr lang="en-US" dirty="0"/>
              <a:t>Sensor Fault Diagnosis Scheme </a:t>
            </a:r>
            <a:r>
              <a:rPr lang="en-US" dirty="0" smtClean="0"/>
              <a:t/>
            </a:r>
            <a:br>
              <a:rPr lang="en-US" dirty="0" smtClean="0"/>
            </a:br>
            <a:r>
              <a:rPr lang="en-US" dirty="0" smtClean="0"/>
              <a:t>for </a:t>
            </a:r>
            <a:r>
              <a:rPr lang="en-US" dirty="0"/>
              <a:t>a DC/DC Converter </a:t>
            </a:r>
            <a:r>
              <a:rPr lang="en-US" dirty="0" smtClean="0"/>
              <a:t/>
            </a:r>
            <a:br>
              <a:rPr lang="en-US" dirty="0" smtClean="0"/>
            </a:br>
            <a:r>
              <a:rPr lang="en-US" dirty="0" smtClean="0"/>
              <a:t>used </a:t>
            </a:r>
            <a:r>
              <a:rPr lang="en-US" dirty="0"/>
              <a:t>in Hybrid Electric Vehicles</a:t>
            </a:r>
            <a:br>
              <a:rPr lang="en-US" dirty="0"/>
            </a:br>
            <a:endParaRPr lang="fr-FR" dirty="0" smtClean="0">
              <a:solidFill>
                <a:schemeClr val="bg1"/>
              </a:solidFill>
            </a:endParaRPr>
          </a:p>
        </p:txBody>
      </p:sp>
      <p:sp>
        <p:nvSpPr>
          <p:cNvPr id="4099" name="Text Box 11"/>
          <p:cNvSpPr txBox="1">
            <a:spLocks noChangeArrowheads="1"/>
          </p:cNvSpPr>
          <p:nvPr/>
        </p:nvSpPr>
        <p:spPr bwMode="auto">
          <a:xfrm>
            <a:off x="1842053" y="4310893"/>
            <a:ext cx="7125037" cy="1446550"/>
          </a:xfrm>
          <a:prstGeom prst="rect">
            <a:avLst/>
          </a:prstGeom>
          <a:noFill/>
          <a:ln w="9525">
            <a:noFill/>
            <a:miter lim="800000"/>
            <a:headEnd/>
            <a:tailEnd/>
          </a:ln>
        </p:spPr>
        <p:txBody>
          <a:bodyPr wrap="square">
            <a:spAutoFit/>
          </a:bodyPr>
          <a:lstStyle/>
          <a:p>
            <a:pPr>
              <a:spcBef>
                <a:spcPct val="50000"/>
              </a:spcBef>
            </a:pPr>
            <a:r>
              <a:rPr lang="fr-FR" altLang="fr-FR" sz="2200" b="1" dirty="0" smtClean="0"/>
              <a:t>Hiba Al-SHEIKH</a:t>
            </a:r>
          </a:p>
          <a:p>
            <a:pPr>
              <a:spcBef>
                <a:spcPct val="50000"/>
              </a:spcBef>
            </a:pPr>
            <a:r>
              <a:rPr lang="fr-FR" altLang="fr-FR" sz="2200" b="1" dirty="0" err="1"/>
              <a:t>Ghaleb</a:t>
            </a:r>
            <a:r>
              <a:rPr lang="fr-FR" altLang="fr-FR" sz="2200" b="1" dirty="0"/>
              <a:t> </a:t>
            </a:r>
            <a:r>
              <a:rPr lang="fr-FR" altLang="fr-FR" sz="2200" b="1" dirty="0" smtClean="0"/>
              <a:t>HOBLOS</a:t>
            </a:r>
          </a:p>
          <a:p>
            <a:pPr>
              <a:spcBef>
                <a:spcPct val="50000"/>
              </a:spcBef>
            </a:pPr>
            <a:r>
              <a:rPr lang="fr-FR" altLang="fr-FR" sz="2200" b="1" dirty="0" err="1"/>
              <a:t>Nazih</a:t>
            </a:r>
            <a:r>
              <a:rPr lang="fr-FR" altLang="fr-FR" sz="2200" b="1" dirty="0"/>
              <a:t> MOUBAYED</a:t>
            </a:r>
            <a:endParaRPr lang="fr-FR" altLang="fr-FR" sz="22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987308" y="1240465"/>
            <a:ext cx="3917887" cy="3318849"/>
          </a:xfrm>
          <a:prstGeom prst="roundRect">
            <a:avLst/>
          </a:prstGeom>
          <a:solidFill>
            <a:schemeClr val="accent3">
              <a:lumMod val="85000"/>
            </a:schemeClr>
          </a:solidFill>
          <a:ln>
            <a:solidFill>
              <a:schemeClr val="tx2"/>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 name="Content Placeholder 2"/>
          <p:cNvSpPr txBox="1">
            <a:spLocks/>
          </p:cNvSpPr>
          <p:nvPr/>
        </p:nvSpPr>
        <p:spPr>
          <a:xfrm>
            <a:off x="2543160" y="1835303"/>
            <a:ext cx="3096997" cy="1225552"/>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9pPr>
          </a:lstStyle>
          <a:p>
            <a:pPr marL="0" indent="0">
              <a:buFont typeface="Wingdings" pitchFamily="2" charset="2"/>
              <a:buNone/>
            </a:pPr>
            <a:r>
              <a:rPr lang="en-US" sz="2800" b="1" kern="1200" smtClean="0">
                <a:solidFill>
                  <a:schemeClr val="tx2"/>
                </a:solidFill>
              </a:rPr>
              <a:t>Power Converters</a:t>
            </a:r>
          </a:p>
          <a:p>
            <a:r>
              <a:rPr lang="en-US" sz="2800" kern="0" smtClean="0">
                <a:solidFill>
                  <a:schemeClr val="tx2"/>
                </a:solidFill>
              </a:rPr>
              <a:t>DC/DC Choppers</a:t>
            </a:r>
          </a:p>
          <a:p>
            <a:r>
              <a:rPr lang="en-US" sz="2800" kern="0" smtClean="0">
                <a:solidFill>
                  <a:schemeClr val="tx2"/>
                </a:solidFill>
              </a:rPr>
              <a:t>DC/AC Inverters</a:t>
            </a:r>
          </a:p>
          <a:p>
            <a:r>
              <a:rPr lang="en-US" sz="2800" kern="0" smtClean="0">
                <a:solidFill>
                  <a:schemeClr val="tx2"/>
                </a:solidFill>
              </a:rPr>
              <a:t>AC/DC Rectifiers</a:t>
            </a:r>
            <a:endParaRPr lang="en-US" sz="2800" kern="0" dirty="0" smtClean="0">
              <a:solidFill>
                <a:schemeClr val="tx2"/>
              </a:solidFill>
            </a:endParaRPr>
          </a:p>
        </p:txBody>
      </p:sp>
      <p:sp>
        <p:nvSpPr>
          <p:cNvPr id="4" name="Rounded Rectangle 6"/>
          <p:cNvSpPr/>
          <p:nvPr/>
        </p:nvSpPr>
        <p:spPr bwMode="auto">
          <a:xfrm>
            <a:off x="1471407" y="4655411"/>
            <a:ext cx="4949687" cy="64566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2800" b="1" dirty="0" smtClean="0">
                <a:solidFill>
                  <a:schemeClr val="tx2"/>
                </a:solidFill>
              </a:rPr>
              <a:t>Automotive Electrical System</a:t>
            </a:r>
            <a:endParaRPr lang="en-US" sz="2800" b="1" dirty="0">
              <a:solidFill>
                <a:schemeClr val="tx2"/>
              </a:solidFill>
            </a:endParaRPr>
          </a:p>
        </p:txBody>
      </p:sp>
      <p:pic>
        <p:nvPicPr>
          <p:cNvPr id="5" name="Picture 4"/>
          <p:cNvPicPr>
            <a:picLocks noChangeAspect="1"/>
          </p:cNvPicPr>
          <p:nvPr/>
        </p:nvPicPr>
        <p:blipFill>
          <a:blip r:embed="rId3"/>
          <a:stretch>
            <a:fillRect/>
          </a:stretch>
        </p:blipFill>
        <p:spPr>
          <a:xfrm>
            <a:off x="5921789" y="1577428"/>
            <a:ext cx="1471299" cy="2749005"/>
          </a:xfrm>
          <a:prstGeom prst="rect">
            <a:avLst/>
          </a:prstGeom>
        </p:spPr>
      </p:pic>
    </p:spTree>
    <p:extLst>
      <p:ext uri="{BB962C8B-B14F-4D97-AF65-F5344CB8AC3E}">
        <p14:creationId xmlns:p14="http://schemas.microsoft.com/office/powerpoint/2010/main" val="358828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07815" y="612974"/>
            <a:ext cx="5404551" cy="5572394"/>
          </a:xfrm>
          <a:prstGeom prst="rect">
            <a:avLst/>
          </a:prstGeom>
        </p:spPr>
      </p:pic>
      <p:pic>
        <p:nvPicPr>
          <p:cNvPr id="3" name="Picture 2"/>
          <p:cNvPicPr>
            <a:picLocks noChangeAspect="1"/>
          </p:cNvPicPr>
          <p:nvPr/>
        </p:nvPicPr>
        <p:blipFill>
          <a:blip r:embed="rId4"/>
          <a:stretch>
            <a:fillRect/>
          </a:stretch>
        </p:blipFill>
        <p:spPr>
          <a:xfrm>
            <a:off x="6762237" y="1510746"/>
            <a:ext cx="814381" cy="1521607"/>
          </a:xfrm>
          <a:prstGeom prst="rect">
            <a:avLst/>
          </a:prstGeom>
        </p:spPr>
      </p:pic>
    </p:spTree>
    <p:extLst>
      <p:ext uri="{BB962C8B-B14F-4D97-AF65-F5344CB8AC3E}">
        <p14:creationId xmlns:p14="http://schemas.microsoft.com/office/powerpoint/2010/main" val="1180022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25217" y="612977"/>
            <a:ext cx="5702063" cy="5567633"/>
          </a:xfrm>
          <a:prstGeom prst="rect">
            <a:avLst/>
          </a:prstGeom>
        </p:spPr>
      </p:pic>
      <p:pic>
        <p:nvPicPr>
          <p:cNvPr id="3" name="Picture 2"/>
          <p:cNvPicPr>
            <a:picLocks noChangeAspect="1"/>
          </p:cNvPicPr>
          <p:nvPr/>
        </p:nvPicPr>
        <p:blipFill>
          <a:blip r:embed="rId4"/>
          <a:stretch>
            <a:fillRect/>
          </a:stretch>
        </p:blipFill>
        <p:spPr>
          <a:xfrm>
            <a:off x="6762241" y="1524001"/>
            <a:ext cx="814381" cy="1521607"/>
          </a:xfrm>
          <a:prstGeom prst="rect">
            <a:avLst/>
          </a:prstGeom>
        </p:spPr>
      </p:pic>
    </p:spTree>
    <p:extLst>
      <p:ext uri="{BB962C8B-B14F-4D97-AF65-F5344CB8AC3E}">
        <p14:creationId xmlns:p14="http://schemas.microsoft.com/office/powerpoint/2010/main" val="2164295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3"/>
          <a:srcRect t="10106"/>
          <a:stretch/>
        </p:blipFill>
        <p:spPr>
          <a:xfrm>
            <a:off x="925492" y="3903255"/>
            <a:ext cx="6240938" cy="1939452"/>
          </a:xfrm>
          <a:prstGeom prst="rect">
            <a:avLst/>
          </a:prstGeom>
        </p:spPr>
      </p:pic>
      <p:sp>
        <p:nvSpPr>
          <p:cNvPr id="42" name="Rounded Rectangle 4"/>
          <p:cNvSpPr/>
          <p:nvPr/>
        </p:nvSpPr>
        <p:spPr>
          <a:xfrm>
            <a:off x="1756224" y="5660959"/>
            <a:ext cx="4371626" cy="691048"/>
          </a:xfrm>
          <a:prstGeom prst="rect">
            <a:avLst/>
          </a:prstGeom>
          <a:noFill/>
          <a:ln w="19050">
            <a:noFill/>
          </a:ln>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53340" tIns="35560" rIns="53340" bIns="35560" spcCol="1270" anchor="ctr"/>
          <a:lstStyle/>
          <a:p>
            <a:pPr algn="ctr"/>
            <a:r>
              <a:rPr lang="en-US" sz="1600" b="1" dirty="0">
                <a:solidFill>
                  <a:srgbClr val="FF0000"/>
                </a:solidFill>
              </a:rPr>
              <a:t>Parallel </a:t>
            </a:r>
            <a:r>
              <a:rPr lang="en-US" sz="1600" b="1" dirty="0" smtClean="0">
                <a:solidFill>
                  <a:srgbClr val="FF0000"/>
                </a:solidFill>
              </a:rPr>
              <a:t>DC-linked </a:t>
            </a:r>
            <a:r>
              <a:rPr lang="en-US" sz="1600" b="1" dirty="0">
                <a:solidFill>
                  <a:srgbClr val="FF0000"/>
                </a:solidFill>
              </a:rPr>
              <a:t>M</a:t>
            </a:r>
            <a:r>
              <a:rPr lang="en-US" sz="1600" b="1" dirty="0" smtClean="0">
                <a:solidFill>
                  <a:srgbClr val="FF0000"/>
                </a:solidFill>
              </a:rPr>
              <a:t>ulti-input </a:t>
            </a:r>
            <a:r>
              <a:rPr lang="en-US" sz="1600" b="1" dirty="0">
                <a:solidFill>
                  <a:srgbClr val="FF0000"/>
                </a:solidFill>
              </a:rPr>
              <a:t>DC/DC C</a:t>
            </a:r>
            <a:r>
              <a:rPr lang="en-US" sz="1600" b="1" dirty="0" smtClean="0">
                <a:solidFill>
                  <a:srgbClr val="FF0000"/>
                </a:solidFill>
              </a:rPr>
              <a:t>onverter consisting of two bidirectional half-bridge cells</a:t>
            </a:r>
            <a:endParaRPr lang="en-US" sz="1600" b="1" dirty="0">
              <a:solidFill>
                <a:srgbClr val="FF0000"/>
              </a:solidFill>
            </a:endParaRPr>
          </a:p>
        </p:txBody>
      </p:sp>
      <p:grpSp>
        <p:nvGrpSpPr>
          <p:cNvPr id="60" name="Group 59"/>
          <p:cNvGrpSpPr/>
          <p:nvPr/>
        </p:nvGrpSpPr>
        <p:grpSpPr>
          <a:xfrm>
            <a:off x="750627" y="1483770"/>
            <a:ext cx="7348458" cy="2153243"/>
            <a:chOff x="538593" y="2316487"/>
            <a:chExt cx="7348458" cy="2153243"/>
          </a:xfrm>
        </p:grpSpPr>
        <p:sp>
          <p:nvSpPr>
            <p:cNvPr id="59" name="Rectangle 15"/>
            <p:cNvSpPr>
              <a:spLocks noChangeArrowheads="1"/>
            </p:cNvSpPr>
            <p:nvPr/>
          </p:nvSpPr>
          <p:spPr bwMode="auto">
            <a:xfrm>
              <a:off x="3785505" y="2630490"/>
              <a:ext cx="757655" cy="533400"/>
            </a:xfrm>
            <a:prstGeom prst="rect">
              <a:avLst/>
            </a:prstGeom>
            <a:noFill/>
            <a:ln w="9525">
              <a:noFill/>
              <a:miter lim="800000"/>
              <a:headEnd/>
              <a:tailEnd/>
            </a:ln>
            <a:effectLst/>
          </p:spPr>
          <p:txBody>
            <a:bodyPr/>
            <a:lstStyle/>
            <a:p>
              <a:pPr algn="ctr" rtl="0">
                <a:lnSpc>
                  <a:spcPct val="125000"/>
                </a:lnSpc>
                <a:defRPr/>
              </a:pPr>
              <a:r>
                <a:rPr lang="en-US" sz="1600" dirty="0" smtClean="0">
                  <a:solidFill>
                    <a:schemeClr val="tx2"/>
                  </a:solidFill>
                  <a:latin typeface="+mn-lt"/>
                  <a:cs typeface="+mn-cs"/>
                </a:rPr>
                <a:t>DC bus</a:t>
              </a:r>
              <a:endParaRPr lang="en-US" sz="1600" dirty="0">
                <a:solidFill>
                  <a:schemeClr val="tx2"/>
                </a:solidFill>
                <a:latin typeface="+mn-lt"/>
                <a:cs typeface="Arial" pitchFamily="34" charset="0"/>
              </a:endParaRPr>
            </a:p>
          </p:txBody>
        </p:sp>
        <p:grpSp>
          <p:nvGrpSpPr>
            <p:cNvPr id="54" name="Group 53"/>
            <p:cNvGrpSpPr/>
            <p:nvPr/>
          </p:nvGrpSpPr>
          <p:grpSpPr>
            <a:xfrm>
              <a:off x="538593" y="2316487"/>
              <a:ext cx="7348458" cy="2153243"/>
              <a:chOff x="538593" y="2183967"/>
              <a:chExt cx="7348458" cy="2153243"/>
            </a:xfrm>
          </p:grpSpPr>
          <p:cxnSp>
            <p:nvCxnSpPr>
              <p:cNvPr id="35" name="Straight Arrow Connector 34"/>
              <p:cNvCxnSpPr/>
              <p:nvPr/>
            </p:nvCxnSpPr>
            <p:spPr bwMode="auto">
              <a:xfrm>
                <a:off x="927355" y="3720548"/>
                <a:ext cx="1318489" cy="0"/>
              </a:xfrm>
              <a:prstGeom prst="straightConnector1">
                <a:avLst/>
              </a:prstGeom>
              <a:solidFill>
                <a:schemeClr val="accent1"/>
              </a:solidFill>
              <a:ln w="25400" cap="flat" cmpd="sng" algn="ctr">
                <a:solidFill>
                  <a:srgbClr val="0070C0"/>
                </a:solidFill>
                <a:prstDash val="solid"/>
                <a:round/>
                <a:headEnd type="arrow" w="med" len="med"/>
                <a:tailEnd type="arrow"/>
              </a:ln>
              <a:effectLst>
                <a:outerShdw blurRad="50800" dist="38100" dir="2700000" algn="tl" rotWithShape="0">
                  <a:prstClr val="black">
                    <a:alpha val="40000"/>
                  </a:prstClr>
                </a:outerShdw>
              </a:effectLst>
            </p:spPr>
          </p:cxnSp>
          <p:cxnSp>
            <p:nvCxnSpPr>
              <p:cNvPr id="36" name="Straight Arrow Connector 35"/>
              <p:cNvCxnSpPr/>
              <p:nvPr/>
            </p:nvCxnSpPr>
            <p:spPr bwMode="auto">
              <a:xfrm>
                <a:off x="4415438" y="3720548"/>
                <a:ext cx="2335784" cy="0"/>
              </a:xfrm>
              <a:prstGeom prst="straightConnector1">
                <a:avLst/>
              </a:prstGeom>
              <a:solidFill>
                <a:schemeClr val="accent1"/>
              </a:solidFill>
              <a:ln w="25400" cap="flat" cmpd="sng" algn="ctr">
                <a:solidFill>
                  <a:srgbClr val="0070C0"/>
                </a:solidFill>
                <a:prstDash val="solid"/>
                <a:round/>
                <a:headEnd type="arrow" w="med" len="med"/>
                <a:tailEnd type="arrow"/>
              </a:ln>
              <a:effectLst>
                <a:outerShdw blurRad="50800" dist="38100" dir="2700000" algn="tl" rotWithShape="0">
                  <a:prstClr val="black">
                    <a:alpha val="40000"/>
                  </a:prstClr>
                </a:outerShdw>
              </a:effectLst>
            </p:spPr>
          </p:cxnSp>
          <p:sp>
            <p:nvSpPr>
              <p:cNvPr id="37" name="Rectangle 15"/>
              <p:cNvSpPr>
                <a:spLocks noChangeArrowheads="1"/>
              </p:cNvSpPr>
              <p:nvPr/>
            </p:nvSpPr>
            <p:spPr bwMode="auto">
              <a:xfrm>
                <a:off x="538593" y="3794802"/>
                <a:ext cx="2361063" cy="533400"/>
              </a:xfrm>
              <a:prstGeom prst="rect">
                <a:avLst/>
              </a:prstGeom>
              <a:noFill/>
              <a:ln w="9525">
                <a:noFill/>
                <a:miter lim="800000"/>
                <a:headEnd/>
                <a:tailEnd/>
              </a:ln>
              <a:effectLst/>
            </p:spPr>
            <p:txBody>
              <a:bodyPr/>
              <a:lstStyle/>
              <a:p>
                <a:pPr rtl="0">
                  <a:lnSpc>
                    <a:spcPct val="125000"/>
                  </a:lnSpc>
                  <a:defRPr/>
                </a:pPr>
                <a:r>
                  <a:rPr lang="en-US" sz="1600" dirty="0" smtClean="0">
                    <a:solidFill>
                      <a:schemeClr val="tx2"/>
                    </a:solidFill>
                    <a:latin typeface="+mn-lt"/>
                    <a:cs typeface="+mn-cs"/>
                  </a:rPr>
                  <a:t>Energy Storage System</a:t>
                </a:r>
                <a:endParaRPr lang="en-US" sz="1600" dirty="0">
                  <a:solidFill>
                    <a:schemeClr val="tx2"/>
                  </a:solidFill>
                  <a:latin typeface="+mn-lt"/>
                  <a:cs typeface="Arial" pitchFamily="34" charset="0"/>
                </a:endParaRPr>
              </a:p>
            </p:txBody>
          </p:sp>
          <p:sp>
            <p:nvSpPr>
              <p:cNvPr id="38" name="Rectangle 15"/>
              <p:cNvSpPr>
                <a:spLocks noChangeArrowheads="1"/>
              </p:cNvSpPr>
              <p:nvPr/>
            </p:nvSpPr>
            <p:spPr bwMode="auto">
              <a:xfrm>
                <a:off x="4745130" y="3803810"/>
                <a:ext cx="1676400" cy="533400"/>
              </a:xfrm>
              <a:prstGeom prst="rect">
                <a:avLst/>
              </a:prstGeom>
              <a:noFill/>
              <a:ln w="9525">
                <a:noFill/>
                <a:miter lim="800000"/>
                <a:headEnd/>
                <a:tailEnd/>
              </a:ln>
              <a:effectLst/>
            </p:spPr>
            <p:txBody>
              <a:bodyPr/>
              <a:lstStyle/>
              <a:p>
                <a:pPr algn="ctr" rtl="0">
                  <a:lnSpc>
                    <a:spcPct val="125000"/>
                  </a:lnSpc>
                  <a:defRPr/>
                </a:pPr>
                <a:r>
                  <a:rPr lang="en-US" sz="1600" dirty="0" smtClean="0">
                    <a:solidFill>
                      <a:schemeClr val="tx2"/>
                    </a:solidFill>
                    <a:latin typeface="+mn-lt"/>
                    <a:cs typeface="+mn-cs"/>
                  </a:rPr>
                  <a:t>AC Drive</a:t>
                </a:r>
                <a:endParaRPr lang="en-US" sz="1600" dirty="0">
                  <a:solidFill>
                    <a:schemeClr val="tx2"/>
                  </a:solidFill>
                  <a:latin typeface="+mn-lt"/>
                  <a:cs typeface="Arial" pitchFamily="34" charset="0"/>
                </a:endParaRPr>
              </a:p>
            </p:txBody>
          </p:sp>
          <p:grpSp>
            <p:nvGrpSpPr>
              <p:cNvPr id="53" name="Group 52"/>
              <p:cNvGrpSpPr/>
              <p:nvPr/>
            </p:nvGrpSpPr>
            <p:grpSpPr>
              <a:xfrm>
                <a:off x="1021610" y="2183967"/>
                <a:ext cx="6865441" cy="1380685"/>
                <a:chOff x="881009" y="2777868"/>
                <a:chExt cx="7629202" cy="1650817"/>
              </a:xfrm>
            </p:grpSpPr>
            <p:grpSp>
              <p:nvGrpSpPr>
                <p:cNvPr id="52" name="Group 51"/>
                <p:cNvGrpSpPr/>
                <p:nvPr/>
              </p:nvGrpSpPr>
              <p:grpSpPr>
                <a:xfrm>
                  <a:off x="881009" y="2777868"/>
                  <a:ext cx="7629202" cy="1650817"/>
                  <a:chOff x="737366" y="1752600"/>
                  <a:chExt cx="7629202" cy="1650817"/>
                </a:xfrm>
              </p:grpSpPr>
              <p:sp>
                <p:nvSpPr>
                  <p:cNvPr id="23" name="Rectangle 22"/>
                  <p:cNvSpPr/>
                  <p:nvPr/>
                </p:nvSpPr>
                <p:spPr bwMode="auto">
                  <a:xfrm>
                    <a:off x="2564528" y="1934040"/>
                    <a:ext cx="1305606" cy="1365904"/>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cxnSp>
                <p:nvCxnSpPr>
                  <p:cNvPr id="17" name="Straight Connector 16"/>
                  <p:cNvCxnSpPr/>
                  <p:nvPr/>
                </p:nvCxnSpPr>
                <p:spPr bwMode="auto">
                  <a:xfrm>
                    <a:off x="7041264" y="2562622"/>
                    <a:ext cx="457200" cy="1612"/>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32" name="Rectangle 15"/>
                  <p:cNvSpPr>
                    <a:spLocks noChangeArrowheads="1"/>
                  </p:cNvSpPr>
                  <p:nvPr/>
                </p:nvSpPr>
                <p:spPr bwMode="auto">
                  <a:xfrm>
                    <a:off x="828056" y="2044609"/>
                    <a:ext cx="1025661" cy="533400"/>
                  </a:xfrm>
                  <a:prstGeom prst="rect">
                    <a:avLst/>
                  </a:prstGeom>
                  <a:noFill/>
                  <a:ln w="9525">
                    <a:noFill/>
                    <a:miter lim="800000"/>
                    <a:headEnd/>
                    <a:tailEnd/>
                  </a:ln>
                  <a:effectLst/>
                </p:spPr>
                <p:txBody>
                  <a:bodyPr/>
                  <a:lstStyle/>
                  <a:p>
                    <a:pPr algn="ctr" rtl="0">
                      <a:lnSpc>
                        <a:spcPct val="125000"/>
                      </a:lnSpc>
                      <a:defRPr/>
                    </a:pPr>
                    <a:r>
                      <a:rPr lang="en-US" dirty="0" smtClean="0">
                        <a:solidFill>
                          <a:schemeClr val="tx2"/>
                        </a:solidFill>
                        <a:latin typeface="+mn-lt"/>
                        <a:cs typeface="+mn-cs"/>
                      </a:rPr>
                      <a:t>Battery</a:t>
                    </a:r>
                    <a:endParaRPr lang="en-US" dirty="0">
                      <a:solidFill>
                        <a:schemeClr val="tx2"/>
                      </a:solidFill>
                      <a:latin typeface="+mn-lt"/>
                      <a:cs typeface="Arial" pitchFamily="34" charset="0"/>
                    </a:endParaRPr>
                  </a:p>
                </p:txBody>
              </p:sp>
              <p:grpSp>
                <p:nvGrpSpPr>
                  <p:cNvPr id="51" name="Group 50"/>
                  <p:cNvGrpSpPr/>
                  <p:nvPr/>
                </p:nvGrpSpPr>
                <p:grpSpPr>
                  <a:xfrm>
                    <a:off x="737366" y="1752600"/>
                    <a:ext cx="7629202" cy="1650817"/>
                    <a:chOff x="737366" y="1752600"/>
                    <a:chExt cx="7629202" cy="1650817"/>
                  </a:xfrm>
                </p:grpSpPr>
                <p:cxnSp>
                  <p:nvCxnSpPr>
                    <p:cNvPr id="25" name="Straight Connector 24"/>
                    <p:cNvCxnSpPr/>
                    <p:nvPr/>
                  </p:nvCxnSpPr>
                  <p:spPr bwMode="auto">
                    <a:xfrm flipH="1" flipV="1">
                      <a:off x="1937306" y="2350342"/>
                      <a:ext cx="621716"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flipH="1" flipV="1">
                      <a:off x="1937306" y="2894480"/>
                      <a:ext cx="621716"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flipH="1" flipV="1">
                      <a:off x="1937306" y="3046880"/>
                      <a:ext cx="621716"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flipH="1" flipV="1">
                      <a:off x="1937306" y="2197942"/>
                      <a:ext cx="621716"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H="1" flipV="1">
                      <a:off x="3867942" y="2650003"/>
                      <a:ext cx="683888"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flipH="1" flipV="1">
                      <a:off x="5745864" y="2724230"/>
                      <a:ext cx="683888"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H="1" flipV="1">
                      <a:off x="5745864" y="2401011"/>
                      <a:ext cx="683888"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16" name="Picture 15"/>
                    <p:cNvPicPr>
                      <a:picLocks noChangeAspect="1"/>
                    </p:cNvPicPr>
                    <p:nvPr/>
                  </p:nvPicPr>
                  <p:blipFill>
                    <a:blip r:embed="rId4"/>
                    <a:stretch>
                      <a:fillRect/>
                    </a:stretch>
                  </p:blipFill>
                  <p:spPr>
                    <a:xfrm>
                      <a:off x="7483032" y="1752600"/>
                      <a:ext cx="883536" cy="1650817"/>
                    </a:xfrm>
                    <a:prstGeom prst="rect">
                      <a:avLst/>
                    </a:prstGeom>
                  </p:spPr>
                </p:pic>
                <p:sp>
                  <p:nvSpPr>
                    <p:cNvPr id="18" name="Oval 17"/>
                    <p:cNvSpPr/>
                    <p:nvPr/>
                  </p:nvSpPr>
                  <p:spPr bwMode="auto">
                    <a:xfrm>
                      <a:off x="6355464" y="2239404"/>
                      <a:ext cx="685800" cy="64643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cxnSp>
                  <p:nvCxnSpPr>
                    <p:cNvPr id="19" name="Straight Connector 18"/>
                    <p:cNvCxnSpPr>
                      <a:stCxn id="18" idx="2"/>
                    </p:cNvCxnSpPr>
                    <p:nvPr/>
                  </p:nvCxnSpPr>
                  <p:spPr bwMode="auto">
                    <a:xfrm flipH="1" flipV="1">
                      <a:off x="5733748" y="2562621"/>
                      <a:ext cx="621716"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0" name="Rectangle 19"/>
                    <p:cNvSpPr/>
                    <p:nvPr/>
                  </p:nvSpPr>
                  <p:spPr bwMode="auto">
                    <a:xfrm>
                      <a:off x="4560576" y="2239404"/>
                      <a:ext cx="1185288" cy="64643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21" name="Straight Connector 20"/>
                    <p:cNvCxnSpPr/>
                    <p:nvPr/>
                  </p:nvCxnSpPr>
                  <p:spPr bwMode="auto">
                    <a:xfrm flipH="1" flipV="1">
                      <a:off x="3867942" y="2497603"/>
                      <a:ext cx="683888"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8" name="Rectangle 27"/>
                    <p:cNvSpPr/>
                    <p:nvPr/>
                  </p:nvSpPr>
                  <p:spPr bwMode="auto">
                    <a:xfrm>
                      <a:off x="737366" y="2016129"/>
                      <a:ext cx="1185287" cy="5173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9" name="Rectangle 28"/>
                    <p:cNvSpPr/>
                    <p:nvPr/>
                  </p:nvSpPr>
                  <p:spPr bwMode="auto">
                    <a:xfrm>
                      <a:off x="748243" y="2717947"/>
                      <a:ext cx="1185287" cy="5173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0" name="Rectangle 15"/>
                    <p:cNvSpPr>
                      <a:spLocks noChangeArrowheads="1"/>
                    </p:cNvSpPr>
                    <p:nvPr/>
                  </p:nvSpPr>
                  <p:spPr bwMode="auto">
                    <a:xfrm>
                      <a:off x="6379101" y="2329358"/>
                      <a:ext cx="651888" cy="533400"/>
                    </a:xfrm>
                    <a:prstGeom prst="rect">
                      <a:avLst/>
                    </a:prstGeom>
                    <a:noFill/>
                    <a:ln w="9525">
                      <a:noFill/>
                      <a:miter lim="800000"/>
                      <a:headEnd/>
                      <a:tailEnd/>
                    </a:ln>
                    <a:effectLst/>
                  </p:spPr>
                  <p:txBody>
                    <a:bodyPr/>
                    <a:lstStyle/>
                    <a:p>
                      <a:pPr algn="ctr" rtl="0">
                        <a:lnSpc>
                          <a:spcPct val="125000"/>
                        </a:lnSpc>
                        <a:defRPr/>
                      </a:pPr>
                      <a:r>
                        <a:rPr lang="en-US" dirty="0" smtClean="0">
                          <a:solidFill>
                            <a:schemeClr val="tx2"/>
                          </a:solidFill>
                          <a:latin typeface="+mn-lt"/>
                          <a:cs typeface="+mn-cs"/>
                        </a:rPr>
                        <a:t>PM</a:t>
                      </a:r>
                      <a:endParaRPr lang="en-US" dirty="0">
                        <a:solidFill>
                          <a:schemeClr val="tx2"/>
                        </a:solidFill>
                        <a:latin typeface="+mn-lt"/>
                        <a:cs typeface="Arial" pitchFamily="34" charset="0"/>
                      </a:endParaRPr>
                    </a:p>
                  </p:txBody>
                </p:sp>
                <p:sp>
                  <p:nvSpPr>
                    <p:cNvPr id="33" name="Rectangle 15"/>
                    <p:cNvSpPr>
                      <a:spLocks noChangeArrowheads="1"/>
                    </p:cNvSpPr>
                    <p:nvPr/>
                  </p:nvSpPr>
                  <p:spPr bwMode="auto">
                    <a:xfrm>
                      <a:off x="828056" y="2748337"/>
                      <a:ext cx="1025661" cy="533400"/>
                    </a:xfrm>
                    <a:prstGeom prst="rect">
                      <a:avLst/>
                    </a:prstGeom>
                    <a:noFill/>
                    <a:ln w="9525">
                      <a:noFill/>
                      <a:miter lim="800000"/>
                      <a:headEnd/>
                      <a:tailEnd/>
                    </a:ln>
                    <a:effectLst/>
                  </p:spPr>
                  <p:txBody>
                    <a:bodyPr/>
                    <a:lstStyle/>
                    <a:p>
                      <a:pPr algn="ctr" rtl="0">
                        <a:lnSpc>
                          <a:spcPct val="125000"/>
                        </a:lnSpc>
                        <a:defRPr/>
                      </a:pPr>
                      <a:r>
                        <a:rPr lang="en-US" dirty="0" smtClean="0">
                          <a:solidFill>
                            <a:schemeClr val="tx2"/>
                          </a:solidFill>
                          <a:latin typeface="+mn-lt"/>
                          <a:cs typeface="+mn-cs"/>
                        </a:rPr>
                        <a:t>UC</a:t>
                      </a:r>
                      <a:endParaRPr lang="en-US" dirty="0">
                        <a:solidFill>
                          <a:schemeClr val="tx2"/>
                        </a:solidFill>
                        <a:latin typeface="+mn-lt"/>
                        <a:cs typeface="Arial" pitchFamily="34" charset="0"/>
                      </a:endParaRPr>
                    </a:p>
                  </p:txBody>
                </p:sp>
                <p:sp>
                  <p:nvSpPr>
                    <p:cNvPr id="34" name="Rectangle 15"/>
                    <p:cNvSpPr>
                      <a:spLocks noChangeArrowheads="1"/>
                    </p:cNvSpPr>
                    <p:nvPr/>
                  </p:nvSpPr>
                  <p:spPr bwMode="auto">
                    <a:xfrm>
                      <a:off x="2459455" y="2003470"/>
                      <a:ext cx="1553711" cy="533400"/>
                    </a:xfrm>
                    <a:prstGeom prst="rect">
                      <a:avLst/>
                    </a:prstGeom>
                    <a:noFill/>
                    <a:ln w="9525">
                      <a:noFill/>
                      <a:miter lim="800000"/>
                      <a:headEnd/>
                      <a:tailEnd/>
                    </a:ln>
                    <a:effectLst/>
                  </p:spPr>
                  <p:txBody>
                    <a:bodyPr/>
                    <a:lstStyle/>
                    <a:p>
                      <a:pPr algn="ctr" rtl="0">
                        <a:lnSpc>
                          <a:spcPct val="125000"/>
                        </a:lnSpc>
                        <a:defRPr/>
                      </a:pPr>
                      <a:r>
                        <a:rPr lang="en-US" dirty="0" smtClean="0">
                          <a:solidFill>
                            <a:schemeClr val="tx2"/>
                          </a:solidFill>
                          <a:latin typeface="+mn-lt"/>
                          <a:cs typeface="+mn-cs"/>
                        </a:rPr>
                        <a:t>Multi-port DC/DC Converter</a:t>
                      </a:r>
                      <a:endParaRPr lang="en-US" dirty="0">
                        <a:solidFill>
                          <a:schemeClr val="tx2"/>
                        </a:solidFill>
                        <a:latin typeface="+mn-lt"/>
                        <a:cs typeface="Arial" pitchFamily="34" charset="0"/>
                      </a:endParaRPr>
                    </a:p>
                  </p:txBody>
                </p:sp>
              </p:grpSp>
            </p:grpSp>
            <p:sp>
              <p:nvSpPr>
                <p:cNvPr id="31" name="Rectangle 15"/>
                <p:cNvSpPr>
                  <a:spLocks noChangeArrowheads="1"/>
                </p:cNvSpPr>
                <p:nvPr/>
              </p:nvSpPr>
              <p:spPr bwMode="auto">
                <a:xfrm>
                  <a:off x="4798267" y="3322969"/>
                  <a:ext cx="1025661" cy="533400"/>
                </a:xfrm>
                <a:prstGeom prst="rect">
                  <a:avLst/>
                </a:prstGeom>
                <a:noFill/>
                <a:ln w="9525">
                  <a:noFill/>
                  <a:miter lim="800000"/>
                  <a:headEnd/>
                  <a:tailEnd/>
                </a:ln>
                <a:effectLst/>
              </p:spPr>
              <p:txBody>
                <a:bodyPr/>
                <a:lstStyle/>
                <a:p>
                  <a:pPr algn="ctr" rtl="0">
                    <a:lnSpc>
                      <a:spcPct val="125000"/>
                    </a:lnSpc>
                    <a:defRPr/>
                  </a:pPr>
                  <a:r>
                    <a:rPr lang="en-US" dirty="0" smtClean="0">
                      <a:solidFill>
                        <a:schemeClr val="tx2"/>
                      </a:solidFill>
                      <a:latin typeface="+mn-lt"/>
                      <a:cs typeface="+mn-cs"/>
                    </a:rPr>
                    <a:t>Inverter</a:t>
                  </a:r>
                  <a:endParaRPr lang="en-US" dirty="0">
                    <a:solidFill>
                      <a:schemeClr val="tx2"/>
                    </a:solidFill>
                    <a:latin typeface="+mn-lt"/>
                    <a:cs typeface="Arial" pitchFamily="34" charset="0"/>
                  </a:endParaRPr>
                </a:p>
              </p:txBody>
            </p:sp>
          </p:grpSp>
        </p:grpSp>
      </p:grpSp>
      <p:sp>
        <p:nvSpPr>
          <p:cNvPr id="48"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err="1" smtClean="0"/>
              <a:t>Examined</a:t>
            </a:r>
            <a:r>
              <a:rPr lang="fr-FR" b="1" kern="0" dirty="0" smtClean="0"/>
              <a:t> Power </a:t>
            </a:r>
            <a:r>
              <a:rPr lang="fr-FR" b="1" kern="0" dirty="0" err="1" smtClean="0"/>
              <a:t>Converter</a:t>
            </a:r>
            <a:r>
              <a:rPr lang="fr-FR" b="1" kern="0" dirty="0" smtClean="0"/>
              <a:t> System</a:t>
            </a:r>
          </a:p>
        </p:txBody>
      </p:sp>
      <p:sp>
        <p:nvSpPr>
          <p:cNvPr id="2" name="Down Arrow 1"/>
          <p:cNvSpPr/>
          <p:nvPr/>
        </p:nvSpPr>
        <p:spPr bwMode="auto">
          <a:xfrm>
            <a:off x="3336324" y="3094605"/>
            <a:ext cx="308919" cy="749265"/>
          </a:xfrm>
          <a:prstGeom prst="downArrow">
            <a:avLst/>
          </a:prstGeom>
          <a:solidFill>
            <a:schemeClr val="bg1">
              <a:lumMod val="75000"/>
            </a:schemeClr>
          </a:solidFill>
          <a:ln w="6350">
            <a:solidFill>
              <a:schemeClr val="tx1"/>
            </a:solidFill>
            <a:headEnd type="none" w="med" len="med"/>
            <a:tailEnd type="none" w="med" len="med"/>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 name="Rounded Rectangle 39"/>
          <p:cNvSpPr/>
          <p:nvPr/>
        </p:nvSpPr>
        <p:spPr bwMode="auto">
          <a:xfrm>
            <a:off x="2622529" y="1329274"/>
            <a:ext cx="1723625" cy="1719867"/>
          </a:xfrm>
          <a:prstGeom prst="roundRect">
            <a:avLst/>
          </a:prstGeom>
          <a:noFill/>
          <a:ln w="38100" cap="flat" cmpd="sng" algn="ctr">
            <a:solidFill>
              <a:srgbClr val="FF00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1899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up)">
                                      <p:cBhvr>
                                        <p:cTn id="10" dur="500"/>
                                        <p:tgtEl>
                                          <p:spTgt spid="4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up)">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391711"/>
            <a:ext cx="2202073" cy="1260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391711"/>
            <a:ext cx="2268749" cy="1260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391711"/>
            <a:ext cx="2171700" cy="1260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002554493"/>
              </p:ext>
            </p:extLst>
          </p:nvPr>
        </p:nvGraphicFramePr>
        <p:xfrm>
          <a:off x="457199" y="1384103"/>
          <a:ext cx="8229600" cy="2031677"/>
        </p:xfrm>
        <a:graphic>
          <a:graphicData uri="http://schemas.openxmlformats.org/drawingml/2006/table">
            <a:tbl>
              <a:tblPr firstRow="1" bandRow="1">
                <a:tableStyleId>{2D5ABB26-0587-4C30-8999-92F81FD0307C}</a:tableStyleId>
              </a:tblPr>
              <a:tblGrid>
                <a:gridCol w="2743200"/>
                <a:gridCol w="2743200"/>
                <a:gridCol w="2743200"/>
              </a:tblGrid>
              <a:tr h="1300157">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845">
                <a:tc gridSpan="3">
                  <a:txBody>
                    <a:bodyPr/>
                    <a:lstStyle/>
                    <a:p>
                      <a:pPr algn="ctr"/>
                      <a:r>
                        <a:rPr lang="en-US" b="1" dirty="0" smtClean="0">
                          <a:solidFill>
                            <a:schemeClr val="tx2"/>
                          </a:solidFill>
                        </a:rPr>
                        <a:t>Isolated</a:t>
                      </a:r>
                      <a:r>
                        <a:rPr lang="en-US" b="1" baseline="0" dirty="0" smtClean="0">
                          <a:solidFill>
                            <a:schemeClr val="tx2"/>
                          </a:solidFill>
                        </a:rPr>
                        <a:t> topologies</a:t>
                      </a:r>
                      <a:endParaRPr lang="en-US"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pPr algn="ctr"/>
                      <a:endParaRPr lang="en-US"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pPr algn="ctr"/>
                      <a:endParaRPr lang="en-US"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r>
              <a:tr h="350845">
                <a:tc>
                  <a:txBody>
                    <a:bodyPr/>
                    <a:lstStyle/>
                    <a:p>
                      <a:pPr algn="ctr"/>
                      <a:r>
                        <a:rPr lang="en-US" b="1" dirty="0" smtClean="0">
                          <a:solidFill>
                            <a:schemeClr val="tx2"/>
                          </a:solidFill>
                        </a:rPr>
                        <a:t>boost-half</a:t>
                      </a:r>
                      <a:r>
                        <a:rPr lang="en-US" b="1" baseline="0" dirty="0" smtClean="0">
                          <a:solidFill>
                            <a:schemeClr val="tx2"/>
                          </a:solidFill>
                        </a:rPr>
                        <a:t> bridge</a:t>
                      </a:r>
                      <a:endParaRPr lang="en-US" b="1" dirty="0">
                        <a:solidFill>
                          <a:schemeClr val="tx2"/>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algn="ctr"/>
                      <a:r>
                        <a:rPr lang="en-US" b="1" dirty="0" smtClean="0">
                          <a:solidFill>
                            <a:schemeClr val="tx2"/>
                          </a:solidFill>
                        </a:rPr>
                        <a:t>half-bridge</a:t>
                      </a:r>
                      <a:endParaRPr lang="en-US"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algn="ctr"/>
                      <a:r>
                        <a:rPr lang="en-US" b="1" dirty="0" smtClean="0">
                          <a:solidFill>
                            <a:schemeClr val="tx2"/>
                          </a:solidFill>
                        </a:rPr>
                        <a:t>full-bridge</a:t>
                      </a:r>
                      <a:endParaRPr lang="en-US"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58655251"/>
              </p:ext>
            </p:extLst>
          </p:nvPr>
        </p:nvGraphicFramePr>
        <p:xfrm>
          <a:off x="451512" y="3974031"/>
          <a:ext cx="8228464" cy="2031677"/>
        </p:xfrm>
        <a:graphic>
          <a:graphicData uri="http://schemas.openxmlformats.org/drawingml/2006/table">
            <a:tbl>
              <a:tblPr firstRow="1" bandRow="1">
                <a:tableStyleId>{2D5ABB26-0587-4C30-8999-92F81FD0307C}</a:tableStyleId>
              </a:tblPr>
              <a:tblGrid>
                <a:gridCol w="2819399"/>
                <a:gridCol w="3061650"/>
                <a:gridCol w="2347415"/>
              </a:tblGrid>
              <a:tr h="1300157">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845">
                <a:tc gridSpan="3">
                  <a:txBody>
                    <a:bodyPr/>
                    <a:lstStyle/>
                    <a:p>
                      <a:pPr algn="ctr"/>
                      <a:r>
                        <a:rPr lang="en-US" b="1" dirty="0" smtClean="0">
                          <a:solidFill>
                            <a:schemeClr val="tx2"/>
                          </a:solidFill>
                        </a:rPr>
                        <a:t>Non-isolated topologies</a:t>
                      </a:r>
                      <a:endParaRPr lang="en-US"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pPr algn="ctr"/>
                      <a:endParaRPr lang="en-US" sz="1800" b="1" kern="120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pPr algn="ctr"/>
                      <a:endParaRPr lang="en-US"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r>
              <a:tr h="350845">
                <a:tc>
                  <a:txBody>
                    <a:bodyPr/>
                    <a:lstStyle/>
                    <a:p>
                      <a:pPr algn="ctr"/>
                      <a:r>
                        <a:rPr lang="en-US" b="1" dirty="0" smtClean="0">
                          <a:solidFill>
                            <a:schemeClr val="tx2"/>
                          </a:solidFill>
                        </a:rPr>
                        <a:t>SEPIC</a:t>
                      </a:r>
                      <a:endParaRPr lang="en-US" b="1" dirty="0">
                        <a:solidFill>
                          <a:schemeClr val="tx2"/>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algn="ctr"/>
                      <a:r>
                        <a:rPr lang="en-US" sz="1800" b="1" kern="1200" dirty="0" err="1" smtClean="0">
                          <a:solidFill>
                            <a:schemeClr val="tx2"/>
                          </a:solidFill>
                          <a:latin typeface="+mn-lt"/>
                          <a:ea typeface="+mn-ea"/>
                          <a:cs typeface="+mn-cs"/>
                        </a:rPr>
                        <a:t>cuk</a:t>
                      </a:r>
                      <a:endParaRPr lang="en-US" sz="1800" b="1" kern="120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algn="ctr"/>
                      <a:r>
                        <a:rPr lang="en-US" b="1" dirty="0" smtClean="0">
                          <a:solidFill>
                            <a:schemeClr val="tx2"/>
                          </a:solidFill>
                        </a:rPr>
                        <a:t>buck-boost</a:t>
                      </a:r>
                      <a:endParaRPr lang="en-US"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r>
            </a:tbl>
          </a:graphicData>
        </a:graphic>
      </p:graphicFrame>
      <p:pic>
        <p:nvPicPr>
          <p:cNvPr id="7" name="Picture 1"/>
          <p:cNvPicPr>
            <a:picLocks noChangeAspect="1" noChangeArrowheads="1"/>
          </p:cNvPicPr>
          <p:nvPr/>
        </p:nvPicPr>
        <p:blipFill rotWithShape="1">
          <a:blip r:embed="rId6">
            <a:extLst>
              <a:ext uri="{28A0092B-C50C-407E-A947-70E740481C1C}">
                <a14:useLocalDpi xmlns:a14="http://schemas.microsoft.com/office/drawing/2010/main" val="0"/>
              </a:ext>
            </a:extLst>
          </a:blip>
          <a:srcRect t="12659" r="2631"/>
          <a:stretch/>
        </p:blipFill>
        <p:spPr bwMode="auto">
          <a:xfrm>
            <a:off x="402608" y="4039754"/>
            <a:ext cx="2819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noChangeArrowheads="1"/>
          </p:cNvPicPr>
          <p:nvPr/>
        </p:nvPicPr>
        <p:blipFill rotWithShape="1">
          <a:blip r:embed="rId7">
            <a:extLst>
              <a:ext uri="{28A0092B-C50C-407E-A947-70E740481C1C}">
                <a14:useLocalDpi xmlns:a14="http://schemas.microsoft.com/office/drawing/2010/main" val="0"/>
              </a:ext>
            </a:extLst>
          </a:blip>
          <a:srcRect l="5000" t="1492" r="5000" b="10448"/>
          <a:stretch/>
        </p:blipFill>
        <p:spPr bwMode="auto">
          <a:xfrm>
            <a:off x="3374408" y="4034338"/>
            <a:ext cx="2743200" cy="107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noChangeArrowheads="1"/>
          </p:cNvPicPr>
          <p:nvPr/>
        </p:nvPicPr>
        <p:blipFill rotWithShape="1">
          <a:blip r:embed="rId8">
            <a:extLst>
              <a:ext uri="{28A0092B-C50C-407E-A947-70E740481C1C}">
                <a14:useLocalDpi xmlns:a14="http://schemas.microsoft.com/office/drawing/2010/main" val="0"/>
              </a:ext>
            </a:extLst>
          </a:blip>
          <a:srcRect l="5907" t="11688" b="5194"/>
          <a:stretch/>
        </p:blipFill>
        <p:spPr bwMode="auto">
          <a:xfrm>
            <a:off x="6356988" y="4110538"/>
            <a:ext cx="2427620" cy="107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err="1" smtClean="0"/>
              <a:t>Bidirectional</a:t>
            </a:r>
            <a:r>
              <a:rPr lang="fr-FR" b="1" kern="0" dirty="0" smtClean="0"/>
              <a:t> DC/DC </a:t>
            </a:r>
            <a:r>
              <a:rPr lang="fr-FR" b="1" kern="0" dirty="0" err="1" smtClean="0"/>
              <a:t>Converter</a:t>
            </a:r>
            <a:r>
              <a:rPr lang="fr-FR" b="1" kern="0" dirty="0" smtClean="0"/>
              <a:t> Topologies</a:t>
            </a:r>
          </a:p>
        </p:txBody>
      </p:sp>
      <p:sp>
        <p:nvSpPr>
          <p:cNvPr id="11" name="Rounded Rectangle 10"/>
          <p:cNvSpPr/>
          <p:nvPr/>
        </p:nvSpPr>
        <p:spPr bwMode="auto">
          <a:xfrm>
            <a:off x="6335958" y="3903257"/>
            <a:ext cx="2312171" cy="2197291"/>
          </a:xfrm>
          <a:prstGeom prst="roundRect">
            <a:avLst/>
          </a:prstGeom>
          <a:noFill/>
          <a:ln w="38100" cap="flat" cmpd="sng" algn="ctr">
            <a:solidFill>
              <a:srgbClr val="FF00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2440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par>
                                <p:cTn id="13" presetID="12" presetClass="entr" presetSubtype="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down)">
                                      <p:cBhvr>
                                        <p:cTn id="16" dur="500"/>
                                        <p:tgtEl>
                                          <p:spTgt spid="3"/>
                                        </p:tgtEl>
                                      </p:cBhvr>
                                    </p:animEffect>
                                  </p:childTnLst>
                                </p:cTn>
                              </p:par>
                              <p:par>
                                <p:cTn id="17" presetID="12" presetClass="entr" presetSubtype="1"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down)">
                                      <p:cBhvr>
                                        <p:cTn id="20" dur="500"/>
                                        <p:tgtEl>
                                          <p:spTgt spid="4"/>
                                        </p:tgtEl>
                                      </p:cBhvr>
                                    </p:animEffect>
                                  </p:childTnLst>
                                </p:cTn>
                              </p:par>
                              <p:par>
                                <p:cTn id="21" presetID="12"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down)">
                                      <p:cBhvr>
                                        <p:cTn id="24" dur="500"/>
                                        <p:tgtEl>
                                          <p:spTgt spid="6"/>
                                        </p:tgtEl>
                                      </p:cBhvr>
                                    </p:animEffect>
                                  </p:childTnLst>
                                </p:cTn>
                              </p:par>
                              <p:par>
                                <p:cTn id="25" presetID="12" presetClass="entr" presetSubtype="1"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ppt_y</p:attrName>
                                        </p:attrNameLst>
                                      </p:cBhvr>
                                      <p:tavLst>
                                        <p:tav tm="0">
                                          <p:val>
                                            <p:strVal val="#ppt_y-#ppt_h*1.125000"/>
                                          </p:val>
                                        </p:tav>
                                        <p:tav tm="100000">
                                          <p:val>
                                            <p:strVal val="#ppt_y"/>
                                          </p:val>
                                        </p:tav>
                                      </p:tavLst>
                                    </p:anim>
                                    <p:animEffect transition="in" filter="wipe(down)">
                                      <p:cBhvr>
                                        <p:cTn id="28" dur="500"/>
                                        <p:tgtEl>
                                          <p:spTgt spid="7"/>
                                        </p:tgtEl>
                                      </p:cBhvr>
                                    </p:animEffect>
                                  </p:childTnLst>
                                </p:cTn>
                              </p:par>
                              <p:par>
                                <p:cTn id="29" presetID="12" presetClass="entr" presetSubtype="1"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ppt_y</p:attrName>
                                        </p:attrNameLst>
                                      </p:cBhvr>
                                      <p:tavLst>
                                        <p:tav tm="0">
                                          <p:val>
                                            <p:strVal val="#ppt_y-#ppt_h*1.125000"/>
                                          </p:val>
                                        </p:tav>
                                        <p:tav tm="100000">
                                          <p:val>
                                            <p:strVal val="#ppt_y"/>
                                          </p:val>
                                        </p:tav>
                                      </p:tavLst>
                                    </p:anim>
                                    <p:animEffect transition="in" filter="wipe(down)">
                                      <p:cBhvr>
                                        <p:cTn id="32" dur="500"/>
                                        <p:tgtEl>
                                          <p:spTgt spid="8"/>
                                        </p:tgtEl>
                                      </p:cBhvr>
                                    </p:animEffect>
                                  </p:childTnLst>
                                </p:cTn>
                              </p:par>
                              <p:par>
                                <p:cTn id="33" presetID="12" presetClass="entr" presetSubtype="1"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down)">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09385183"/>
              </p:ext>
            </p:extLst>
          </p:nvPr>
        </p:nvGraphicFramePr>
        <p:xfrm>
          <a:off x="5280992" y="4081800"/>
          <a:ext cx="3027236" cy="1920240"/>
        </p:xfrm>
        <a:graphic>
          <a:graphicData uri="http://schemas.openxmlformats.org/drawingml/2006/table">
            <a:tbl>
              <a:tblPr firstRow="1" firstCol="1" bandRow="1">
                <a:tableStyleId>{6E25E649-3F16-4E02-A733-19D2CDBF48F0}</a:tableStyleId>
              </a:tblPr>
              <a:tblGrid>
                <a:gridCol w="2104263"/>
                <a:gridCol w="922973"/>
              </a:tblGrid>
              <a:tr h="274320">
                <a:tc>
                  <a:txBody>
                    <a:bodyPr/>
                    <a:lstStyle/>
                    <a:p>
                      <a:pPr marL="0" marR="0" algn="ctr">
                        <a:spcBef>
                          <a:spcPts val="0"/>
                        </a:spcBef>
                        <a:spcAft>
                          <a:spcPts val="0"/>
                        </a:spcAft>
                      </a:pPr>
                      <a:r>
                        <a:rPr lang="en-US" sz="1600" dirty="0">
                          <a:solidFill>
                            <a:schemeClr val="tx2"/>
                          </a:solidFill>
                          <a:effectLst/>
                        </a:rPr>
                        <a:t>Source </a:t>
                      </a:r>
                      <a:r>
                        <a:rPr lang="en-US" sz="1600" dirty="0" smtClean="0">
                          <a:solidFill>
                            <a:schemeClr val="tx2"/>
                          </a:solidFill>
                          <a:effectLst/>
                        </a:rPr>
                        <a:t>voltage</a:t>
                      </a:r>
                      <a:endParaRPr lang="en-US" sz="1600" b="1" dirty="0">
                        <a:solidFill>
                          <a:schemeClr val="tx2"/>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noFill/>
                  </a:tcPr>
                </a:tc>
                <a:tc>
                  <a:txBody>
                    <a:bodyPr/>
                    <a:lstStyle/>
                    <a:p>
                      <a:pPr marL="0" marR="0" algn="just">
                        <a:spcBef>
                          <a:spcPts val="0"/>
                        </a:spcBef>
                        <a:spcAft>
                          <a:spcPts val="0"/>
                        </a:spcAft>
                      </a:pPr>
                      <a:r>
                        <a:rPr lang="en-US" sz="1600" b="0" kern="1200" dirty="0">
                          <a:solidFill>
                            <a:schemeClr val="dk1"/>
                          </a:solidFill>
                          <a:effectLst/>
                          <a:latin typeface="+mn-lt"/>
                          <a:ea typeface="+mn-ea"/>
                          <a:cs typeface="+mn-cs"/>
                        </a:rPr>
                        <a:t>200V</a:t>
                      </a:r>
                    </a:p>
                  </a:txBody>
                  <a:tcPr marL="68580" marR="68580" marT="0" marB="0" anchor="ctr">
                    <a:lnB w="12700" cap="flat" cmpd="sng" algn="ctr">
                      <a:noFill/>
                      <a:prstDash val="solid"/>
                      <a:round/>
                      <a:headEnd type="none" w="med" len="med"/>
                      <a:tailEnd type="none" w="med" len="med"/>
                    </a:lnB>
                    <a:noFill/>
                  </a:tcPr>
                </a:tc>
              </a:tr>
              <a:tr h="274320">
                <a:tc>
                  <a:txBody>
                    <a:bodyPr/>
                    <a:lstStyle/>
                    <a:p>
                      <a:pPr marL="0" marR="0" algn="ctr">
                        <a:spcBef>
                          <a:spcPts val="0"/>
                        </a:spcBef>
                        <a:spcAft>
                          <a:spcPts val="0"/>
                        </a:spcAft>
                      </a:pPr>
                      <a:r>
                        <a:rPr lang="en-US" sz="1600" dirty="0">
                          <a:solidFill>
                            <a:schemeClr val="tx2"/>
                          </a:solidFill>
                          <a:effectLst/>
                        </a:rPr>
                        <a:t>DC-link </a:t>
                      </a:r>
                      <a:r>
                        <a:rPr lang="en-US" sz="1600" dirty="0" smtClean="0">
                          <a:solidFill>
                            <a:schemeClr val="tx2"/>
                          </a:solidFill>
                          <a:effectLst/>
                        </a:rPr>
                        <a:t>voltage</a:t>
                      </a:r>
                      <a:endParaRPr lang="en-US" sz="1600" b="1" dirty="0">
                        <a:solidFill>
                          <a:schemeClr val="tx2"/>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noFill/>
                  </a:tcPr>
                </a:tc>
                <a:tc>
                  <a:txBody>
                    <a:bodyPr/>
                    <a:lstStyle/>
                    <a:p>
                      <a:pPr marL="0" marR="0" algn="just">
                        <a:spcBef>
                          <a:spcPts val="0"/>
                        </a:spcBef>
                        <a:spcAft>
                          <a:spcPts val="0"/>
                        </a:spcAft>
                      </a:pPr>
                      <a:r>
                        <a:rPr lang="en-US" sz="1600" dirty="0">
                          <a:effectLst/>
                        </a:rPr>
                        <a:t>300V</a:t>
                      </a:r>
                      <a:endParaRPr lang="en-US"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noFill/>
                  </a:tcPr>
                </a:tc>
              </a:tr>
              <a:tr h="274320">
                <a:tc>
                  <a:txBody>
                    <a:bodyPr/>
                    <a:lstStyle/>
                    <a:p>
                      <a:pPr marL="0" marR="0" algn="ctr">
                        <a:spcBef>
                          <a:spcPts val="0"/>
                        </a:spcBef>
                        <a:spcAft>
                          <a:spcPts val="0"/>
                        </a:spcAft>
                      </a:pPr>
                      <a:r>
                        <a:rPr lang="en-US" sz="1600" dirty="0">
                          <a:solidFill>
                            <a:schemeClr val="tx2"/>
                          </a:solidFill>
                          <a:effectLst/>
                        </a:rPr>
                        <a:t>Rated </a:t>
                      </a:r>
                      <a:r>
                        <a:rPr lang="en-US" sz="1600" dirty="0" smtClean="0">
                          <a:solidFill>
                            <a:schemeClr val="tx2"/>
                          </a:solidFill>
                          <a:effectLst/>
                        </a:rPr>
                        <a:t>Power</a:t>
                      </a:r>
                      <a:endParaRPr lang="en-US" sz="1600" b="1" dirty="0">
                        <a:solidFill>
                          <a:schemeClr val="tx2"/>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marL="0" marR="0" algn="just">
                        <a:spcBef>
                          <a:spcPts val="0"/>
                        </a:spcBef>
                        <a:spcAft>
                          <a:spcPts val="0"/>
                        </a:spcAft>
                      </a:pPr>
                      <a:r>
                        <a:rPr lang="en-US" sz="1600" dirty="0">
                          <a:effectLst/>
                        </a:rPr>
                        <a:t>30kW</a:t>
                      </a:r>
                      <a:endParaRPr lang="en-US"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noFill/>
                  </a:tcPr>
                </a:tc>
              </a:tr>
              <a:tr h="274320">
                <a:tc>
                  <a:txBody>
                    <a:bodyPr/>
                    <a:lstStyle/>
                    <a:p>
                      <a:pPr marL="0" marR="0" algn="ctr">
                        <a:spcBef>
                          <a:spcPts val="0"/>
                        </a:spcBef>
                        <a:spcAft>
                          <a:spcPts val="0"/>
                        </a:spcAft>
                      </a:pPr>
                      <a:r>
                        <a:rPr lang="en-US" sz="1600" b="1" kern="1200" dirty="0">
                          <a:solidFill>
                            <a:schemeClr val="tx2"/>
                          </a:solidFill>
                          <a:effectLst/>
                          <a:latin typeface="+mn-lt"/>
                          <a:ea typeface="+mn-ea"/>
                          <a:cs typeface="+mn-cs"/>
                        </a:rPr>
                        <a:t>Switching </a:t>
                      </a:r>
                      <a:r>
                        <a:rPr lang="en-US" sz="1600" b="1" kern="1200" dirty="0" smtClean="0">
                          <a:solidFill>
                            <a:schemeClr val="tx2"/>
                          </a:solidFill>
                          <a:effectLst/>
                          <a:latin typeface="+mn-lt"/>
                          <a:ea typeface="+mn-ea"/>
                          <a:cs typeface="+mn-cs"/>
                        </a:rPr>
                        <a:t>frequency</a:t>
                      </a:r>
                      <a:endParaRPr lang="en-US" sz="1600" b="1" i="1" kern="1200" dirty="0">
                        <a:solidFill>
                          <a:schemeClr val="tx2"/>
                        </a:solidFill>
                        <a:effectLst/>
                        <a:latin typeface="Times New Roman" panose="02020603050405020304" pitchFamily="18" charset="0"/>
                        <a:ea typeface="+mn-ea"/>
                        <a:cs typeface="Times New Roman" panose="02020603050405020304" pitchFamily="18" charset="0"/>
                      </a:endParaRPr>
                    </a:p>
                  </a:txBody>
                  <a:tcPr marL="68580" marR="68580" marT="0" marB="0" anchor="ctr">
                    <a:noFill/>
                  </a:tcPr>
                </a:tc>
                <a:tc>
                  <a:txBody>
                    <a:bodyPr/>
                    <a:lstStyle/>
                    <a:p>
                      <a:pPr marL="0" marR="0" algn="just">
                        <a:spcBef>
                          <a:spcPts val="0"/>
                        </a:spcBef>
                        <a:spcAft>
                          <a:spcPts val="0"/>
                        </a:spcAft>
                      </a:pPr>
                      <a:r>
                        <a:rPr lang="en-US" sz="1600" kern="1200" dirty="0">
                          <a:solidFill>
                            <a:schemeClr val="dk1"/>
                          </a:solidFill>
                          <a:effectLst/>
                          <a:latin typeface="+mn-lt"/>
                          <a:ea typeface="+mn-ea"/>
                          <a:cs typeface="+mn-cs"/>
                        </a:rPr>
                        <a:t>15kHz</a:t>
                      </a:r>
                    </a:p>
                  </a:txBody>
                  <a:tcPr marL="68580" marR="68580" marT="0" marB="0" anchor="ctr">
                    <a:noFill/>
                  </a:tcPr>
                </a:tc>
              </a:tr>
              <a:tr h="274320">
                <a:tc>
                  <a:txBody>
                    <a:bodyPr/>
                    <a:lstStyle/>
                    <a:p>
                      <a:pPr marL="0" marR="0" algn="ctr">
                        <a:spcBef>
                          <a:spcPts val="0"/>
                        </a:spcBef>
                        <a:spcAft>
                          <a:spcPts val="0"/>
                        </a:spcAft>
                      </a:pPr>
                      <a:r>
                        <a:rPr lang="fr-FR" sz="1600" b="1" kern="1200" dirty="0" smtClean="0">
                          <a:solidFill>
                            <a:schemeClr val="tx2"/>
                          </a:solidFill>
                          <a:effectLst/>
                          <a:latin typeface="+mn-lt"/>
                          <a:ea typeface="+mn-ea"/>
                          <a:cs typeface="+mn-cs"/>
                        </a:rPr>
                        <a:t>Source voltage </a:t>
                      </a:r>
                      <a:r>
                        <a:rPr lang="fr-FR" sz="1600" b="1" kern="1200" dirty="0" err="1" smtClean="0">
                          <a:solidFill>
                            <a:schemeClr val="tx2"/>
                          </a:solidFill>
                          <a:effectLst/>
                          <a:latin typeface="+mn-lt"/>
                          <a:ea typeface="+mn-ea"/>
                          <a:cs typeface="+mn-cs"/>
                        </a:rPr>
                        <a:t>ripple</a:t>
                      </a:r>
                      <a:endParaRPr lang="en-US" sz="1600" b="1" kern="1200" dirty="0">
                        <a:solidFill>
                          <a:schemeClr val="tx2"/>
                        </a:solidFill>
                        <a:effectLst/>
                        <a:latin typeface="+mn-lt"/>
                        <a:ea typeface="+mn-ea"/>
                        <a:cs typeface="+mn-cs"/>
                      </a:endParaRPr>
                    </a:p>
                  </a:txBody>
                  <a:tcPr marL="68580" marR="68580" marT="0" marB="0" anchor="ctr">
                    <a:noFill/>
                  </a:tcPr>
                </a:tc>
                <a:tc>
                  <a:txBody>
                    <a:bodyPr/>
                    <a:lstStyle/>
                    <a:p>
                      <a:pPr marL="0" marR="0" algn="just">
                        <a:spcBef>
                          <a:spcPts val="0"/>
                        </a:spcBef>
                        <a:spcAft>
                          <a:spcPts val="0"/>
                        </a:spcAft>
                      </a:pPr>
                      <a:r>
                        <a:rPr lang="en-US" sz="1600" kern="1200" dirty="0">
                          <a:solidFill>
                            <a:schemeClr val="dk1"/>
                          </a:solidFill>
                          <a:effectLst/>
                          <a:latin typeface="+mn-lt"/>
                          <a:ea typeface="+mn-ea"/>
                          <a:cs typeface="+mn-cs"/>
                        </a:rPr>
                        <a:t>2% </a:t>
                      </a:r>
                      <a:r>
                        <a:rPr lang="en-US" sz="1600" kern="1200" dirty="0" smtClean="0">
                          <a:solidFill>
                            <a:schemeClr val="dk1"/>
                          </a:solidFill>
                          <a:effectLst/>
                          <a:latin typeface="+mn-lt"/>
                          <a:ea typeface="+mn-ea"/>
                          <a:cs typeface="+mn-cs"/>
                        </a:rPr>
                        <a:t>p/p</a:t>
                      </a:r>
                      <a:endParaRPr lang="en-US" sz="1600" kern="1200" dirty="0">
                        <a:solidFill>
                          <a:schemeClr val="dk1"/>
                        </a:solidFill>
                        <a:effectLst/>
                        <a:latin typeface="+mn-lt"/>
                        <a:ea typeface="+mn-ea"/>
                        <a:cs typeface="+mn-cs"/>
                      </a:endParaRPr>
                    </a:p>
                  </a:txBody>
                  <a:tcPr marL="68580" marR="68580" marT="0" marB="0" anchor="ctr">
                    <a:noFill/>
                  </a:tcPr>
                </a:tc>
              </a:tr>
              <a:tr h="274320">
                <a:tc>
                  <a:txBody>
                    <a:bodyPr/>
                    <a:lstStyle/>
                    <a:p>
                      <a:pPr marL="0" marR="0" algn="ctr">
                        <a:spcBef>
                          <a:spcPts val="0"/>
                        </a:spcBef>
                        <a:spcAft>
                          <a:spcPts val="0"/>
                        </a:spcAft>
                      </a:pPr>
                      <a:r>
                        <a:rPr lang="en-US" sz="1600" b="1" kern="1200" dirty="0" smtClean="0">
                          <a:solidFill>
                            <a:schemeClr val="tx2"/>
                          </a:solidFill>
                          <a:effectLst/>
                          <a:latin typeface="+mn-lt"/>
                          <a:ea typeface="+mn-ea"/>
                          <a:cs typeface="+mn-cs"/>
                        </a:rPr>
                        <a:t>DC-link voltage ripple</a:t>
                      </a:r>
                      <a:endParaRPr lang="en-US" sz="1600" b="1" kern="1200" dirty="0">
                        <a:solidFill>
                          <a:schemeClr val="tx2"/>
                        </a:solidFill>
                        <a:effectLst/>
                        <a:latin typeface="+mn-lt"/>
                        <a:ea typeface="+mn-ea"/>
                        <a:cs typeface="+mn-cs"/>
                      </a:endParaRPr>
                    </a:p>
                  </a:txBody>
                  <a:tcPr marL="68580" marR="68580" marT="0" marB="0" anchor="ctr">
                    <a:noFill/>
                  </a:tcPr>
                </a:tc>
                <a:tc>
                  <a:txBody>
                    <a:bodyPr/>
                    <a:lstStyle/>
                    <a:p>
                      <a:pPr marL="0" marR="0" algn="just">
                        <a:spcBef>
                          <a:spcPts val="0"/>
                        </a:spcBef>
                        <a:spcAft>
                          <a:spcPts val="0"/>
                        </a:spcAft>
                      </a:pPr>
                      <a:r>
                        <a:rPr lang="en-US" sz="1600" kern="1200" dirty="0">
                          <a:solidFill>
                            <a:schemeClr val="dk1"/>
                          </a:solidFill>
                          <a:effectLst/>
                          <a:latin typeface="+mn-lt"/>
                          <a:ea typeface="+mn-ea"/>
                          <a:cs typeface="+mn-cs"/>
                        </a:rPr>
                        <a:t>4.5% </a:t>
                      </a:r>
                      <a:r>
                        <a:rPr lang="en-US" sz="1600" kern="1200" dirty="0" smtClean="0">
                          <a:solidFill>
                            <a:schemeClr val="dk1"/>
                          </a:solidFill>
                          <a:effectLst/>
                          <a:latin typeface="+mn-lt"/>
                          <a:ea typeface="+mn-ea"/>
                          <a:cs typeface="+mn-cs"/>
                        </a:rPr>
                        <a:t>p/p</a:t>
                      </a:r>
                      <a:endParaRPr lang="en-US" sz="1600" kern="1200" dirty="0">
                        <a:solidFill>
                          <a:schemeClr val="dk1"/>
                        </a:solidFill>
                        <a:effectLst/>
                        <a:latin typeface="+mn-lt"/>
                        <a:ea typeface="+mn-ea"/>
                        <a:cs typeface="+mn-cs"/>
                      </a:endParaRPr>
                    </a:p>
                  </a:txBody>
                  <a:tcPr marL="68580" marR="68580" marT="0" marB="0" anchor="ctr">
                    <a:noFill/>
                  </a:tcPr>
                </a:tc>
              </a:tr>
              <a:tr h="274320">
                <a:tc>
                  <a:txBody>
                    <a:bodyPr/>
                    <a:lstStyle/>
                    <a:p>
                      <a:pPr marL="0" marR="0" algn="ctr">
                        <a:spcBef>
                          <a:spcPts val="0"/>
                        </a:spcBef>
                        <a:spcAft>
                          <a:spcPts val="0"/>
                        </a:spcAft>
                      </a:pPr>
                      <a:r>
                        <a:rPr lang="en-US" sz="1600" b="1" kern="1200" dirty="0" smtClean="0">
                          <a:solidFill>
                            <a:schemeClr val="tx2"/>
                          </a:solidFill>
                          <a:effectLst/>
                          <a:latin typeface="+mn-lt"/>
                          <a:ea typeface="+mn-ea"/>
                          <a:cs typeface="+mn-cs"/>
                        </a:rPr>
                        <a:t>Inductor current ripple</a:t>
                      </a:r>
                      <a:endParaRPr lang="en-US" sz="1600" b="1" kern="1200" dirty="0">
                        <a:solidFill>
                          <a:schemeClr val="tx2"/>
                        </a:solidFill>
                        <a:effectLst/>
                        <a:latin typeface="+mn-lt"/>
                        <a:ea typeface="+mn-ea"/>
                        <a:cs typeface="+mn-cs"/>
                      </a:endParaRPr>
                    </a:p>
                  </a:txBody>
                  <a:tcPr marL="68580" marR="68580" marT="0" marB="0" anchor="ctr">
                    <a:noFill/>
                  </a:tcPr>
                </a:tc>
                <a:tc>
                  <a:txBody>
                    <a:bodyPr/>
                    <a:lstStyle/>
                    <a:p>
                      <a:pPr marL="0" marR="0" algn="just">
                        <a:spcBef>
                          <a:spcPts val="0"/>
                        </a:spcBef>
                        <a:spcAft>
                          <a:spcPts val="0"/>
                        </a:spcAft>
                      </a:pPr>
                      <a:r>
                        <a:rPr lang="en-US" sz="1600" kern="1200" dirty="0">
                          <a:solidFill>
                            <a:schemeClr val="dk1"/>
                          </a:solidFill>
                          <a:effectLst/>
                          <a:latin typeface="+mn-lt"/>
                          <a:ea typeface="+mn-ea"/>
                          <a:cs typeface="+mn-cs"/>
                        </a:rPr>
                        <a:t>±10%</a:t>
                      </a:r>
                    </a:p>
                  </a:txBody>
                  <a:tcPr marL="68580" marR="68580" marT="0" marB="0" anchor="ctr">
                    <a:noFill/>
                  </a:tcPr>
                </a:tc>
              </a:tr>
            </a:tbl>
          </a:graphicData>
        </a:graphic>
      </p:graphicFrame>
      <p:sp>
        <p:nvSpPr>
          <p:cNvPr id="5" name="Rectangle 3"/>
          <p:cNvSpPr txBox="1">
            <a:spLocks noChangeArrowheads="1"/>
          </p:cNvSpPr>
          <p:nvPr/>
        </p:nvSpPr>
        <p:spPr bwMode="auto">
          <a:xfrm>
            <a:off x="5280992" y="3748433"/>
            <a:ext cx="2806078" cy="338554"/>
          </a:xfrm>
          <a:prstGeom prst="rect">
            <a:avLst/>
          </a:prstGeom>
          <a:noFill/>
          <a:ln w="9525">
            <a:noFill/>
            <a:miter lim="800000"/>
            <a:headEnd/>
            <a:tailEnd/>
          </a:ln>
        </p:spPr>
        <p:txBody>
          <a:bodyPr wrap="square">
            <a:spAutoFit/>
          </a:bodyPr>
          <a:lstStyle/>
          <a:p>
            <a:pPr eaLnBrk="0" hangingPunct="0">
              <a:spcBef>
                <a:spcPct val="20000"/>
              </a:spcBef>
              <a:buClr>
                <a:schemeClr val="bg2"/>
              </a:buClr>
              <a:buSzPct val="75000"/>
              <a:defRPr/>
            </a:pPr>
            <a:r>
              <a:rPr lang="en-US" sz="1600" i="1" kern="0" dirty="0" smtClean="0">
                <a:solidFill>
                  <a:srgbClr val="FF0000"/>
                </a:solidFill>
                <a:latin typeface="+mn-lt"/>
                <a:cs typeface="+mn-cs"/>
              </a:rPr>
              <a:t>Design Requirements</a:t>
            </a:r>
            <a:endParaRPr lang="fr-FR" sz="1600" i="1" kern="0" dirty="0" smtClean="0">
              <a:solidFill>
                <a:srgbClr val="FF0000"/>
              </a:solidFill>
              <a:latin typeface="+mn-lt"/>
              <a:cs typeface="+mn-cs"/>
            </a:endParaRPr>
          </a:p>
        </p:txBody>
      </p:sp>
      <p:sp>
        <p:nvSpPr>
          <p:cNvPr id="8"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err="1" smtClean="0"/>
              <a:t>Examined</a:t>
            </a:r>
            <a:r>
              <a:rPr lang="fr-FR" b="1" kern="0" dirty="0" smtClean="0"/>
              <a:t> Power </a:t>
            </a:r>
            <a:r>
              <a:rPr lang="fr-FR" b="1" kern="0" dirty="0" err="1" smtClean="0"/>
              <a:t>Converter</a:t>
            </a:r>
            <a:r>
              <a:rPr lang="fr-FR" b="1" kern="0" dirty="0" smtClean="0"/>
              <a:t> System</a:t>
            </a:r>
          </a:p>
        </p:txBody>
      </p:sp>
      <p:sp>
        <p:nvSpPr>
          <p:cNvPr id="10" name="Rectangle 3"/>
          <p:cNvSpPr txBox="1">
            <a:spLocks noChangeArrowheads="1"/>
          </p:cNvSpPr>
          <p:nvPr/>
        </p:nvSpPr>
        <p:spPr bwMode="auto">
          <a:xfrm>
            <a:off x="563219" y="3443634"/>
            <a:ext cx="2806078" cy="338554"/>
          </a:xfrm>
          <a:prstGeom prst="rect">
            <a:avLst/>
          </a:prstGeom>
          <a:noFill/>
          <a:ln w="9525">
            <a:noFill/>
            <a:miter lim="800000"/>
            <a:headEnd/>
            <a:tailEnd/>
          </a:ln>
        </p:spPr>
        <p:txBody>
          <a:bodyPr wrap="square">
            <a:spAutoFit/>
          </a:bodyPr>
          <a:lstStyle/>
          <a:p>
            <a:pPr eaLnBrk="0" hangingPunct="0">
              <a:spcBef>
                <a:spcPct val="20000"/>
              </a:spcBef>
              <a:buClr>
                <a:schemeClr val="bg2"/>
              </a:buClr>
              <a:buSzPct val="75000"/>
              <a:defRPr/>
            </a:pPr>
            <a:r>
              <a:rPr lang="en-US" sz="1600" i="1" kern="0" dirty="0" smtClean="0">
                <a:solidFill>
                  <a:srgbClr val="FF0000"/>
                </a:solidFill>
                <a:latin typeface="+mn-lt"/>
                <a:cs typeface="+mn-cs"/>
              </a:rPr>
              <a:t>Converter Parameters</a:t>
            </a:r>
            <a:endParaRPr lang="fr-FR" sz="1600" i="1" kern="0" dirty="0" smtClean="0">
              <a:solidFill>
                <a:srgbClr val="FF0000"/>
              </a:solidFill>
              <a:latin typeface="+mn-lt"/>
              <a:cs typeface="+mn-cs"/>
            </a:endParaRPr>
          </a:p>
        </p:txBody>
      </p:sp>
      <p:graphicFrame>
        <p:nvGraphicFramePr>
          <p:cNvPr id="11" name="Table 10"/>
          <p:cNvGraphicFramePr>
            <a:graphicFrameLocks noGrp="1"/>
          </p:cNvGraphicFramePr>
          <p:nvPr>
            <p:extLst>
              <p:ext uri="{D42A27DB-BD31-4B8C-83A1-F6EECF244321}">
                <p14:modId xmlns:p14="http://schemas.microsoft.com/office/powerpoint/2010/main" val="3017599458"/>
              </p:ext>
            </p:extLst>
          </p:nvPr>
        </p:nvGraphicFramePr>
        <p:xfrm>
          <a:off x="563219" y="3768937"/>
          <a:ext cx="3969025" cy="2273297"/>
        </p:xfrm>
        <a:graphic>
          <a:graphicData uri="http://schemas.openxmlformats.org/drawingml/2006/table">
            <a:tbl>
              <a:tblPr firstRow="1" firstCol="1" bandRow="1">
                <a:tableStyleId>{6E25E649-3F16-4E02-A733-19D2CDBF48F0}</a:tableStyleId>
              </a:tblPr>
              <a:tblGrid>
                <a:gridCol w="2208905"/>
                <a:gridCol w="887966"/>
                <a:gridCol w="872154"/>
              </a:tblGrid>
              <a:tr h="304728">
                <a:tc>
                  <a:txBody>
                    <a:bodyPr/>
                    <a:lstStyle/>
                    <a:p>
                      <a:pPr marL="0" marR="0" algn="ctr">
                        <a:spcBef>
                          <a:spcPts val="0"/>
                        </a:spcBef>
                        <a:spcAft>
                          <a:spcPts val="0"/>
                        </a:spcAft>
                      </a:pPr>
                      <a:r>
                        <a:rPr lang="en-US" sz="1600" b="1" kern="0" dirty="0">
                          <a:solidFill>
                            <a:schemeClr val="tx2"/>
                          </a:solidFill>
                          <a:latin typeface="+mj-lt"/>
                          <a:ea typeface="+mj-ea"/>
                          <a:cs typeface="+mj-cs"/>
                        </a:rPr>
                        <a:t>Parameter</a:t>
                      </a:r>
                    </a:p>
                  </a:txBody>
                  <a:tcPr marL="68571" marR="68571" marT="0" marB="0" anchor="ctr">
                    <a:noFill/>
                  </a:tcPr>
                </a:tc>
                <a:tc>
                  <a:txBody>
                    <a:bodyPr/>
                    <a:lstStyle/>
                    <a:p>
                      <a:pPr marL="0" marR="0" algn="ctr">
                        <a:spcBef>
                          <a:spcPts val="0"/>
                        </a:spcBef>
                        <a:spcAft>
                          <a:spcPts val="0"/>
                        </a:spcAft>
                      </a:pPr>
                      <a:r>
                        <a:rPr lang="en-US" sz="1600" b="1" kern="0" dirty="0">
                          <a:solidFill>
                            <a:schemeClr val="tx2"/>
                          </a:solidFill>
                          <a:latin typeface="+mj-lt"/>
                          <a:ea typeface="+mj-ea"/>
                          <a:cs typeface="+mj-cs"/>
                        </a:rPr>
                        <a:t>Symbol</a:t>
                      </a:r>
                    </a:p>
                  </a:txBody>
                  <a:tcPr marL="68571" marR="68571" marT="0" marB="0" anchor="ctr">
                    <a:noFill/>
                  </a:tcPr>
                </a:tc>
                <a:tc>
                  <a:txBody>
                    <a:bodyPr/>
                    <a:lstStyle/>
                    <a:p>
                      <a:pPr marL="0" marR="0" algn="ctr">
                        <a:spcBef>
                          <a:spcPts val="0"/>
                        </a:spcBef>
                        <a:spcAft>
                          <a:spcPts val="0"/>
                        </a:spcAft>
                      </a:pPr>
                      <a:r>
                        <a:rPr lang="en-US" sz="1600" b="1" kern="0" dirty="0">
                          <a:solidFill>
                            <a:schemeClr val="tx2"/>
                          </a:solidFill>
                          <a:latin typeface="+mj-lt"/>
                          <a:ea typeface="+mj-ea"/>
                          <a:cs typeface="+mj-cs"/>
                        </a:rPr>
                        <a:t>Value</a:t>
                      </a:r>
                    </a:p>
                  </a:txBody>
                  <a:tcPr marL="68571" marR="68571" marT="0" marB="0" anchor="ctr">
                    <a:noFill/>
                  </a:tcPr>
                </a:tc>
              </a:tr>
              <a:tr h="320465">
                <a:tc>
                  <a:txBody>
                    <a:bodyPr/>
                    <a:lstStyle/>
                    <a:p>
                      <a:pPr marL="0" marR="0" algn="ctr">
                        <a:spcBef>
                          <a:spcPts val="0"/>
                        </a:spcBef>
                        <a:spcAft>
                          <a:spcPts val="0"/>
                        </a:spcAft>
                      </a:pPr>
                      <a:r>
                        <a:rPr lang="en-US" sz="1600" dirty="0">
                          <a:solidFill>
                            <a:schemeClr val="tx2"/>
                          </a:solidFill>
                          <a:effectLst/>
                        </a:rPr>
                        <a:t>Input Capacitance </a:t>
                      </a:r>
                      <a:endParaRPr lang="en-US" sz="1600" b="1" dirty="0">
                        <a:solidFill>
                          <a:schemeClr val="tx2"/>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71" marR="68571" marT="0" marB="0" anchor="ctr">
                    <a:noFill/>
                  </a:tcPr>
                </a:tc>
                <a:tc>
                  <a:txBody>
                    <a:bodyPr/>
                    <a:lstStyle/>
                    <a:p>
                      <a:pPr marL="0" marR="0" algn="ctr">
                        <a:spcBef>
                          <a:spcPts val="0"/>
                        </a:spcBef>
                        <a:spcAft>
                          <a:spcPts val="0"/>
                        </a:spcAft>
                      </a:pPr>
                      <a:r>
                        <a:rPr lang="en-US" sz="1600" i="1" dirty="0" err="1">
                          <a:effectLst/>
                          <a:latin typeface="Times New Roman" panose="02020603050405020304" pitchFamily="18" charset="0"/>
                          <a:cs typeface="Times New Roman" panose="02020603050405020304" pitchFamily="18" charset="0"/>
                        </a:rPr>
                        <a:t>C</a:t>
                      </a:r>
                      <a:r>
                        <a:rPr lang="en-US" sz="1600" i="1" baseline="-25000" dirty="0" err="1">
                          <a:effectLst/>
                          <a:latin typeface="Times New Roman" panose="02020603050405020304" pitchFamily="18" charset="0"/>
                          <a:cs typeface="Times New Roman" panose="02020603050405020304" pitchFamily="18" charset="0"/>
                        </a:rPr>
                        <a:t>in</a:t>
                      </a:r>
                      <a:endParaRPr lang="en-US" sz="16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nchor="ctr">
                    <a:noFill/>
                  </a:tcPr>
                </a:tc>
                <a:tc>
                  <a:txBody>
                    <a:bodyPr/>
                    <a:lstStyle/>
                    <a:p>
                      <a:pPr marL="0" marR="0" algn="ctr">
                        <a:spcBef>
                          <a:spcPts val="0"/>
                        </a:spcBef>
                        <a:spcAft>
                          <a:spcPts val="0"/>
                        </a:spcAft>
                      </a:pPr>
                      <a:r>
                        <a:rPr lang="en-US" sz="1600" dirty="0">
                          <a:effectLst/>
                        </a:rPr>
                        <a:t>80µF</a:t>
                      </a:r>
                      <a:endParaRPr lang="en-US"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71" marR="68571" marT="0" marB="0" anchor="ctr">
                    <a:noFill/>
                  </a:tcPr>
                </a:tc>
              </a:tr>
              <a:tr h="274684">
                <a:tc>
                  <a:txBody>
                    <a:bodyPr/>
                    <a:lstStyle/>
                    <a:p>
                      <a:pPr marL="0" marR="0" algn="ctr">
                        <a:spcBef>
                          <a:spcPts val="0"/>
                        </a:spcBef>
                        <a:spcAft>
                          <a:spcPts val="0"/>
                        </a:spcAft>
                      </a:pPr>
                      <a:r>
                        <a:rPr lang="en-US" sz="1600" dirty="0">
                          <a:solidFill>
                            <a:schemeClr val="tx2"/>
                          </a:solidFill>
                          <a:effectLst/>
                        </a:rPr>
                        <a:t>Input Capacitor ESR</a:t>
                      </a:r>
                      <a:endParaRPr lang="en-US" sz="1600" b="1" dirty="0">
                        <a:solidFill>
                          <a:schemeClr val="tx2"/>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71" marR="68571" marT="0" marB="0" anchor="ctr">
                    <a:noFill/>
                  </a:tcPr>
                </a:tc>
                <a:tc>
                  <a:txBody>
                    <a:bodyPr/>
                    <a:lstStyle/>
                    <a:p>
                      <a:pPr marL="0" marR="0" algn="ctr">
                        <a:spcBef>
                          <a:spcPts val="0"/>
                        </a:spcBef>
                        <a:spcAft>
                          <a:spcPts val="0"/>
                        </a:spcAft>
                      </a:pPr>
                      <a:r>
                        <a:rPr lang="en-US" sz="1600" i="1" dirty="0" err="1">
                          <a:effectLst/>
                          <a:latin typeface="Times New Roman" panose="02020603050405020304" pitchFamily="18" charset="0"/>
                          <a:cs typeface="Times New Roman" panose="02020603050405020304" pitchFamily="18" charset="0"/>
                        </a:rPr>
                        <a:t>R</a:t>
                      </a:r>
                      <a:r>
                        <a:rPr lang="en-US" sz="1600" i="1" baseline="-25000" dirty="0" err="1">
                          <a:effectLst/>
                          <a:latin typeface="Times New Roman" panose="02020603050405020304" pitchFamily="18" charset="0"/>
                          <a:cs typeface="Times New Roman" panose="02020603050405020304" pitchFamily="18" charset="0"/>
                        </a:rPr>
                        <a:t>Cin</a:t>
                      </a:r>
                      <a:endParaRPr lang="en-US" sz="16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nchor="ctr">
                    <a:noFill/>
                  </a:tcPr>
                </a:tc>
                <a:tc>
                  <a:txBody>
                    <a:bodyPr/>
                    <a:lstStyle/>
                    <a:p>
                      <a:pPr marL="0" marR="0" algn="ctr">
                        <a:spcBef>
                          <a:spcPts val="0"/>
                        </a:spcBef>
                        <a:spcAft>
                          <a:spcPts val="0"/>
                        </a:spcAft>
                      </a:pPr>
                      <a:r>
                        <a:rPr lang="en-US" sz="1600" dirty="0">
                          <a:effectLst/>
                        </a:rPr>
                        <a:t>100mΩ</a:t>
                      </a:r>
                      <a:endParaRPr lang="en-US"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71" marR="68571" marT="0" marB="0" anchor="ctr">
                    <a:noFill/>
                  </a:tcPr>
                </a:tc>
              </a:tr>
              <a:tr h="274684">
                <a:tc>
                  <a:txBody>
                    <a:bodyPr/>
                    <a:lstStyle/>
                    <a:p>
                      <a:pPr marL="0" marR="0" algn="ctr">
                        <a:spcBef>
                          <a:spcPts val="0"/>
                        </a:spcBef>
                        <a:spcAft>
                          <a:spcPts val="0"/>
                        </a:spcAft>
                      </a:pPr>
                      <a:r>
                        <a:rPr lang="en-US" sz="1600" dirty="0">
                          <a:solidFill>
                            <a:schemeClr val="tx2"/>
                          </a:solidFill>
                          <a:effectLst/>
                        </a:rPr>
                        <a:t>Inductance</a:t>
                      </a:r>
                      <a:endParaRPr lang="en-US" sz="1600" b="1" dirty="0">
                        <a:solidFill>
                          <a:schemeClr val="tx2"/>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71" marR="68571" marT="0" marB="0" anchor="ctr">
                    <a:noFill/>
                  </a:tcPr>
                </a:tc>
                <a:tc>
                  <a:txBody>
                    <a:bodyPr/>
                    <a:lstStyle/>
                    <a:p>
                      <a:pPr marL="0" marR="0" algn="ctr">
                        <a:spcBef>
                          <a:spcPts val="0"/>
                        </a:spcBef>
                        <a:spcAft>
                          <a:spcPts val="0"/>
                        </a:spcAft>
                      </a:pPr>
                      <a:r>
                        <a:rPr lang="en-US" sz="1600" i="1" dirty="0">
                          <a:effectLst/>
                          <a:latin typeface="Times New Roman" panose="02020603050405020304" pitchFamily="18" charset="0"/>
                          <a:cs typeface="Times New Roman" panose="02020603050405020304" pitchFamily="18" charset="0"/>
                        </a:rPr>
                        <a:t>L</a:t>
                      </a:r>
                      <a:endParaRPr lang="en-US" sz="16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nchor="ctr">
                    <a:noFill/>
                  </a:tcPr>
                </a:tc>
                <a:tc>
                  <a:txBody>
                    <a:bodyPr/>
                    <a:lstStyle/>
                    <a:p>
                      <a:pPr marL="0" marR="0" algn="ctr">
                        <a:spcBef>
                          <a:spcPts val="0"/>
                        </a:spcBef>
                        <a:spcAft>
                          <a:spcPts val="0"/>
                        </a:spcAft>
                      </a:pPr>
                      <a:r>
                        <a:rPr lang="en-US" sz="1600" dirty="0">
                          <a:effectLst/>
                        </a:rPr>
                        <a:t>146µH</a:t>
                      </a:r>
                      <a:endParaRPr lang="en-US"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71" marR="68571" marT="0" marB="0" anchor="ctr">
                    <a:noFill/>
                  </a:tcPr>
                </a:tc>
              </a:tr>
              <a:tr h="274684">
                <a:tc>
                  <a:txBody>
                    <a:bodyPr/>
                    <a:lstStyle/>
                    <a:p>
                      <a:pPr marL="0" marR="0" algn="ctr">
                        <a:spcBef>
                          <a:spcPts val="0"/>
                        </a:spcBef>
                        <a:spcAft>
                          <a:spcPts val="0"/>
                        </a:spcAft>
                      </a:pPr>
                      <a:r>
                        <a:rPr lang="en-US" sz="1600" dirty="0">
                          <a:solidFill>
                            <a:schemeClr val="tx2"/>
                          </a:solidFill>
                          <a:effectLst/>
                        </a:rPr>
                        <a:t>Inductor ESR</a:t>
                      </a:r>
                      <a:endParaRPr lang="en-US" sz="1600" b="1" dirty="0">
                        <a:solidFill>
                          <a:schemeClr val="tx2"/>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71" marR="68571" marT="0" marB="0" anchor="ctr">
                    <a:noFill/>
                  </a:tcPr>
                </a:tc>
                <a:tc>
                  <a:txBody>
                    <a:bodyPr/>
                    <a:lstStyle/>
                    <a:p>
                      <a:pPr marL="0" marR="0" algn="ctr">
                        <a:spcBef>
                          <a:spcPts val="0"/>
                        </a:spcBef>
                        <a:spcAft>
                          <a:spcPts val="0"/>
                        </a:spcAft>
                      </a:pPr>
                      <a:r>
                        <a:rPr lang="en-US" sz="1600" i="1" dirty="0">
                          <a:effectLst/>
                          <a:latin typeface="Times New Roman" panose="02020603050405020304" pitchFamily="18" charset="0"/>
                          <a:cs typeface="Times New Roman" panose="02020603050405020304" pitchFamily="18" charset="0"/>
                        </a:rPr>
                        <a:t>R</a:t>
                      </a:r>
                      <a:r>
                        <a:rPr lang="en-US" sz="1600" i="1" baseline="-25000" dirty="0">
                          <a:effectLst/>
                          <a:latin typeface="Times New Roman" panose="02020603050405020304" pitchFamily="18" charset="0"/>
                          <a:cs typeface="Times New Roman" panose="02020603050405020304" pitchFamily="18" charset="0"/>
                        </a:rPr>
                        <a:t>L</a:t>
                      </a:r>
                      <a:endParaRPr lang="en-US" sz="16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nchor="ctr">
                    <a:noFill/>
                  </a:tcPr>
                </a:tc>
                <a:tc>
                  <a:txBody>
                    <a:bodyPr/>
                    <a:lstStyle/>
                    <a:p>
                      <a:pPr marL="0" marR="0" algn="ctr">
                        <a:spcBef>
                          <a:spcPts val="0"/>
                        </a:spcBef>
                        <a:spcAft>
                          <a:spcPts val="0"/>
                        </a:spcAft>
                      </a:pPr>
                      <a:r>
                        <a:rPr lang="en-US" sz="1600" dirty="0" smtClean="0">
                          <a:effectLst/>
                        </a:rPr>
                        <a:t>5mΩ</a:t>
                      </a:r>
                      <a:endParaRPr lang="en-US"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71" marR="68571" marT="0" marB="0" anchor="ctr">
                    <a:noFill/>
                  </a:tcPr>
                </a:tc>
              </a:tr>
              <a:tr h="274684">
                <a:tc>
                  <a:txBody>
                    <a:bodyPr/>
                    <a:lstStyle/>
                    <a:p>
                      <a:pPr marL="0" marR="0" algn="ctr">
                        <a:spcBef>
                          <a:spcPts val="0"/>
                        </a:spcBef>
                        <a:spcAft>
                          <a:spcPts val="0"/>
                        </a:spcAft>
                      </a:pPr>
                      <a:r>
                        <a:rPr lang="en-US" sz="1600" dirty="0">
                          <a:solidFill>
                            <a:schemeClr val="tx2"/>
                          </a:solidFill>
                          <a:effectLst/>
                        </a:rPr>
                        <a:t>Output Capacitance</a:t>
                      </a:r>
                      <a:endParaRPr lang="en-US" sz="1600" b="1" dirty="0">
                        <a:solidFill>
                          <a:schemeClr val="tx2"/>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71" marR="68571" marT="0" marB="0" anchor="ctr">
                    <a:noFill/>
                  </a:tcPr>
                </a:tc>
                <a:tc>
                  <a:txBody>
                    <a:bodyPr/>
                    <a:lstStyle/>
                    <a:p>
                      <a:pPr marL="0" marR="0" algn="ctr">
                        <a:spcBef>
                          <a:spcPts val="0"/>
                        </a:spcBef>
                        <a:spcAft>
                          <a:spcPts val="0"/>
                        </a:spcAft>
                      </a:pPr>
                      <a:r>
                        <a:rPr lang="en-US" sz="1600" i="1" dirty="0">
                          <a:effectLst/>
                          <a:latin typeface="Times New Roman" panose="02020603050405020304" pitchFamily="18" charset="0"/>
                          <a:cs typeface="Times New Roman" panose="02020603050405020304" pitchFamily="18" charset="0"/>
                        </a:rPr>
                        <a:t>C</a:t>
                      </a:r>
                      <a:r>
                        <a:rPr lang="en-US" sz="1600" i="1" baseline="-25000" dirty="0">
                          <a:effectLst/>
                          <a:latin typeface="Times New Roman" panose="02020603050405020304" pitchFamily="18" charset="0"/>
                          <a:cs typeface="Times New Roman" panose="02020603050405020304" pitchFamily="18" charset="0"/>
                        </a:rPr>
                        <a:t>o</a:t>
                      </a:r>
                      <a:endParaRPr lang="en-US" sz="16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nchor="ctr">
                    <a:noFill/>
                  </a:tcPr>
                </a:tc>
                <a:tc>
                  <a:txBody>
                    <a:bodyPr/>
                    <a:lstStyle/>
                    <a:p>
                      <a:pPr marL="0" marR="0" algn="ctr">
                        <a:spcBef>
                          <a:spcPts val="0"/>
                        </a:spcBef>
                        <a:spcAft>
                          <a:spcPts val="0"/>
                        </a:spcAft>
                      </a:pPr>
                      <a:r>
                        <a:rPr lang="en-US" sz="1600" dirty="0">
                          <a:effectLst/>
                        </a:rPr>
                        <a:t>5mF</a:t>
                      </a:r>
                      <a:endParaRPr lang="en-US"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71" marR="68571" marT="0" marB="0" anchor="ctr">
                    <a:noFill/>
                  </a:tcPr>
                </a:tc>
              </a:tr>
              <a:tr h="274684">
                <a:tc>
                  <a:txBody>
                    <a:bodyPr/>
                    <a:lstStyle/>
                    <a:p>
                      <a:pPr marL="0" marR="0" algn="ctr">
                        <a:spcBef>
                          <a:spcPts val="0"/>
                        </a:spcBef>
                        <a:spcAft>
                          <a:spcPts val="0"/>
                        </a:spcAft>
                      </a:pPr>
                      <a:r>
                        <a:rPr lang="en-US" sz="1600" dirty="0">
                          <a:solidFill>
                            <a:schemeClr val="tx2"/>
                          </a:solidFill>
                          <a:effectLst/>
                        </a:rPr>
                        <a:t>Output Capacitor ESR</a:t>
                      </a:r>
                      <a:endParaRPr lang="en-US" sz="1600" b="1" dirty="0">
                        <a:solidFill>
                          <a:schemeClr val="tx2"/>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71" marR="68571" marT="0" marB="0" anchor="ctr">
                    <a:noFill/>
                  </a:tcPr>
                </a:tc>
                <a:tc>
                  <a:txBody>
                    <a:bodyPr/>
                    <a:lstStyle/>
                    <a:p>
                      <a:pPr marL="0" marR="0" algn="ctr">
                        <a:spcBef>
                          <a:spcPts val="0"/>
                        </a:spcBef>
                        <a:spcAft>
                          <a:spcPts val="0"/>
                        </a:spcAft>
                      </a:pPr>
                      <a:r>
                        <a:rPr lang="en-US" sz="1600" i="1" dirty="0" err="1">
                          <a:effectLst/>
                          <a:latin typeface="Times New Roman" panose="02020603050405020304" pitchFamily="18" charset="0"/>
                          <a:cs typeface="Times New Roman" panose="02020603050405020304" pitchFamily="18" charset="0"/>
                        </a:rPr>
                        <a:t>R</a:t>
                      </a:r>
                      <a:r>
                        <a:rPr lang="en-US" sz="1600" i="1" baseline="-25000" dirty="0" err="1">
                          <a:effectLst/>
                          <a:latin typeface="Times New Roman" panose="02020603050405020304" pitchFamily="18" charset="0"/>
                          <a:cs typeface="Times New Roman" panose="02020603050405020304" pitchFamily="18" charset="0"/>
                        </a:rPr>
                        <a:t>Co</a:t>
                      </a:r>
                      <a:endParaRPr lang="en-US" sz="16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nchor="ctr">
                    <a:noFill/>
                  </a:tcPr>
                </a:tc>
                <a:tc>
                  <a:txBody>
                    <a:bodyPr/>
                    <a:lstStyle/>
                    <a:p>
                      <a:pPr marL="0" marR="0" algn="ctr">
                        <a:spcBef>
                          <a:spcPts val="0"/>
                        </a:spcBef>
                        <a:spcAft>
                          <a:spcPts val="0"/>
                        </a:spcAft>
                      </a:pPr>
                      <a:r>
                        <a:rPr lang="en-US" sz="1600" dirty="0">
                          <a:effectLst/>
                        </a:rPr>
                        <a:t>80mΩ</a:t>
                      </a:r>
                      <a:endParaRPr lang="en-US"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71" marR="68571" marT="0" marB="0" anchor="ctr">
                    <a:noFill/>
                  </a:tcPr>
                </a:tc>
              </a:tr>
              <a:tr h="274684">
                <a:tc>
                  <a:txBody>
                    <a:bodyPr/>
                    <a:lstStyle/>
                    <a:p>
                      <a:pPr marL="0" marR="0" algn="ctr">
                        <a:spcBef>
                          <a:spcPts val="0"/>
                        </a:spcBef>
                        <a:spcAft>
                          <a:spcPts val="0"/>
                        </a:spcAft>
                      </a:pPr>
                      <a:r>
                        <a:rPr lang="en-US" sz="1600" dirty="0">
                          <a:solidFill>
                            <a:schemeClr val="tx2"/>
                          </a:solidFill>
                          <a:effectLst/>
                        </a:rPr>
                        <a:t>Transistor ON resistance</a:t>
                      </a:r>
                      <a:endParaRPr lang="en-US" sz="1600" b="1" dirty="0">
                        <a:solidFill>
                          <a:schemeClr val="tx2"/>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71" marR="68571" marT="0" marB="0" anchor="ctr">
                    <a:noFill/>
                  </a:tcPr>
                </a:tc>
                <a:tc>
                  <a:txBody>
                    <a:bodyPr/>
                    <a:lstStyle/>
                    <a:p>
                      <a:pPr marL="0" marR="0" algn="ctr">
                        <a:spcBef>
                          <a:spcPts val="0"/>
                        </a:spcBef>
                        <a:spcAft>
                          <a:spcPts val="0"/>
                        </a:spcAft>
                      </a:pPr>
                      <a:r>
                        <a:rPr lang="en-US" sz="1600" i="1" dirty="0">
                          <a:effectLst/>
                          <a:latin typeface="Times New Roman" panose="02020603050405020304" pitchFamily="18" charset="0"/>
                          <a:cs typeface="Times New Roman" panose="02020603050405020304" pitchFamily="18" charset="0"/>
                        </a:rPr>
                        <a:t>R</a:t>
                      </a:r>
                      <a:r>
                        <a:rPr lang="en-US" sz="1600" i="1" baseline="-25000" dirty="0">
                          <a:effectLst/>
                          <a:latin typeface="Times New Roman" panose="02020603050405020304" pitchFamily="18" charset="0"/>
                          <a:cs typeface="Times New Roman" panose="02020603050405020304" pitchFamily="18" charset="0"/>
                        </a:rPr>
                        <a:t>ON</a:t>
                      </a:r>
                      <a:endParaRPr lang="en-US" sz="16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nchor="ctr">
                    <a:noFill/>
                  </a:tcPr>
                </a:tc>
                <a:tc>
                  <a:txBody>
                    <a:bodyPr/>
                    <a:lstStyle/>
                    <a:p>
                      <a:pPr marL="0" marR="0" algn="ctr">
                        <a:spcBef>
                          <a:spcPts val="0"/>
                        </a:spcBef>
                        <a:spcAft>
                          <a:spcPts val="0"/>
                        </a:spcAft>
                      </a:pPr>
                      <a:r>
                        <a:rPr lang="en-US" sz="1600" dirty="0">
                          <a:effectLst/>
                        </a:rPr>
                        <a:t>1mΩ</a:t>
                      </a:r>
                      <a:endParaRPr lang="en-US"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71" marR="68571" marT="0" marB="0" anchor="ctr">
                    <a:noFill/>
                  </a:tcPr>
                </a:tc>
              </a:tr>
            </a:tbl>
          </a:graphicData>
        </a:graphic>
      </p:graphicFrame>
      <p:pic>
        <p:nvPicPr>
          <p:cNvPr id="9" name="Picture 8"/>
          <p:cNvPicPr>
            <a:picLocks noChangeAspect="1"/>
          </p:cNvPicPr>
          <p:nvPr/>
        </p:nvPicPr>
        <p:blipFill rotWithShape="1">
          <a:blip r:embed="rId3"/>
          <a:srcRect t="10249"/>
          <a:stretch/>
        </p:blipFill>
        <p:spPr>
          <a:xfrm>
            <a:off x="1116770" y="1255593"/>
            <a:ext cx="6917580" cy="2288889"/>
          </a:xfrm>
          <a:prstGeom prst="rect">
            <a:avLst/>
          </a:prstGeom>
        </p:spPr>
      </p:pic>
    </p:spTree>
    <p:extLst>
      <p:ext uri="{BB962C8B-B14F-4D97-AF65-F5344CB8AC3E}">
        <p14:creationId xmlns:p14="http://schemas.microsoft.com/office/powerpoint/2010/main" val="256768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srcRect t="10249"/>
          <a:stretch/>
        </p:blipFill>
        <p:spPr>
          <a:xfrm>
            <a:off x="1116770" y="1255593"/>
            <a:ext cx="6917580" cy="2288889"/>
          </a:xfrm>
          <a:prstGeom prst="rect">
            <a:avLst/>
          </a:prstGeom>
        </p:spPr>
      </p:pic>
      <p:sp>
        <p:nvSpPr>
          <p:cNvPr id="8"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err="1" smtClean="0"/>
              <a:t>Examined</a:t>
            </a:r>
            <a:r>
              <a:rPr lang="fr-FR" b="1" kern="0" dirty="0" smtClean="0"/>
              <a:t> Power </a:t>
            </a:r>
            <a:r>
              <a:rPr lang="fr-FR" b="1" kern="0" dirty="0" err="1" smtClean="0"/>
              <a:t>Converter</a:t>
            </a:r>
            <a:r>
              <a:rPr lang="fr-FR" b="1" kern="0" dirty="0" smtClean="0"/>
              <a:t> System</a:t>
            </a:r>
          </a:p>
        </p:txBody>
      </p:sp>
      <p:grpSp>
        <p:nvGrpSpPr>
          <p:cNvPr id="2" name="Group 1"/>
          <p:cNvGrpSpPr/>
          <p:nvPr/>
        </p:nvGrpSpPr>
        <p:grpSpPr>
          <a:xfrm>
            <a:off x="1245449" y="4077001"/>
            <a:ext cx="6639850" cy="2019332"/>
            <a:chOff x="1245449" y="4077001"/>
            <a:chExt cx="6639850" cy="2019332"/>
          </a:xfrm>
        </p:grpSpPr>
        <p:pic>
          <p:nvPicPr>
            <p:cNvPr id="3" name="Picture 2"/>
            <p:cNvPicPr>
              <a:picLocks noChangeAspect="1"/>
            </p:cNvPicPr>
            <p:nvPr/>
          </p:nvPicPr>
          <p:blipFill>
            <a:blip r:embed="rId4"/>
            <a:stretch>
              <a:fillRect/>
            </a:stretch>
          </p:blipFill>
          <p:spPr>
            <a:xfrm>
              <a:off x="1331588" y="4077001"/>
              <a:ext cx="6480824" cy="1434557"/>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471530" y="5511558"/>
                  <a:ext cx="4572000" cy="584775"/>
                </a:xfrm>
                <a:prstGeom prst="rect">
                  <a:avLst/>
                </a:prstGeom>
              </p:spPr>
              <p:txBody>
                <a:bodyPr>
                  <a:spAutoFit/>
                </a:bodyPr>
                <a:lstStyle/>
                <a:p>
                  <a:pPr marL="0" marR="0" algn="ctr">
                    <a:spcBef>
                      <a:spcPts val="0"/>
                    </a:spcBef>
                    <a:spcAft>
                      <a:spcPts val="0"/>
                    </a:spcAft>
                  </a:pPr>
                  <a:r>
                    <a:rPr lang="en-US" sz="1600" dirty="0" smtClean="0">
                      <a:solidFill>
                        <a:schemeClr val="tx2"/>
                      </a:solidFill>
                      <a:latin typeface="+mn-lt"/>
                      <a:ea typeface="Times New Roman" panose="02020603050405020304" pitchFamily="18" charset="0"/>
                    </a:rPr>
                    <a:t>State variables  </a:t>
                  </a:r>
                  <a14:m>
                    <m:oMath xmlns:m="http://schemas.openxmlformats.org/officeDocument/2006/math">
                      <m:sSub>
                        <m:sSubPr>
                          <m:ctrlPr>
                            <a:rPr lang="en-US" sz="1600" i="1">
                              <a:solidFill>
                                <a:schemeClr val="tx2"/>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1600" i="1">
                              <a:solidFill>
                                <a:schemeClr val="tx2"/>
                              </a:solidFill>
                              <a:effectLst/>
                              <a:latin typeface="Cambria Math" panose="02040503050406030204" pitchFamily="18" charset="0"/>
                              <a:ea typeface="Times New Roman" panose="02020603050405020304" pitchFamily="18" charset="0"/>
                              <a:cs typeface="Calibri" panose="020F0502020204030204" pitchFamily="34" charset="0"/>
                            </a:rPr>
                            <m:t>𝑣</m:t>
                          </m:r>
                        </m:e>
                        <m:sub>
                          <m:r>
                            <a:rPr lang="en-US" sz="1600" i="1">
                              <a:solidFill>
                                <a:schemeClr val="tx2"/>
                              </a:solidFill>
                              <a:effectLst/>
                              <a:latin typeface="Cambria Math" panose="02040503050406030204" pitchFamily="18" charset="0"/>
                              <a:ea typeface="Times New Roman" panose="02020603050405020304" pitchFamily="18" charset="0"/>
                              <a:cs typeface="Calibri" panose="020F0502020204030204" pitchFamily="34" charset="0"/>
                            </a:rPr>
                            <m:t>𝐶𝑖𝑛</m:t>
                          </m:r>
                        </m:sub>
                      </m:sSub>
                      <m:r>
                        <a:rPr lang="en-US" sz="1600" i="1">
                          <a:solidFill>
                            <a:schemeClr val="tx2"/>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n-US" sz="1600" i="1">
                              <a:solidFill>
                                <a:schemeClr val="tx2"/>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1600" i="1">
                              <a:solidFill>
                                <a:schemeClr val="tx2"/>
                              </a:solidFill>
                              <a:effectLst/>
                              <a:latin typeface="Cambria Math" panose="02040503050406030204" pitchFamily="18" charset="0"/>
                              <a:ea typeface="Times New Roman" panose="02020603050405020304" pitchFamily="18" charset="0"/>
                              <a:cs typeface="Calibri" panose="020F0502020204030204" pitchFamily="34" charset="0"/>
                            </a:rPr>
                            <m:t>𝑖</m:t>
                          </m:r>
                        </m:e>
                        <m:sub>
                          <m:r>
                            <a:rPr lang="en-US" sz="1600" i="1">
                              <a:solidFill>
                                <a:schemeClr val="tx2"/>
                              </a:solidFill>
                              <a:effectLst/>
                              <a:latin typeface="Cambria Math" panose="02040503050406030204" pitchFamily="18" charset="0"/>
                              <a:ea typeface="Times New Roman" panose="02020603050405020304" pitchFamily="18" charset="0"/>
                              <a:cs typeface="Calibri" panose="020F0502020204030204" pitchFamily="34" charset="0"/>
                            </a:rPr>
                            <m:t>𝐿</m:t>
                          </m:r>
                        </m:sub>
                      </m:sSub>
                      <m:r>
                        <a:rPr lang="en-US" sz="1600" i="1">
                          <a:solidFill>
                            <a:schemeClr val="tx2"/>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n-US" sz="1600" i="1">
                              <a:solidFill>
                                <a:schemeClr val="tx2"/>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1600" i="1">
                              <a:solidFill>
                                <a:schemeClr val="tx2"/>
                              </a:solidFill>
                              <a:effectLst/>
                              <a:latin typeface="Cambria Math" panose="02040503050406030204" pitchFamily="18" charset="0"/>
                              <a:ea typeface="Times New Roman" panose="02020603050405020304" pitchFamily="18" charset="0"/>
                              <a:cs typeface="Calibri" panose="020F0502020204030204" pitchFamily="34" charset="0"/>
                            </a:rPr>
                            <m:t>𝑣</m:t>
                          </m:r>
                        </m:e>
                        <m:sub>
                          <m:r>
                            <a:rPr lang="en-US" sz="1600" i="1">
                              <a:solidFill>
                                <a:schemeClr val="tx2"/>
                              </a:solidFill>
                              <a:effectLst/>
                              <a:latin typeface="Cambria Math" panose="02040503050406030204" pitchFamily="18" charset="0"/>
                              <a:ea typeface="Times New Roman" panose="02020603050405020304" pitchFamily="18" charset="0"/>
                              <a:cs typeface="Calibri" panose="020F0502020204030204" pitchFamily="34" charset="0"/>
                            </a:rPr>
                            <m:t>𝐶𝑜</m:t>
                          </m:r>
                        </m:sub>
                      </m:sSub>
                    </m:oMath>
                  </a14:m>
                  <a:endParaRPr lang="en-US" sz="1600" dirty="0">
                    <a:solidFill>
                      <a:schemeClr val="tx2"/>
                    </a:solidFill>
                    <a:effectLst/>
                    <a:latin typeface="+mn-lt"/>
                    <a:ea typeface="Times New Roman" panose="02020603050405020304" pitchFamily="18" charset="0"/>
                  </a:endParaRPr>
                </a:p>
                <a:p>
                  <a:pPr marL="0" marR="0" algn="ctr">
                    <a:spcBef>
                      <a:spcPts val="0"/>
                    </a:spcBef>
                    <a:spcAft>
                      <a:spcPts val="0"/>
                    </a:spcAft>
                  </a:pPr>
                  <a:r>
                    <a:rPr lang="en-US" sz="1600" baseline="-25000" dirty="0">
                      <a:solidFill>
                        <a:schemeClr val="tx2"/>
                      </a:solidFill>
                      <a:effectLst/>
                      <a:latin typeface="+mn-lt"/>
                      <a:ea typeface="Times New Roman" panose="02020603050405020304" pitchFamily="18" charset="0"/>
                    </a:rPr>
                    <a:t> </a:t>
                  </a:r>
                  <a:endParaRPr lang="en-US" sz="1600" dirty="0">
                    <a:solidFill>
                      <a:schemeClr val="tx2"/>
                    </a:solidFill>
                    <a:effectLst/>
                    <a:latin typeface="+mn-lt"/>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471530" y="5511558"/>
                  <a:ext cx="4572000" cy="584775"/>
                </a:xfrm>
                <a:prstGeom prst="rect">
                  <a:avLst/>
                </a:prstGeom>
                <a:blipFill rotWithShape="0">
                  <a:blip r:embed="rId5"/>
                  <a:stretch>
                    <a:fillRect t="-3125"/>
                  </a:stretch>
                </a:blipFill>
              </p:spPr>
              <p:txBody>
                <a:bodyPr/>
                <a:lstStyle/>
                <a:p>
                  <a:r>
                    <a:rPr lang="en-US">
                      <a:noFill/>
                    </a:rPr>
                    <a:t> </a:t>
                  </a:r>
                </a:p>
              </p:txBody>
            </p:sp>
          </mc:Fallback>
        </mc:AlternateContent>
        <p:sp>
          <p:nvSpPr>
            <p:cNvPr id="13" name="Rectangle 12"/>
            <p:cNvSpPr/>
            <p:nvPr/>
          </p:nvSpPr>
          <p:spPr>
            <a:xfrm>
              <a:off x="7660012" y="4767775"/>
              <a:ext cx="225287" cy="338554"/>
            </a:xfrm>
            <a:prstGeom prst="rect">
              <a:avLst/>
            </a:prstGeom>
          </p:spPr>
          <p:txBody>
            <a:bodyPr wrap="square">
              <a:spAutoFit/>
            </a:bodyPr>
            <a:lstStyle/>
            <a:p>
              <a:pPr marL="0" marR="0" algn="ctr">
                <a:spcBef>
                  <a:spcPts val="0"/>
                </a:spcBef>
                <a:spcAft>
                  <a:spcPts val="0"/>
                </a:spcAft>
              </a:pPr>
              <a:r>
                <a:rPr lang="en-US" sz="1600" dirty="0" smtClean="0">
                  <a:solidFill>
                    <a:schemeClr val="tx2"/>
                  </a:solidFill>
                  <a:latin typeface="+mn-lt"/>
                  <a:ea typeface="Times New Roman" panose="02020603050405020304" pitchFamily="18" charset="0"/>
                </a:rPr>
                <a:t>s</a:t>
              </a:r>
              <a:endParaRPr lang="en-US" sz="1600" dirty="0">
                <a:solidFill>
                  <a:schemeClr val="tx2"/>
                </a:solidFill>
                <a:effectLst/>
                <a:latin typeface="+mn-lt"/>
                <a:ea typeface="Times New Roman" panose="02020603050405020304" pitchFamily="18" charset="0"/>
              </a:endParaRPr>
            </a:p>
          </p:txBody>
        </p:sp>
        <p:sp>
          <p:nvSpPr>
            <p:cNvPr id="14" name="Rectangle 13"/>
            <p:cNvSpPr/>
            <p:nvPr/>
          </p:nvSpPr>
          <p:spPr>
            <a:xfrm>
              <a:off x="1245449" y="5256358"/>
              <a:ext cx="1643270" cy="338554"/>
            </a:xfrm>
            <a:prstGeom prst="rect">
              <a:avLst/>
            </a:prstGeom>
          </p:spPr>
          <p:txBody>
            <a:bodyPr wrap="square">
              <a:spAutoFit/>
            </a:bodyPr>
            <a:lstStyle/>
            <a:p>
              <a:pPr marL="0" marR="0" algn="ctr">
                <a:spcBef>
                  <a:spcPts val="0"/>
                </a:spcBef>
                <a:spcAft>
                  <a:spcPts val="0"/>
                </a:spcAft>
              </a:pPr>
              <a:r>
                <a:rPr lang="en-US" sz="1600" dirty="0" smtClean="0">
                  <a:solidFill>
                    <a:schemeClr val="tx2"/>
                  </a:solidFill>
                  <a:latin typeface="+mn-lt"/>
                  <a:ea typeface="Times New Roman" panose="02020603050405020304" pitchFamily="18" charset="0"/>
                </a:rPr>
                <a:t>(duty cycle)</a:t>
              </a:r>
              <a:endParaRPr lang="en-US" sz="1600" dirty="0">
                <a:solidFill>
                  <a:schemeClr val="tx2"/>
                </a:solidFill>
                <a:effectLst/>
                <a:latin typeface="+mn-lt"/>
                <a:ea typeface="Times New Roman" panose="02020603050405020304" pitchFamily="18" charset="0"/>
              </a:endParaRPr>
            </a:p>
          </p:txBody>
        </p:sp>
      </p:grpSp>
      <p:sp>
        <p:nvSpPr>
          <p:cNvPr id="18" name="Rectangle 17"/>
          <p:cNvSpPr/>
          <p:nvPr/>
        </p:nvSpPr>
        <p:spPr bwMode="auto">
          <a:xfrm>
            <a:off x="3489698" y="1334074"/>
            <a:ext cx="795700" cy="686066"/>
          </a:xfrm>
          <a:prstGeom prst="rect">
            <a:avLst/>
          </a:prstGeom>
          <a:noFill/>
          <a:ln w="317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2820479" y="3997196"/>
            <a:ext cx="692384" cy="1514362"/>
          </a:xfrm>
          <a:prstGeom prst="rect">
            <a:avLst/>
          </a:prstGeom>
          <a:noFill/>
          <a:ln w="317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6148736" y="1727619"/>
            <a:ext cx="885338" cy="686066"/>
          </a:xfrm>
          <a:prstGeom prst="rect">
            <a:avLst/>
          </a:prstGeom>
          <a:noFill/>
          <a:ln w="317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a:off x="5929011" y="4121622"/>
            <a:ext cx="692384" cy="1208834"/>
          </a:xfrm>
          <a:prstGeom prst="rect">
            <a:avLst/>
          </a:prstGeom>
          <a:noFill/>
          <a:ln w="317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2714180" y="1729729"/>
            <a:ext cx="885338" cy="686066"/>
          </a:xfrm>
          <a:prstGeom prst="rect">
            <a:avLst/>
          </a:prstGeom>
          <a:noFill/>
          <a:ln w="317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01987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Effect transition="in" filter="fade">
                                      <p:cBhvr>
                                        <p:cTn id="42"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4152" y="587876"/>
            <a:ext cx="4440803" cy="5335250"/>
          </a:xfrm>
          <a:prstGeom prst="rect">
            <a:avLst/>
          </a:prstGeom>
        </p:spPr>
      </p:pic>
      <p:pic>
        <p:nvPicPr>
          <p:cNvPr id="4" name="Picture 3"/>
          <p:cNvPicPr>
            <a:picLocks noChangeAspect="1"/>
          </p:cNvPicPr>
          <p:nvPr/>
        </p:nvPicPr>
        <p:blipFill>
          <a:blip r:embed="rId4"/>
          <a:stretch>
            <a:fillRect/>
          </a:stretch>
        </p:blipFill>
        <p:spPr>
          <a:xfrm>
            <a:off x="4798740" y="1524559"/>
            <a:ext cx="4167848" cy="3196546"/>
          </a:xfrm>
          <a:prstGeom prst="rect">
            <a:avLst/>
          </a:prstGeom>
        </p:spPr>
      </p:pic>
      <p:sp>
        <p:nvSpPr>
          <p:cNvPr id="8" name="Rectangle 7"/>
          <p:cNvSpPr/>
          <p:nvPr/>
        </p:nvSpPr>
        <p:spPr>
          <a:xfrm>
            <a:off x="592099" y="5671961"/>
            <a:ext cx="4064907" cy="584775"/>
          </a:xfrm>
          <a:prstGeom prst="rect">
            <a:avLst/>
          </a:prstGeom>
        </p:spPr>
        <p:txBody>
          <a:bodyPr wrap="square">
            <a:spAutoFit/>
          </a:bodyPr>
          <a:lstStyle/>
          <a:p>
            <a:pPr algn="ctr"/>
            <a:r>
              <a:rPr lang="en-GB" sz="1600" dirty="0">
                <a:solidFill>
                  <a:srgbClr val="FF0000"/>
                </a:solidFill>
                <a:latin typeface="+mn-lt"/>
              </a:rPr>
              <a:t>State variables </a:t>
            </a:r>
            <a:endParaRPr lang="en-GB" sz="1600" dirty="0" smtClean="0">
              <a:solidFill>
                <a:srgbClr val="FF0000"/>
              </a:solidFill>
              <a:latin typeface="+mn-lt"/>
            </a:endParaRPr>
          </a:p>
          <a:p>
            <a:pPr algn="ctr"/>
            <a:r>
              <a:rPr lang="en-GB" sz="1600" dirty="0" smtClean="0">
                <a:solidFill>
                  <a:srgbClr val="FF0000"/>
                </a:solidFill>
                <a:latin typeface="+mn-lt"/>
              </a:rPr>
              <a:t>during </a:t>
            </a:r>
            <a:r>
              <a:rPr lang="en-GB" sz="1600" dirty="0">
                <a:solidFill>
                  <a:srgbClr val="FF0000"/>
                </a:solidFill>
                <a:latin typeface="+mn-lt"/>
              </a:rPr>
              <a:t>healthy boost operation</a:t>
            </a:r>
            <a:endParaRPr lang="en-US" sz="1600" dirty="0">
              <a:solidFill>
                <a:srgbClr val="FF0000"/>
              </a:solidFill>
              <a:latin typeface="+mn-lt"/>
            </a:endParaRPr>
          </a:p>
        </p:txBody>
      </p:sp>
      <p:sp>
        <p:nvSpPr>
          <p:cNvPr id="9" name="Rectangle 8"/>
          <p:cNvSpPr/>
          <p:nvPr/>
        </p:nvSpPr>
        <p:spPr>
          <a:xfrm>
            <a:off x="4798740" y="4721105"/>
            <a:ext cx="4430268" cy="584775"/>
          </a:xfrm>
          <a:prstGeom prst="rect">
            <a:avLst/>
          </a:prstGeom>
        </p:spPr>
        <p:txBody>
          <a:bodyPr wrap="square">
            <a:spAutoFit/>
          </a:bodyPr>
          <a:lstStyle/>
          <a:p>
            <a:pPr algn="ctr"/>
            <a:r>
              <a:rPr lang="en-GB" sz="1600" dirty="0" smtClean="0">
                <a:solidFill>
                  <a:srgbClr val="FF0000"/>
                </a:solidFill>
                <a:latin typeface="+mn-lt"/>
              </a:rPr>
              <a:t>Observed variables </a:t>
            </a:r>
          </a:p>
          <a:p>
            <a:pPr algn="ctr"/>
            <a:r>
              <a:rPr lang="en-GB" sz="1600" dirty="0" smtClean="0">
                <a:solidFill>
                  <a:srgbClr val="FF0000"/>
                </a:solidFill>
                <a:latin typeface="+mn-lt"/>
              </a:rPr>
              <a:t>during </a:t>
            </a:r>
            <a:r>
              <a:rPr lang="en-GB" sz="1600" dirty="0">
                <a:solidFill>
                  <a:srgbClr val="FF0000"/>
                </a:solidFill>
                <a:latin typeface="+mn-lt"/>
              </a:rPr>
              <a:t>healthy boost operation</a:t>
            </a:r>
            <a:endParaRPr lang="en-US" sz="1600" dirty="0">
              <a:solidFill>
                <a:srgbClr val="FF0000"/>
              </a:solidFill>
              <a:latin typeface="+mn-lt"/>
            </a:endParaRPr>
          </a:p>
        </p:txBody>
      </p:sp>
    </p:spTree>
    <p:extLst>
      <p:ext uri="{BB962C8B-B14F-4D97-AF65-F5344CB8AC3E}">
        <p14:creationId xmlns:p14="http://schemas.microsoft.com/office/powerpoint/2010/main" val="3547182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808750" y="2438400"/>
            <a:ext cx="7572375" cy="1219200"/>
          </a:xfrm>
          <a:prstGeom prst="roundRect">
            <a:avLst/>
          </a:prstGeom>
          <a:ln>
            <a:solidFill>
              <a:srgbClr val="000064"/>
            </a:solidFill>
          </a:ln>
          <a:effectLst>
            <a:outerShdw blurRad="50800" dist="38100" dir="2700000" algn="tl" rotWithShape="0">
              <a:srgbClr val="002060">
                <a:alpha val="40000"/>
              </a:srgbClr>
            </a:outerShdw>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 name="Rounded Rectangle 6"/>
          <p:cNvSpPr/>
          <p:nvPr/>
        </p:nvSpPr>
        <p:spPr bwMode="auto">
          <a:xfrm>
            <a:off x="556958" y="2497138"/>
            <a:ext cx="8040390" cy="11017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3200" b="1" dirty="0" smtClean="0">
                <a:solidFill>
                  <a:schemeClr val="bg2"/>
                </a:solidFill>
              </a:rPr>
              <a:t>Hardware Prototype of Converter System</a:t>
            </a:r>
            <a:endParaRPr lang="en-US" sz="3200" b="1" dirty="0">
              <a:solidFill>
                <a:schemeClr val="bg2"/>
              </a:solidFill>
            </a:endParaRPr>
          </a:p>
        </p:txBody>
      </p:sp>
    </p:spTree>
    <p:extLst>
      <p:ext uri="{BB962C8B-B14F-4D97-AF65-F5344CB8AC3E}">
        <p14:creationId xmlns:p14="http://schemas.microsoft.com/office/powerpoint/2010/main" val="124701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smtClean="0"/>
              <a:t>Hardware Prototype</a:t>
            </a:r>
          </a:p>
        </p:txBody>
      </p:sp>
      <p:sp>
        <p:nvSpPr>
          <p:cNvPr id="3" name="Rectangle 2"/>
          <p:cNvSpPr/>
          <p:nvPr/>
        </p:nvSpPr>
        <p:spPr>
          <a:xfrm>
            <a:off x="1331939" y="4712700"/>
            <a:ext cx="2492800" cy="369332"/>
          </a:xfrm>
          <a:prstGeom prst="rect">
            <a:avLst/>
          </a:prstGeom>
        </p:spPr>
        <p:txBody>
          <a:bodyPr wrap="square">
            <a:spAutoFit/>
          </a:bodyPr>
          <a:lstStyle/>
          <a:p>
            <a:r>
              <a:rPr lang="en-US" b="1" dirty="0" smtClean="0">
                <a:solidFill>
                  <a:schemeClr val="tx2"/>
                </a:solidFill>
                <a:latin typeface="+mn-lt"/>
              </a:rPr>
              <a:t>Experimental test bench </a:t>
            </a:r>
            <a:endParaRPr lang="en-US" b="1" dirty="0">
              <a:solidFill>
                <a:schemeClr val="tx2"/>
              </a:solidFill>
              <a:latin typeface="+mn-lt"/>
            </a:endParaRPr>
          </a:p>
        </p:txBody>
      </p:sp>
      <p:sp>
        <p:nvSpPr>
          <p:cNvPr id="4" name="Rectangle 3"/>
          <p:cNvSpPr/>
          <p:nvPr/>
        </p:nvSpPr>
        <p:spPr>
          <a:xfrm>
            <a:off x="5310659" y="4576220"/>
            <a:ext cx="3021496" cy="646331"/>
          </a:xfrm>
          <a:prstGeom prst="rect">
            <a:avLst/>
          </a:prstGeom>
        </p:spPr>
        <p:txBody>
          <a:bodyPr wrap="square">
            <a:spAutoFit/>
          </a:bodyPr>
          <a:lstStyle/>
          <a:p>
            <a:pPr algn="ctr"/>
            <a:r>
              <a:rPr lang="en-US" b="1" dirty="0">
                <a:solidFill>
                  <a:schemeClr val="tx2"/>
                </a:solidFill>
                <a:latin typeface="+mn-lt"/>
              </a:rPr>
              <a:t>Hardware prototype of </a:t>
            </a:r>
            <a:r>
              <a:rPr lang="en-US" b="1" dirty="0" smtClean="0">
                <a:solidFill>
                  <a:schemeClr val="tx2"/>
                </a:solidFill>
                <a:latin typeface="+mn-lt"/>
              </a:rPr>
              <a:t>bidirectional </a:t>
            </a:r>
            <a:r>
              <a:rPr lang="en-US" b="1" dirty="0">
                <a:solidFill>
                  <a:schemeClr val="tx2"/>
                </a:solidFill>
                <a:latin typeface="+mn-lt"/>
              </a:rPr>
              <a:t>DC/DC converter</a:t>
            </a:r>
          </a:p>
        </p:txBody>
      </p:sp>
      <p:pic>
        <p:nvPicPr>
          <p:cNvPr id="5" name="Picture 4"/>
          <p:cNvPicPr/>
          <p:nvPr/>
        </p:nvPicPr>
        <p:blipFill>
          <a:blip r:embed="rId3"/>
          <a:stretch>
            <a:fillRect/>
          </a:stretch>
        </p:blipFill>
        <p:spPr>
          <a:xfrm>
            <a:off x="471906" y="1466812"/>
            <a:ext cx="4212867" cy="3255132"/>
          </a:xfrm>
          <a:prstGeom prst="rect">
            <a:avLst/>
          </a:prstGeom>
        </p:spPr>
      </p:pic>
      <p:pic>
        <p:nvPicPr>
          <p:cNvPr id="6" name="Picture 5"/>
          <p:cNvPicPr/>
          <p:nvPr/>
        </p:nvPicPr>
        <p:blipFill>
          <a:blip r:embed="rId4"/>
          <a:stretch>
            <a:fillRect/>
          </a:stretch>
        </p:blipFill>
        <p:spPr>
          <a:xfrm>
            <a:off x="4962793" y="1711010"/>
            <a:ext cx="3717229" cy="2892069"/>
          </a:xfrm>
          <a:prstGeom prst="rect">
            <a:avLst/>
          </a:prstGeom>
        </p:spPr>
      </p:pic>
    </p:spTree>
    <p:extLst>
      <p:ext uri="{BB962C8B-B14F-4D97-AF65-F5344CB8AC3E}">
        <p14:creationId xmlns:p14="http://schemas.microsoft.com/office/powerpoint/2010/main" val="48886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idx="4294967295"/>
          </p:nvPr>
        </p:nvSpPr>
        <p:spPr>
          <a:xfrm>
            <a:off x="457200" y="404813"/>
            <a:ext cx="8229600" cy="739775"/>
          </a:xfrm>
        </p:spPr>
        <p:txBody>
          <a:bodyPr/>
          <a:lstStyle/>
          <a:p>
            <a:r>
              <a:rPr lang="en-US" b="1" dirty="0" smtClean="0"/>
              <a:t>Overview</a:t>
            </a:r>
          </a:p>
        </p:txBody>
      </p:sp>
      <p:sp>
        <p:nvSpPr>
          <p:cNvPr id="3" name="Rectangle 3"/>
          <p:cNvSpPr txBox="1">
            <a:spLocks noChangeArrowheads="1"/>
          </p:cNvSpPr>
          <p:nvPr/>
        </p:nvSpPr>
        <p:spPr bwMode="auto">
          <a:xfrm>
            <a:off x="1294088" y="1004678"/>
            <a:ext cx="7194819" cy="6124754"/>
          </a:xfrm>
          <a:prstGeom prst="rect">
            <a:avLst/>
          </a:prstGeom>
          <a:noFill/>
          <a:ln w="9525">
            <a:noFill/>
            <a:miter lim="800000"/>
            <a:headEnd/>
            <a:tailEnd/>
          </a:ln>
        </p:spPr>
        <p:txBody>
          <a:bodyPr wrap="square">
            <a:spAutoFit/>
          </a:bodyPr>
          <a:lstStyle/>
          <a:p>
            <a:pPr marL="342900" indent="-342900" eaLnBrk="0" hangingPunct="0">
              <a:lnSpc>
                <a:spcPct val="200000"/>
              </a:lnSpc>
              <a:spcBef>
                <a:spcPct val="20000"/>
              </a:spcBef>
              <a:buClr>
                <a:schemeClr val="bg2"/>
              </a:buClr>
              <a:buSzPct val="75000"/>
              <a:buFont typeface="Wingdings" pitchFamily="2" charset="2"/>
              <a:buChar char="n"/>
              <a:defRPr/>
            </a:pPr>
            <a:r>
              <a:rPr lang="en-US" sz="2000" b="1" kern="0" dirty="0" smtClean="0">
                <a:solidFill>
                  <a:schemeClr val="tx2"/>
                </a:solidFill>
                <a:latin typeface="+mn-lt"/>
                <a:cs typeface="+mn-cs"/>
              </a:rPr>
              <a:t>Examined</a:t>
            </a:r>
            <a:r>
              <a:rPr lang="fr-FR" sz="2000" b="1" kern="0" dirty="0" smtClean="0">
                <a:solidFill>
                  <a:schemeClr val="tx2"/>
                </a:solidFill>
                <a:latin typeface="+mn-lt"/>
                <a:cs typeface="+mn-cs"/>
              </a:rPr>
              <a:t> power </a:t>
            </a:r>
            <a:r>
              <a:rPr lang="fr-FR" sz="2000" b="1" kern="0" dirty="0" err="1" smtClean="0">
                <a:solidFill>
                  <a:schemeClr val="tx2"/>
                </a:solidFill>
                <a:latin typeface="+mn-lt"/>
                <a:cs typeface="+mn-cs"/>
              </a:rPr>
              <a:t>converter</a:t>
            </a:r>
            <a:r>
              <a:rPr lang="fr-FR" sz="2000" b="1" kern="0" dirty="0" smtClean="0">
                <a:solidFill>
                  <a:schemeClr val="tx2"/>
                </a:solidFill>
                <a:latin typeface="+mn-lt"/>
                <a:cs typeface="+mn-cs"/>
              </a:rPr>
              <a:t> system</a:t>
            </a:r>
          </a:p>
          <a:p>
            <a:pPr marL="342900" indent="-342900" eaLnBrk="0" hangingPunct="0">
              <a:lnSpc>
                <a:spcPct val="200000"/>
              </a:lnSpc>
              <a:spcBef>
                <a:spcPct val="20000"/>
              </a:spcBef>
              <a:buClr>
                <a:schemeClr val="bg2"/>
              </a:buClr>
              <a:buSzPct val="75000"/>
              <a:buFont typeface="Wingdings" pitchFamily="2" charset="2"/>
              <a:buChar char="n"/>
              <a:defRPr/>
            </a:pPr>
            <a:r>
              <a:rPr lang="fr-FR" sz="2000" b="1" kern="0" dirty="0" smtClean="0">
                <a:solidFill>
                  <a:schemeClr val="tx2"/>
                </a:solidFill>
                <a:latin typeface="+mn-lt"/>
                <a:cs typeface="+mn-cs"/>
              </a:rPr>
              <a:t>Hardware prototype</a:t>
            </a:r>
          </a:p>
          <a:p>
            <a:pPr marL="342900" indent="-342900" eaLnBrk="0" hangingPunct="0">
              <a:lnSpc>
                <a:spcPct val="200000"/>
              </a:lnSpc>
              <a:spcBef>
                <a:spcPct val="20000"/>
              </a:spcBef>
              <a:buClr>
                <a:schemeClr val="bg2"/>
              </a:buClr>
              <a:buSzPct val="75000"/>
              <a:buFont typeface="Wingdings" pitchFamily="2" charset="2"/>
              <a:buChar char="n"/>
              <a:defRPr/>
            </a:pPr>
            <a:r>
              <a:rPr lang="fr-FR" sz="2000" b="1" kern="0" dirty="0" err="1" smtClean="0">
                <a:solidFill>
                  <a:schemeClr val="tx2"/>
                </a:solidFill>
                <a:latin typeface="+mn-lt"/>
                <a:cs typeface="+mn-cs"/>
              </a:rPr>
              <a:t>Converter</a:t>
            </a:r>
            <a:r>
              <a:rPr lang="fr-FR" sz="2000" b="1" kern="0" dirty="0" smtClean="0">
                <a:solidFill>
                  <a:schemeClr val="tx2"/>
                </a:solidFill>
                <a:latin typeface="+mn-lt"/>
                <a:cs typeface="+mn-cs"/>
              </a:rPr>
              <a:t> </a:t>
            </a:r>
            <a:r>
              <a:rPr lang="fr-FR" sz="2000" b="1" kern="0" dirty="0" err="1" smtClean="0">
                <a:solidFill>
                  <a:schemeClr val="tx2"/>
                </a:solidFill>
                <a:latin typeface="+mn-lt"/>
                <a:cs typeface="+mn-cs"/>
              </a:rPr>
              <a:t>Modelling</a:t>
            </a:r>
            <a:r>
              <a:rPr lang="fr-FR" sz="2000" b="1" kern="0" dirty="0" smtClean="0">
                <a:solidFill>
                  <a:schemeClr val="tx2"/>
                </a:solidFill>
                <a:latin typeface="+mn-lt"/>
                <a:cs typeface="+mn-cs"/>
              </a:rPr>
              <a:t> </a:t>
            </a:r>
          </a:p>
          <a:p>
            <a:pPr marL="342900" indent="-342900" eaLnBrk="0" hangingPunct="0">
              <a:lnSpc>
                <a:spcPct val="200000"/>
              </a:lnSpc>
              <a:spcBef>
                <a:spcPct val="20000"/>
              </a:spcBef>
              <a:buClr>
                <a:schemeClr val="bg2"/>
              </a:buClr>
              <a:buSzPct val="75000"/>
              <a:buFont typeface="Wingdings" pitchFamily="2" charset="2"/>
              <a:buChar char="n"/>
              <a:defRPr/>
            </a:pPr>
            <a:r>
              <a:rPr lang="fr-FR" sz="2000" b="1" kern="0" dirty="0" err="1" smtClean="0">
                <a:solidFill>
                  <a:schemeClr val="tx2"/>
                </a:solidFill>
                <a:latin typeface="+mn-lt"/>
                <a:cs typeface="+mn-cs"/>
              </a:rPr>
              <a:t>Proposed</a:t>
            </a:r>
            <a:r>
              <a:rPr lang="fr-FR" sz="2000" b="1" kern="0" dirty="0" smtClean="0">
                <a:solidFill>
                  <a:schemeClr val="tx2"/>
                </a:solidFill>
                <a:latin typeface="+mn-lt"/>
                <a:cs typeface="+mn-cs"/>
              </a:rPr>
              <a:t> </a:t>
            </a:r>
            <a:r>
              <a:rPr lang="fr-FR" sz="2000" b="1" kern="0" dirty="0" err="1" smtClean="0">
                <a:solidFill>
                  <a:schemeClr val="tx2"/>
                </a:solidFill>
                <a:latin typeface="+mn-lt"/>
                <a:cs typeface="+mn-cs"/>
              </a:rPr>
              <a:t>residual-based</a:t>
            </a:r>
            <a:r>
              <a:rPr lang="fr-FR" sz="2000" b="1" kern="0" dirty="0" smtClean="0">
                <a:solidFill>
                  <a:schemeClr val="tx2"/>
                </a:solidFill>
                <a:latin typeface="+mn-lt"/>
                <a:cs typeface="+mn-cs"/>
              </a:rPr>
              <a:t> </a:t>
            </a:r>
            <a:r>
              <a:rPr lang="fr-FR" sz="2000" b="1" kern="0" dirty="0" err="1" smtClean="0">
                <a:solidFill>
                  <a:schemeClr val="tx2"/>
                </a:solidFill>
                <a:latin typeface="+mn-lt"/>
                <a:cs typeface="+mn-cs"/>
              </a:rPr>
              <a:t>fault</a:t>
            </a:r>
            <a:r>
              <a:rPr lang="fr-FR" sz="2000" b="1" kern="0" dirty="0" smtClean="0">
                <a:solidFill>
                  <a:schemeClr val="tx2"/>
                </a:solidFill>
                <a:latin typeface="+mn-lt"/>
                <a:cs typeface="+mn-cs"/>
              </a:rPr>
              <a:t> </a:t>
            </a:r>
            <a:r>
              <a:rPr lang="fr-FR" sz="2000" b="1" kern="0" dirty="0" err="1" smtClean="0">
                <a:solidFill>
                  <a:schemeClr val="tx2"/>
                </a:solidFill>
                <a:latin typeface="+mn-lt"/>
                <a:cs typeface="+mn-cs"/>
              </a:rPr>
              <a:t>diagnosis</a:t>
            </a:r>
            <a:r>
              <a:rPr lang="fr-FR" sz="2000" b="1" kern="0" dirty="0" smtClean="0">
                <a:solidFill>
                  <a:schemeClr val="tx2"/>
                </a:solidFill>
                <a:latin typeface="+mn-lt"/>
                <a:cs typeface="+mn-cs"/>
              </a:rPr>
              <a:t> </a:t>
            </a:r>
            <a:r>
              <a:rPr lang="fr-FR" sz="2000" b="1" kern="0" dirty="0" err="1" smtClean="0">
                <a:solidFill>
                  <a:schemeClr val="tx2"/>
                </a:solidFill>
                <a:latin typeface="+mn-lt"/>
                <a:cs typeface="+mn-cs"/>
              </a:rPr>
              <a:t>scheme</a:t>
            </a:r>
            <a:endParaRPr lang="fr-FR" sz="2000" b="1" kern="0" dirty="0" smtClean="0">
              <a:solidFill>
                <a:schemeClr val="tx2"/>
              </a:solidFill>
              <a:latin typeface="+mn-lt"/>
              <a:cs typeface="+mn-cs"/>
            </a:endParaRPr>
          </a:p>
          <a:p>
            <a:pPr marL="342900" indent="-342900" eaLnBrk="0" hangingPunct="0">
              <a:lnSpc>
                <a:spcPct val="200000"/>
              </a:lnSpc>
              <a:spcBef>
                <a:spcPct val="20000"/>
              </a:spcBef>
              <a:buClr>
                <a:schemeClr val="bg2"/>
              </a:buClr>
              <a:buSzPct val="75000"/>
              <a:buFont typeface="Wingdings" pitchFamily="2" charset="2"/>
              <a:buChar char="n"/>
              <a:defRPr/>
            </a:pPr>
            <a:r>
              <a:rPr lang="fr-FR" sz="2000" b="1" kern="0" dirty="0" smtClean="0">
                <a:solidFill>
                  <a:schemeClr val="tx2"/>
                </a:solidFill>
                <a:latin typeface="+mn-lt"/>
                <a:cs typeface="+mn-cs"/>
              </a:rPr>
              <a:t>Bank of </a:t>
            </a:r>
            <a:r>
              <a:rPr lang="fr-FR" sz="2000" b="1" kern="0" dirty="0" err="1" smtClean="0">
                <a:solidFill>
                  <a:schemeClr val="tx2"/>
                </a:solidFill>
                <a:latin typeface="+mn-lt"/>
                <a:cs typeface="+mn-cs"/>
              </a:rPr>
              <a:t>extended</a:t>
            </a:r>
            <a:r>
              <a:rPr lang="fr-FR" sz="2000" b="1" kern="0" dirty="0" smtClean="0">
                <a:solidFill>
                  <a:schemeClr val="tx2"/>
                </a:solidFill>
                <a:latin typeface="+mn-lt"/>
                <a:cs typeface="+mn-cs"/>
              </a:rPr>
              <a:t> </a:t>
            </a:r>
            <a:r>
              <a:rPr lang="fr-FR" sz="2000" b="1" kern="0" dirty="0" err="1" smtClean="0">
                <a:solidFill>
                  <a:schemeClr val="tx2"/>
                </a:solidFill>
                <a:latin typeface="+mn-lt"/>
                <a:cs typeface="+mn-cs"/>
              </a:rPr>
              <a:t>Kalman</a:t>
            </a:r>
            <a:r>
              <a:rPr lang="fr-FR" sz="2000" b="1" kern="0" dirty="0" smtClean="0">
                <a:solidFill>
                  <a:schemeClr val="tx2"/>
                </a:solidFill>
                <a:latin typeface="+mn-lt"/>
                <a:cs typeface="+mn-cs"/>
              </a:rPr>
              <a:t> </a:t>
            </a:r>
            <a:r>
              <a:rPr lang="fr-FR" sz="2000" b="1" kern="0" dirty="0" err="1" smtClean="0">
                <a:solidFill>
                  <a:schemeClr val="tx2"/>
                </a:solidFill>
                <a:latin typeface="+mn-lt"/>
                <a:cs typeface="+mn-cs"/>
              </a:rPr>
              <a:t>filters</a:t>
            </a:r>
            <a:endParaRPr lang="fr-FR" sz="2000" b="1" kern="0" dirty="0" smtClean="0">
              <a:solidFill>
                <a:schemeClr val="tx2"/>
              </a:solidFill>
              <a:latin typeface="+mn-lt"/>
              <a:cs typeface="+mn-cs"/>
            </a:endParaRPr>
          </a:p>
          <a:p>
            <a:pPr marL="342900" indent="-342900" eaLnBrk="0" hangingPunct="0">
              <a:lnSpc>
                <a:spcPct val="200000"/>
              </a:lnSpc>
              <a:spcBef>
                <a:spcPct val="20000"/>
              </a:spcBef>
              <a:buClr>
                <a:schemeClr val="bg2"/>
              </a:buClr>
              <a:buSzPct val="75000"/>
              <a:buFont typeface="Wingdings" pitchFamily="2" charset="2"/>
              <a:buChar char="n"/>
              <a:defRPr/>
            </a:pPr>
            <a:r>
              <a:rPr lang="fr-FR" sz="2000" b="1" kern="0" dirty="0" err="1" smtClean="0">
                <a:solidFill>
                  <a:schemeClr val="tx2"/>
                </a:solidFill>
                <a:latin typeface="+mn-lt"/>
                <a:cs typeface="+mn-cs"/>
              </a:rPr>
              <a:t>Generalized</a:t>
            </a:r>
            <a:r>
              <a:rPr lang="fr-FR" sz="2000" b="1" kern="0" dirty="0" smtClean="0">
                <a:solidFill>
                  <a:schemeClr val="tx2"/>
                </a:solidFill>
                <a:latin typeface="+mn-lt"/>
                <a:cs typeface="+mn-cs"/>
              </a:rPr>
              <a:t> </a:t>
            </a:r>
            <a:r>
              <a:rPr lang="fr-FR" sz="2000" b="1" kern="0" dirty="0" err="1" smtClean="0">
                <a:solidFill>
                  <a:schemeClr val="tx2"/>
                </a:solidFill>
                <a:latin typeface="+mn-lt"/>
                <a:cs typeface="+mn-cs"/>
              </a:rPr>
              <a:t>likelihood</a:t>
            </a:r>
            <a:r>
              <a:rPr lang="fr-FR" sz="2000" b="1" kern="0" dirty="0" smtClean="0">
                <a:solidFill>
                  <a:schemeClr val="tx2"/>
                </a:solidFill>
                <a:latin typeface="+mn-lt"/>
                <a:cs typeface="+mn-cs"/>
              </a:rPr>
              <a:t> ratio test</a:t>
            </a:r>
          </a:p>
          <a:p>
            <a:pPr marL="342900" indent="-342900" eaLnBrk="0" hangingPunct="0">
              <a:lnSpc>
                <a:spcPct val="200000"/>
              </a:lnSpc>
              <a:spcBef>
                <a:spcPct val="20000"/>
              </a:spcBef>
              <a:buClr>
                <a:schemeClr val="bg2"/>
              </a:buClr>
              <a:buSzPct val="75000"/>
              <a:buFont typeface="Wingdings" pitchFamily="2" charset="2"/>
              <a:buChar char="n"/>
              <a:defRPr/>
            </a:pPr>
            <a:r>
              <a:rPr lang="fr-FR" sz="2000" b="1" kern="0" dirty="0" err="1" smtClean="0">
                <a:solidFill>
                  <a:schemeClr val="tx2"/>
                </a:solidFill>
                <a:latin typeface="+mn-lt"/>
                <a:cs typeface="+mn-cs"/>
              </a:rPr>
              <a:t>Tuning</a:t>
            </a:r>
            <a:r>
              <a:rPr lang="fr-FR" sz="2000" b="1" kern="0" dirty="0" smtClean="0">
                <a:solidFill>
                  <a:schemeClr val="tx2"/>
                </a:solidFill>
                <a:latin typeface="+mn-lt"/>
                <a:cs typeface="+mn-cs"/>
              </a:rPr>
              <a:t> </a:t>
            </a:r>
            <a:r>
              <a:rPr lang="fr-FR" sz="2000" b="1" kern="0" dirty="0" err="1" smtClean="0">
                <a:solidFill>
                  <a:schemeClr val="tx2"/>
                </a:solidFill>
                <a:latin typeface="+mn-lt"/>
                <a:cs typeface="+mn-cs"/>
              </a:rPr>
              <a:t>using</a:t>
            </a:r>
            <a:r>
              <a:rPr lang="fr-FR" sz="2000" b="1" kern="0" dirty="0" smtClean="0">
                <a:solidFill>
                  <a:schemeClr val="tx2"/>
                </a:solidFill>
                <a:latin typeface="+mn-lt"/>
                <a:cs typeface="+mn-cs"/>
              </a:rPr>
              <a:t> </a:t>
            </a:r>
            <a:r>
              <a:rPr lang="fr-FR" sz="2000" b="1" kern="0" dirty="0" err="1" smtClean="0">
                <a:solidFill>
                  <a:schemeClr val="tx2"/>
                </a:solidFill>
                <a:latin typeface="+mn-lt"/>
                <a:cs typeface="+mn-cs"/>
              </a:rPr>
              <a:t>receiver</a:t>
            </a:r>
            <a:r>
              <a:rPr lang="fr-FR" sz="2000" b="1" kern="0" dirty="0" smtClean="0">
                <a:solidFill>
                  <a:schemeClr val="tx2"/>
                </a:solidFill>
                <a:latin typeface="+mn-lt"/>
                <a:cs typeface="+mn-cs"/>
              </a:rPr>
              <a:t> operating </a:t>
            </a:r>
            <a:r>
              <a:rPr lang="fr-FR" sz="2000" b="1" kern="0" dirty="0" err="1" smtClean="0">
                <a:solidFill>
                  <a:schemeClr val="tx2"/>
                </a:solidFill>
                <a:latin typeface="+mn-lt"/>
                <a:cs typeface="+mn-cs"/>
              </a:rPr>
              <a:t>characteristic</a:t>
            </a:r>
            <a:r>
              <a:rPr lang="fr-FR" sz="2000" b="1" kern="0" dirty="0" smtClean="0">
                <a:solidFill>
                  <a:schemeClr val="tx2"/>
                </a:solidFill>
                <a:latin typeface="+mn-lt"/>
                <a:cs typeface="+mn-cs"/>
              </a:rPr>
              <a:t> </a:t>
            </a:r>
            <a:r>
              <a:rPr lang="fr-FR" sz="2000" b="1" kern="0" dirty="0" err="1" smtClean="0">
                <a:solidFill>
                  <a:schemeClr val="tx2"/>
                </a:solidFill>
                <a:latin typeface="+mn-lt"/>
                <a:cs typeface="+mn-cs"/>
              </a:rPr>
              <a:t>curve</a:t>
            </a:r>
            <a:endParaRPr lang="fr-FR" sz="2000" b="1" kern="0" dirty="0" smtClean="0">
              <a:solidFill>
                <a:schemeClr val="tx2"/>
              </a:solidFill>
              <a:latin typeface="+mn-lt"/>
              <a:cs typeface="+mn-cs"/>
            </a:endParaRPr>
          </a:p>
          <a:p>
            <a:pPr marL="342900" indent="-342900" eaLnBrk="0" hangingPunct="0">
              <a:lnSpc>
                <a:spcPct val="200000"/>
              </a:lnSpc>
              <a:spcBef>
                <a:spcPct val="20000"/>
              </a:spcBef>
              <a:buClr>
                <a:schemeClr val="bg2"/>
              </a:buClr>
              <a:buSzPct val="75000"/>
              <a:buFont typeface="Wingdings" pitchFamily="2" charset="2"/>
              <a:buChar char="n"/>
              <a:defRPr/>
            </a:pPr>
            <a:r>
              <a:rPr lang="fr-FR" sz="2000" b="1" kern="0" dirty="0" smtClean="0">
                <a:solidFill>
                  <a:schemeClr val="tx2"/>
                </a:solidFill>
                <a:latin typeface="+mn-lt"/>
                <a:cs typeface="+mn-cs"/>
              </a:rPr>
              <a:t>Conclusion and future perspectives</a:t>
            </a:r>
          </a:p>
          <a:p>
            <a:pPr marL="342900" indent="-342900" eaLnBrk="0" hangingPunct="0">
              <a:lnSpc>
                <a:spcPct val="200000"/>
              </a:lnSpc>
              <a:spcBef>
                <a:spcPct val="20000"/>
              </a:spcBef>
              <a:buClr>
                <a:schemeClr val="bg2"/>
              </a:buClr>
              <a:buSzPct val="75000"/>
              <a:buFont typeface="Wingdings" pitchFamily="2" charset="2"/>
              <a:buChar char="n"/>
              <a:defRPr/>
            </a:pPr>
            <a:endParaRPr lang="fr-FR" sz="2000" b="1" kern="0" dirty="0">
              <a:solidFill>
                <a:schemeClr val="tx2"/>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0272" b="50049"/>
          <a:stretch/>
        </p:blipFill>
        <p:spPr>
          <a:xfrm>
            <a:off x="1728580" y="1544743"/>
            <a:ext cx="5686839" cy="1745836"/>
          </a:xfrm>
          <a:prstGeom prst="rect">
            <a:avLst/>
          </a:prstGeom>
        </p:spPr>
      </p:pic>
      <p:pic>
        <p:nvPicPr>
          <p:cNvPr id="3" name="Picture 2"/>
          <p:cNvPicPr/>
          <p:nvPr/>
        </p:nvPicPr>
        <p:blipFill rotWithShape="1">
          <a:blip r:embed="rId2"/>
          <a:srcRect l="10167" t="50537"/>
          <a:stretch/>
        </p:blipFill>
        <p:spPr>
          <a:xfrm>
            <a:off x="1721954" y="3925647"/>
            <a:ext cx="5693465" cy="172879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880748" y="3321402"/>
                <a:ext cx="5407710" cy="369332"/>
              </a:xfrm>
              <a:prstGeom prst="rect">
                <a:avLst/>
              </a:prstGeom>
            </p:spPr>
            <p:txBody>
              <a:bodyPr wrap="square">
                <a:spAutoFit/>
              </a:bodyPr>
              <a:lstStyle/>
              <a:p>
                <a:pPr algn="ctr"/>
                <a:r>
                  <a:rPr lang="en-US" b="1" dirty="0" smtClean="0">
                    <a:solidFill>
                      <a:schemeClr val="tx2"/>
                    </a:solidFill>
                    <a:latin typeface="+mn-lt"/>
                  </a:rPr>
                  <a:t>Measurement of sensor 1 (measuring load voltage </a:t>
                </a:r>
                <a14:m>
                  <m:oMath xmlns:m="http://schemas.openxmlformats.org/officeDocument/2006/math">
                    <m:sSub>
                      <m:sSubPr>
                        <m:ctrlPr>
                          <a:rPr lang="en-US" b="1" i="1" smtClean="0">
                            <a:solidFill>
                              <a:schemeClr val="tx2"/>
                            </a:solidFill>
                            <a:latin typeface="Cambria Math" panose="02040503050406030204" pitchFamily="18" charset="0"/>
                          </a:rPr>
                        </m:ctrlPr>
                      </m:sSubPr>
                      <m:e>
                        <m:r>
                          <a:rPr lang="en-US" b="1" i="1" smtClean="0">
                            <a:solidFill>
                              <a:schemeClr val="tx2"/>
                            </a:solidFill>
                            <a:latin typeface="Cambria Math" panose="02040503050406030204" pitchFamily="18" charset="0"/>
                          </a:rPr>
                          <m:t>𝒗</m:t>
                        </m:r>
                      </m:e>
                      <m:sub>
                        <m:r>
                          <a:rPr lang="en-US" b="1" i="1" smtClean="0">
                            <a:solidFill>
                              <a:schemeClr val="tx2"/>
                            </a:solidFill>
                            <a:latin typeface="Cambria Math" panose="02040503050406030204" pitchFamily="18" charset="0"/>
                          </a:rPr>
                          <m:t>𝒐</m:t>
                        </m:r>
                      </m:sub>
                    </m:sSub>
                  </m:oMath>
                </a14:m>
                <a:r>
                  <a:rPr lang="en-US" b="1" dirty="0" smtClean="0">
                    <a:solidFill>
                      <a:schemeClr val="tx2"/>
                    </a:solidFill>
                    <a:latin typeface="+mn-lt"/>
                  </a:rPr>
                  <a:t>)</a:t>
                </a:r>
                <a:endParaRPr lang="en-US" b="1" dirty="0">
                  <a:solidFill>
                    <a:schemeClr val="tx2"/>
                  </a:solidFill>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1880748" y="3321402"/>
                <a:ext cx="5407710" cy="369332"/>
              </a:xfrm>
              <a:prstGeom prst="rect">
                <a:avLst/>
              </a:prstGeom>
              <a:blipFill rotWithShape="0">
                <a:blip r:embed="rId3"/>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791736" y="5682882"/>
                <a:ext cx="5553900" cy="369332"/>
              </a:xfrm>
              <a:prstGeom prst="rect">
                <a:avLst/>
              </a:prstGeom>
            </p:spPr>
            <p:txBody>
              <a:bodyPr wrap="square">
                <a:spAutoFit/>
              </a:bodyPr>
              <a:lstStyle/>
              <a:p>
                <a:pPr algn="ctr"/>
                <a:r>
                  <a:rPr lang="en-US" b="1" dirty="0" smtClean="0">
                    <a:solidFill>
                      <a:schemeClr val="tx2"/>
                    </a:solidFill>
                    <a:latin typeface="+mn-lt"/>
                  </a:rPr>
                  <a:t>Measurement of sensor 2 (measuring source current </a:t>
                </a:r>
                <a14:m>
                  <m:oMath xmlns:m="http://schemas.openxmlformats.org/officeDocument/2006/math">
                    <m:sSub>
                      <m:sSubPr>
                        <m:ctrlPr>
                          <a:rPr lang="en-US" b="1" i="1" smtClean="0">
                            <a:solidFill>
                              <a:schemeClr val="tx2"/>
                            </a:solidFill>
                            <a:latin typeface="Cambria Math" panose="02040503050406030204" pitchFamily="18" charset="0"/>
                          </a:rPr>
                        </m:ctrlPr>
                      </m:sSubPr>
                      <m:e>
                        <m:r>
                          <a:rPr lang="en-US" b="1" i="1" smtClean="0">
                            <a:solidFill>
                              <a:schemeClr val="tx2"/>
                            </a:solidFill>
                            <a:latin typeface="Cambria Math" panose="02040503050406030204" pitchFamily="18" charset="0"/>
                          </a:rPr>
                          <m:t>𝒊</m:t>
                        </m:r>
                      </m:e>
                      <m:sub>
                        <m:r>
                          <a:rPr lang="en-US" b="1" i="1" smtClean="0">
                            <a:solidFill>
                              <a:schemeClr val="tx2"/>
                            </a:solidFill>
                            <a:latin typeface="Cambria Math" panose="02040503050406030204" pitchFamily="18" charset="0"/>
                          </a:rPr>
                          <m:t>𝒊𝒏</m:t>
                        </m:r>
                      </m:sub>
                    </m:sSub>
                  </m:oMath>
                </a14:m>
                <a:r>
                  <a:rPr lang="en-US" b="1" dirty="0" smtClean="0">
                    <a:solidFill>
                      <a:schemeClr val="tx2"/>
                    </a:solidFill>
                    <a:latin typeface="+mn-lt"/>
                  </a:rPr>
                  <a:t>)</a:t>
                </a:r>
                <a:endParaRPr lang="en-US" b="1" dirty="0">
                  <a:solidFill>
                    <a:schemeClr val="tx2"/>
                  </a:solidFill>
                  <a:latin typeface="+mn-lt"/>
                </a:endParaRPr>
              </a:p>
            </p:txBody>
          </p:sp>
        </mc:Choice>
        <mc:Fallback xmlns="">
          <p:sp>
            <p:nvSpPr>
              <p:cNvPr id="6" name="Rectangle 5"/>
              <p:cNvSpPr>
                <a:spLocks noRot="1" noChangeAspect="1" noMove="1" noResize="1" noEditPoints="1" noAdjustHandles="1" noChangeArrowheads="1" noChangeShapeType="1" noTextEdit="1"/>
              </p:cNvSpPr>
              <p:nvPr/>
            </p:nvSpPr>
            <p:spPr>
              <a:xfrm>
                <a:off x="1791736" y="5682882"/>
                <a:ext cx="5553900" cy="369332"/>
              </a:xfrm>
              <a:prstGeom prst="rect">
                <a:avLst/>
              </a:prstGeom>
              <a:blipFill rotWithShape="0">
                <a:blip r:embed="rId4"/>
                <a:stretch>
                  <a:fillRect l="-768" t="-8197" r="-549" b="-24590"/>
                </a:stretch>
              </a:blipFill>
            </p:spPr>
            <p:txBody>
              <a:bodyPr/>
              <a:lstStyle/>
              <a:p>
                <a:r>
                  <a:rPr lang="en-US">
                    <a:noFill/>
                  </a:rPr>
                  <a:t> </a:t>
                </a:r>
              </a:p>
            </p:txBody>
          </p:sp>
        </mc:Fallback>
      </mc:AlternateContent>
      <p:sp>
        <p:nvSpPr>
          <p:cNvPr id="7"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smtClean="0"/>
              <a:t>Hardware Prototype</a:t>
            </a:r>
          </a:p>
        </p:txBody>
      </p:sp>
    </p:spTree>
    <p:extLst>
      <p:ext uri="{BB962C8B-B14F-4D97-AF65-F5344CB8AC3E}">
        <p14:creationId xmlns:p14="http://schemas.microsoft.com/office/powerpoint/2010/main" val="378941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5" descr="hi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803" y="1445030"/>
            <a:ext cx="5246494" cy="489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bwMode="auto">
          <a:xfrm>
            <a:off x="1935737" y="1211848"/>
            <a:ext cx="1339853" cy="369332"/>
          </a:xfrm>
          <a:prstGeom prst="rect">
            <a:avLst/>
          </a:prstGeom>
          <a:noFill/>
          <a:ln w="9525">
            <a:noFill/>
            <a:miter lim="800000"/>
            <a:headEnd/>
            <a:tailEnd/>
          </a:ln>
        </p:spPr>
        <p:txBody>
          <a:bodyPr wrap="square">
            <a:spAutoFit/>
          </a:bodyPr>
          <a:lstStyle/>
          <a:p>
            <a:pPr eaLnBrk="0" hangingPunct="0">
              <a:spcBef>
                <a:spcPct val="20000"/>
              </a:spcBef>
              <a:buClr>
                <a:schemeClr val="bg2"/>
              </a:buClr>
              <a:buSzPct val="75000"/>
              <a:defRPr/>
            </a:pPr>
            <a:r>
              <a:rPr lang="fr-FR" b="1" kern="0" dirty="0" err="1" smtClean="0">
                <a:solidFill>
                  <a:srgbClr val="FF0000"/>
                </a:solidFill>
                <a:latin typeface="+mn-lt"/>
                <a:cs typeface="+mn-cs"/>
              </a:rPr>
              <a:t>Sensor</a:t>
            </a:r>
            <a:r>
              <a:rPr lang="fr-FR" b="1" kern="0" dirty="0" smtClean="0">
                <a:solidFill>
                  <a:srgbClr val="FF0000"/>
                </a:solidFill>
                <a:latin typeface="+mn-lt"/>
                <a:cs typeface="+mn-cs"/>
              </a:rPr>
              <a:t> 2</a:t>
            </a:r>
          </a:p>
        </p:txBody>
      </p:sp>
      <p:sp>
        <p:nvSpPr>
          <p:cNvPr id="4" name="Rectangle 3"/>
          <p:cNvSpPr txBox="1">
            <a:spLocks noChangeArrowheads="1"/>
          </p:cNvSpPr>
          <p:nvPr/>
        </p:nvSpPr>
        <p:spPr bwMode="auto">
          <a:xfrm>
            <a:off x="6413288" y="1211848"/>
            <a:ext cx="1339853" cy="369332"/>
          </a:xfrm>
          <a:prstGeom prst="rect">
            <a:avLst/>
          </a:prstGeom>
          <a:noFill/>
          <a:ln w="9525">
            <a:noFill/>
            <a:miter lim="800000"/>
            <a:headEnd/>
            <a:tailEnd/>
          </a:ln>
        </p:spPr>
        <p:txBody>
          <a:bodyPr wrap="square">
            <a:spAutoFit/>
          </a:bodyPr>
          <a:lstStyle/>
          <a:p>
            <a:pPr eaLnBrk="0" hangingPunct="0">
              <a:spcBef>
                <a:spcPct val="20000"/>
              </a:spcBef>
              <a:buClr>
                <a:schemeClr val="bg2"/>
              </a:buClr>
              <a:buSzPct val="75000"/>
              <a:defRPr/>
            </a:pPr>
            <a:r>
              <a:rPr lang="fr-FR" b="1" kern="0" dirty="0" err="1" smtClean="0">
                <a:solidFill>
                  <a:srgbClr val="FF0000"/>
                </a:solidFill>
                <a:latin typeface="+mn-lt"/>
                <a:cs typeface="+mn-cs"/>
              </a:rPr>
              <a:t>Sensor</a:t>
            </a:r>
            <a:r>
              <a:rPr lang="fr-FR" b="1" kern="0" dirty="0" smtClean="0">
                <a:solidFill>
                  <a:srgbClr val="FF0000"/>
                </a:solidFill>
                <a:latin typeface="+mn-lt"/>
                <a:cs typeface="+mn-cs"/>
              </a:rPr>
              <a:t> 1</a:t>
            </a:r>
          </a:p>
        </p:txBody>
      </p:sp>
      <p:sp>
        <p:nvSpPr>
          <p:cNvPr id="6"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smtClean="0"/>
              <a:t>Hardware Prototype</a:t>
            </a:r>
          </a:p>
        </p:txBody>
      </p:sp>
    </p:spTree>
    <p:extLst>
      <p:ext uri="{BB962C8B-B14F-4D97-AF65-F5344CB8AC3E}">
        <p14:creationId xmlns:p14="http://schemas.microsoft.com/office/powerpoint/2010/main" val="32388975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465857" y="2438400"/>
            <a:ext cx="6258161" cy="1219200"/>
          </a:xfrm>
          <a:prstGeom prst="roundRect">
            <a:avLst/>
          </a:prstGeom>
          <a:ln>
            <a:solidFill>
              <a:srgbClr val="000064"/>
            </a:solidFill>
          </a:ln>
          <a:effectLst>
            <a:outerShdw blurRad="50800" dist="38100" dir="2700000" algn="tl" rotWithShape="0">
              <a:srgbClr val="002060">
                <a:alpha val="40000"/>
              </a:srgbClr>
            </a:outerShdw>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 name="Rounded Rectangle 6"/>
          <p:cNvSpPr/>
          <p:nvPr/>
        </p:nvSpPr>
        <p:spPr bwMode="auto">
          <a:xfrm>
            <a:off x="922431" y="2497138"/>
            <a:ext cx="7309445" cy="11017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3200" b="1" dirty="0" smtClean="0">
                <a:solidFill>
                  <a:schemeClr val="bg2"/>
                </a:solidFill>
              </a:rPr>
              <a:t>Modelling of Power Converter </a:t>
            </a:r>
            <a:endParaRPr lang="en-US" sz="3200" b="1" dirty="0">
              <a:solidFill>
                <a:schemeClr val="bg2"/>
              </a:solidFill>
            </a:endParaRPr>
          </a:p>
        </p:txBody>
      </p:sp>
    </p:spTree>
    <p:extLst>
      <p:ext uri="{BB962C8B-B14F-4D97-AF65-F5344CB8AC3E}">
        <p14:creationId xmlns:p14="http://schemas.microsoft.com/office/powerpoint/2010/main" val="2322505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err="1" smtClean="0"/>
              <a:t>Converter</a:t>
            </a:r>
            <a:r>
              <a:rPr lang="fr-FR" b="1" kern="0" dirty="0" smtClean="0"/>
              <a:t> State-</a:t>
            </a:r>
            <a:r>
              <a:rPr lang="fr-FR" b="1" kern="0" dirty="0" err="1" smtClean="0"/>
              <a:t>Space</a:t>
            </a:r>
            <a:r>
              <a:rPr lang="fr-FR" b="1" kern="0" dirty="0" smtClean="0"/>
              <a:t> Model</a:t>
            </a:r>
            <a:endParaRPr lang="fr-FR" b="1" kern="0" dirty="0"/>
          </a:p>
        </p:txBody>
      </p:sp>
      <p:sp>
        <p:nvSpPr>
          <p:cNvPr id="15" name="Rectangle 3"/>
          <p:cNvSpPr txBox="1">
            <a:spLocks noChangeArrowheads="1"/>
          </p:cNvSpPr>
          <p:nvPr/>
        </p:nvSpPr>
        <p:spPr bwMode="auto">
          <a:xfrm>
            <a:off x="284163" y="1455060"/>
            <a:ext cx="8650287" cy="400110"/>
          </a:xfrm>
          <a:prstGeom prst="rect">
            <a:avLst/>
          </a:prstGeom>
          <a:noFill/>
          <a:ln w="9525">
            <a:noFill/>
            <a:miter lim="800000"/>
            <a:headEnd/>
            <a:tailEnd/>
          </a:ln>
        </p:spPr>
        <p:txBody>
          <a:bodyPr>
            <a:spAutoFit/>
          </a:bodyPr>
          <a:lstStyle/>
          <a:p>
            <a:pPr marL="342900" indent="-342900" eaLnBrk="0" hangingPunct="0">
              <a:spcBef>
                <a:spcPct val="20000"/>
              </a:spcBef>
              <a:buClr>
                <a:schemeClr val="bg2"/>
              </a:buClr>
              <a:buSzPct val="75000"/>
              <a:buFont typeface="Wingdings" pitchFamily="2" charset="2"/>
              <a:buChar char="n"/>
              <a:defRPr/>
            </a:pPr>
            <a:r>
              <a:rPr lang="fr-FR" sz="2000" i="1" kern="0" dirty="0" smtClean="0">
                <a:solidFill>
                  <a:schemeClr val="tx2"/>
                </a:solidFill>
                <a:latin typeface="+mn-lt"/>
                <a:cs typeface="+mn-cs"/>
              </a:rPr>
              <a:t>The </a:t>
            </a:r>
            <a:r>
              <a:rPr lang="fr-FR" sz="2000" i="1" kern="0" dirty="0" err="1" smtClean="0">
                <a:solidFill>
                  <a:schemeClr val="tx2"/>
                </a:solidFill>
                <a:latin typeface="+mn-lt"/>
                <a:cs typeface="+mn-cs"/>
              </a:rPr>
              <a:t>examined</a:t>
            </a:r>
            <a:r>
              <a:rPr lang="fr-FR" sz="2000" i="1" kern="0" dirty="0" smtClean="0">
                <a:solidFill>
                  <a:schemeClr val="tx2"/>
                </a:solidFill>
                <a:latin typeface="+mn-lt"/>
                <a:cs typeface="+mn-cs"/>
              </a:rPr>
              <a:t> </a:t>
            </a:r>
            <a:r>
              <a:rPr lang="fr-FR" sz="2000" i="1" kern="0" dirty="0" err="1" smtClean="0">
                <a:solidFill>
                  <a:schemeClr val="tx2"/>
                </a:solidFill>
                <a:latin typeface="+mn-lt"/>
                <a:cs typeface="+mn-cs"/>
              </a:rPr>
              <a:t>converter</a:t>
            </a:r>
            <a:r>
              <a:rPr lang="fr-FR" sz="2000" i="1" kern="0" dirty="0" smtClean="0">
                <a:solidFill>
                  <a:schemeClr val="tx2"/>
                </a:solidFill>
                <a:latin typeface="+mn-lt"/>
                <a:cs typeface="+mn-cs"/>
              </a:rPr>
              <a:t> </a:t>
            </a:r>
            <a:r>
              <a:rPr lang="fr-FR" sz="2000" i="1" kern="0" dirty="0" err="1" smtClean="0">
                <a:solidFill>
                  <a:schemeClr val="tx2"/>
                </a:solidFill>
                <a:latin typeface="+mn-lt"/>
                <a:cs typeface="+mn-cs"/>
              </a:rPr>
              <a:t>is</a:t>
            </a:r>
            <a:r>
              <a:rPr lang="fr-FR" sz="2000" i="1" kern="0" dirty="0" smtClean="0">
                <a:solidFill>
                  <a:schemeClr val="tx2"/>
                </a:solidFill>
                <a:latin typeface="+mn-lt"/>
                <a:cs typeface="+mn-cs"/>
              </a:rPr>
              <a:t> a </a:t>
            </a:r>
            <a:r>
              <a:rPr lang="fr-FR" sz="2000" b="1" i="1" kern="0" dirty="0" err="1" smtClean="0">
                <a:solidFill>
                  <a:schemeClr val="tx2"/>
                </a:solidFill>
                <a:latin typeface="+mn-lt"/>
                <a:cs typeface="+mn-cs"/>
              </a:rPr>
              <a:t>nonlinear</a:t>
            </a:r>
            <a:r>
              <a:rPr lang="fr-FR" sz="2000" i="1" kern="0" dirty="0" smtClean="0">
                <a:solidFill>
                  <a:schemeClr val="tx2"/>
                </a:solidFill>
                <a:latin typeface="+mn-lt"/>
                <a:cs typeface="+mn-cs"/>
              </a:rPr>
              <a:t> and </a:t>
            </a:r>
            <a:r>
              <a:rPr lang="fr-FR" sz="2000" b="1" i="1" kern="0" dirty="0" smtClean="0">
                <a:solidFill>
                  <a:schemeClr val="tx2"/>
                </a:solidFill>
                <a:latin typeface="+mn-lt"/>
                <a:cs typeface="+mn-cs"/>
              </a:rPr>
              <a:t>time-</a:t>
            </a:r>
            <a:r>
              <a:rPr lang="fr-FR" sz="2000" b="1" i="1" kern="0" dirty="0" err="1" smtClean="0">
                <a:solidFill>
                  <a:schemeClr val="tx2"/>
                </a:solidFill>
                <a:latin typeface="+mn-lt"/>
                <a:cs typeface="+mn-cs"/>
              </a:rPr>
              <a:t>varying</a:t>
            </a:r>
            <a:r>
              <a:rPr lang="fr-FR" sz="2000" i="1" kern="0" dirty="0" smtClean="0">
                <a:solidFill>
                  <a:schemeClr val="tx2"/>
                </a:solidFill>
                <a:latin typeface="+mn-lt"/>
                <a:cs typeface="+mn-cs"/>
              </a:rPr>
              <a:t> system</a:t>
            </a:r>
          </a:p>
        </p:txBody>
      </p:sp>
      <p:grpSp>
        <p:nvGrpSpPr>
          <p:cNvPr id="24" name="Group 23"/>
          <p:cNvGrpSpPr/>
          <p:nvPr/>
        </p:nvGrpSpPr>
        <p:grpSpPr>
          <a:xfrm>
            <a:off x="1186079" y="2165642"/>
            <a:ext cx="6865441" cy="1380685"/>
            <a:chOff x="1021610" y="2316487"/>
            <a:chExt cx="6865441" cy="1380685"/>
          </a:xfrm>
        </p:grpSpPr>
        <p:sp>
          <p:nvSpPr>
            <p:cNvPr id="25" name="Rectangle 15"/>
            <p:cNvSpPr>
              <a:spLocks noChangeArrowheads="1"/>
            </p:cNvSpPr>
            <p:nvPr/>
          </p:nvSpPr>
          <p:spPr bwMode="auto">
            <a:xfrm>
              <a:off x="3785505" y="2563815"/>
              <a:ext cx="757655" cy="533400"/>
            </a:xfrm>
            <a:prstGeom prst="rect">
              <a:avLst/>
            </a:prstGeom>
            <a:noFill/>
            <a:ln w="9525">
              <a:noFill/>
              <a:miter lim="800000"/>
              <a:headEnd/>
              <a:tailEnd/>
            </a:ln>
            <a:effectLst/>
          </p:spPr>
          <p:txBody>
            <a:bodyPr/>
            <a:lstStyle/>
            <a:p>
              <a:pPr algn="ctr" rtl="0">
                <a:lnSpc>
                  <a:spcPct val="125000"/>
                </a:lnSpc>
                <a:defRPr/>
              </a:pPr>
              <a:r>
                <a:rPr lang="en-US" sz="1600" dirty="0" smtClean="0">
                  <a:solidFill>
                    <a:schemeClr val="tx2"/>
                  </a:solidFill>
                  <a:latin typeface="+mn-lt"/>
                  <a:cs typeface="+mn-cs"/>
                </a:rPr>
                <a:t>DC bus</a:t>
              </a:r>
              <a:endParaRPr lang="en-US" sz="1600" dirty="0">
                <a:solidFill>
                  <a:schemeClr val="tx2"/>
                </a:solidFill>
                <a:latin typeface="+mn-lt"/>
                <a:cs typeface="Arial" pitchFamily="34" charset="0"/>
              </a:endParaRPr>
            </a:p>
          </p:txBody>
        </p:sp>
        <p:grpSp>
          <p:nvGrpSpPr>
            <p:cNvPr id="31" name="Group 30"/>
            <p:cNvGrpSpPr/>
            <p:nvPr/>
          </p:nvGrpSpPr>
          <p:grpSpPr>
            <a:xfrm>
              <a:off x="1021610" y="2316487"/>
              <a:ext cx="6865441" cy="1380685"/>
              <a:chOff x="881009" y="2777868"/>
              <a:chExt cx="7629202" cy="1650817"/>
            </a:xfrm>
          </p:grpSpPr>
          <p:grpSp>
            <p:nvGrpSpPr>
              <p:cNvPr id="32" name="Group 31"/>
              <p:cNvGrpSpPr/>
              <p:nvPr/>
            </p:nvGrpSpPr>
            <p:grpSpPr>
              <a:xfrm>
                <a:off x="881009" y="2777868"/>
                <a:ext cx="7629202" cy="1650817"/>
                <a:chOff x="737366" y="1752600"/>
                <a:chExt cx="7629202" cy="1650817"/>
              </a:xfrm>
            </p:grpSpPr>
            <p:sp>
              <p:nvSpPr>
                <p:cNvPr id="34" name="Rectangle 33"/>
                <p:cNvSpPr/>
                <p:nvPr/>
              </p:nvSpPr>
              <p:spPr bwMode="auto">
                <a:xfrm>
                  <a:off x="2564528" y="1934040"/>
                  <a:ext cx="1305606" cy="1365904"/>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cxnSp>
              <p:nvCxnSpPr>
                <p:cNvPr id="35" name="Straight Connector 34"/>
                <p:cNvCxnSpPr/>
                <p:nvPr/>
              </p:nvCxnSpPr>
              <p:spPr bwMode="auto">
                <a:xfrm>
                  <a:off x="7041264" y="2562622"/>
                  <a:ext cx="457200" cy="1612"/>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36" name="Rectangle 15"/>
                <p:cNvSpPr>
                  <a:spLocks noChangeArrowheads="1"/>
                </p:cNvSpPr>
                <p:nvPr/>
              </p:nvSpPr>
              <p:spPr bwMode="auto">
                <a:xfrm>
                  <a:off x="828056" y="2044609"/>
                  <a:ext cx="1025661" cy="533400"/>
                </a:xfrm>
                <a:prstGeom prst="rect">
                  <a:avLst/>
                </a:prstGeom>
                <a:noFill/>
                <a:ln w="9525">
                  <a:noFill/>
                  <a:miter lim="800000"/>
                  <a:headEnd/>
                  <a:tailEnd/>
                </a:ln>
                <a:effectLst/>
              </p:spPr>
              <p:txBody>
                <a:bodyPr/>
                <a:lstStyle/>
                <a:p>
                  <a:pPr algn="ctr" rtl="0">
                    <a:lnSpc>
                      <a:spcPct val="125000"/>
                    </a:lnSpc>
                    <a:defRPr/>
                  </a:pPr>
                  <a:r>
                    <a:rPr lang="en-US" dirty="0" smtClean="0">
                      <a:solidFill>
                        <a:schemeClr val="tx2"/>
                      </a:solidFill>
                      <a:latin typeface="+mn-lt"/>
                      <a:cs typeface="+mn-cs"/>
                    </a:rPr>
                    <a:t>Battery</a:t>
                  </a:r>
                  <a:endParaRPr lang="en-US" dirty="0">
                    <a:solidFill>
                      <a:schemeClr val="tx2"/>
                    </a:solidFill>
                    <a:latin typeface="+mn-lt"/>
                    <a:cs typeface="Arial" pitchFamily="34" charset="0"/>
                  </a:endParaRPr>
                </a:p>
              </p:txBody>
            </p:sp>
            <p:grpSp>
              <p:nvGrpSpPr>
                <p:cNvPr id="37" name="Group 36"/>
                <p:cNvGrpSpPr/>
                <p:nvPr/>
              </p:nvGrpSpPr>
              <p:grpSpPr>
                <a:xfrm>
                  <a:off x="737366" y="1752600"/>
                  <a:ext cx="7629202" cy="1650817"/>
                  <a:chOff x="737366" y="1752600"/>
                  <a:chExt cx="7629202" cy="1650817"/>
                </a:xfrm>
              </p:grpSpPr>
              <p:cxnSp>
                <p:nvCxnSpPr>
                  <p:cNvPr id="38" name="Straight Connector 37"/>
                  <p:cNvCxnSpPr/>
                  <p:nvPr/>
                </p:nvCxnSpPr>
                <p:spPr bwMode="auto">
                  <a:xfrm flipH="1" flipV="1">
                    <a:off x="1937306" y="2350342"/>
                    <a:ext cx="621716"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flipH="1" flipV="1">
                    <a:off x="1937306" y="2894480"/>
                    <a:ext cx="621716"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flipH="1" flipV="1">
                    <a:off x="1937306" y="3046880"/>
                    <a:ext cx="621716"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flipH="1" flipV="1">
                    <a:off x="1937306" y="2197942"/>
                    <a:ext cx="621716"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flipH="1" flipV="1">
                    <a:off x="3867942" y="2650003"/>
                    <a:ext cx="683888"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flipH="1" flipV="1">
                    <a:off x="5745864" y="2724230"/>
                    <a:ext cx="683888"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flipH="1" flipV="1">
                    <a:off x="5745864" y="2401011"/>
                    <a:ext cx="683888"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45" name="Picture 44"/>
                  <p:cNvPicPr>
                    <a:picLocks noChangeAspect="1"/>
                  </p:cNvPicPr>
                  <p:nvPr/>
                </p:nvPicPr>
                <p:blipFill>
                  <a:blip r:embed="rId3"/>
                  <a:stretch>
                    <a:fillRect/>
                  </a:stretch>
                </p:blipFill>
                <p:spPr>
                  <a:xfrm>
                    <a:off x="7483032" y="1752600"/>
                    <a:ext cx="883536" cy="1650817"/>
                  </a:xfrm>
                  <a:prstGeom prst="rect">
                    <a:avLst/>
                  </a:prstGeom>
                </p:spPr>
              </p:pic>
              <p:sp>
                <p:nvSpPr>
                  <p:cNvPr id="46" name="Oval 45"/>
                  <p:cNvSpPr/>
                  <p:nvPr/>
                </p:nvSpPr>
                <p:spPr bwMode="auto">
                  <a:xfrm>
                    <a:off x="6355464" y="2239404"/>
                    <a:ext cx="685800" cy="64643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cxnSp>
                <p:nvCxnSpPr>
                  <p:cNvPr id="47" name="Straight Connector 46"/>
                  <p:cNvCxnSpPr>
                    <a:stCxn id="46" idx="2"/>
                  </p:cNvCxnSpPr>
                  <p:nvPr/>
                </p:nvCxnSpPr>
                <p:spPr bwMode="auto">
                  <a:xfrm flipH="1" flipV="1">
                    <a:off x="5733748" y="2562621"/>
                    <a:ext cx="621716"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8" name="Rectangle 47"/>
                  <p:cNvSpPr/>
                  <p:nvPr/>
                </p:nvSpPr>
                <p:spPr bwMode="auto">
                  <a:xfrm>
                    <a:off x="4560576" y="2239404"/>
                    <a:ext cx="1185288" cy="64643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9" name="Straight Connector 48"/>
                  <p:cNvCxnSpPr/>
                  <p:nvPr/>
                </p:nvCxnSpPr>
                <p:spPr bwMode="auto">
                  <a:xfrm flipH="1" flipV="1">
                    <a:off x="3867942" y="2497603"/>
                    <a:ext cx="683888"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0" name="Rectangle 49"/>
                  <p:cNvSpPr/>
                  <p:nvPr/>
                </p:nvSpPr>
                <p:spPr bwMode="auto">
                  <a:xfrm>
                    <a:off x="737366" y="2016129"/>
                    <a:ext cx="1185287" cy="5173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1" name="Rectangle 50"/>
                  <p:cNvSpPr/>
                  <p:nvPr/>
                </p:nvSpPr>
                <p:spPr bwMode="auto">
                  <a:xfrm>
                    <a:off x="748243" y="2717947"/>
                    <a:ext cx="1185287" cy="5173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2" name="Rectangle 15"/>
                  <p:cNvSpPr>
                    <a:spLocks noChangeArrowheads="1"/>
                  </p:cNvSpPr>
                  <p:nvPr/>
                </p:nvSpPr>
                <p:spPr bwMode="auto">
                  <a:xfrm>
                    <a:off x="6379101" y="2329358"/>
                    <a:ext cx="651888" cy="533400"/>
                  </a:xfrm>
                  <a:prstGeom prst="rect">
                    <a:avLst/>
                  </a:prstGeom>
                  <a:noFill/>
                  <a:ln w="9525">
                    <a:noFill/>
                    <a:miter lim="800000"/>
                    <a:headEnd/>
                    <a:tailEnd/>
                  </a:ln>
                  <a:effectLst/>
                </p:spPr>
                <p:txBody>
                  <a:bodyPr/>
                  <a:lstStyle/>
                  <a:p>
                    <a:pPr algn="ctr" rtl="0">
                      <a:lnSpc>
                        <a:spcPct val="125000"/>
                      </a:lnSpc>
                      <a:defRPr/>
                    </a:pPr>
                    <a:r>
                      <a:rPr lang="en-US" dirty="0" smtClean="0">
                        <a:solidFill>
                          <a:schemeClr val="tx2"/>
                        </a:solidFill>
                        <a:latin typeface="+mn-lt"/>
                        <a:cs typeface="+mn-cs"/>
                      </a:rPr>
                      <a:t>PM</a:t>
                    </a:r>
                    <a:endParaRPr lang="en-US" dirty="0">
                      <a:solidFill>
                        <a:schemeClr val="tx2"/>
                      </a:solidFill>
                      <a:latin typeface="+mn-lt"/>
                      <a:cs typeface="Arial" pitchFamily="34" charset="0"/>
                    </a:endParaRPr>
                  </a:p>
                </p:txBody>
              </p:sp>
              <p:sp>
                <p:nvSpPr>
                  <p:cNvPr id="53" name="Rectangle 15"/>
                  <p:cNvSpPr>
                    <a:spLocks noChangeArrowheads="1"/>
                  </p:cNvSpPr>
                  <p:nvPr/>
                </p:nvSpPr>
                <p:spPr bwMode="auto">
                  <a:xfrm>
                    <a:off x="828056" y="2748337"/>
                    <a:ext cx="1025661" cy="533400"/>
                  </a:xfrm>
                  <a:prstGeom prst="rect">
                    <a:avLst/>
                  </a:prstGeom>
                  <a:noFill/>
                  <a:ln w="9525">
                    <a:noFill/>
                    <a:miter lim="800000"/>
                    <a:headEnd/>
                    <a:tailEnd/>
                  </a:ln>
                  <a:effectLst/>
                </p:spPr>
                <p:txBody>
                  <a:bodyPr/>
                  <a:lstStyle/>
                  <a:p>
                    <a:pPr algn="ctr" rtl="0">
                      <a:lnSpc>
                        <a:spcPct val="125000"/>
                      </a:lnSpc>
                      <a:defRPr/>
                    </a:pPr>
                    <a:r>
                      <a:rPr lang="en-US" dirty="0" smtClean="0">
                        <a:solidFill>
                          <a:schemeClr val="tx2"/>
                        </a:solidFill>
                        <a:latin typeface="+mn-lt"/>
                        <a:cs typeface="+mn-cs"/>
                      </a:rPr>
                      <a:t>UC</a:t>
                    </a:r>
                    <a:endParaRPr lang="en-US" dirty="0">
                      <a:solidFill>
                        <a:schemeClr val="tx2"/>
                      </a:solidFill>
                      <a:latin typeface="+mn-lt"/>
                      <a:cs typeface="Arial" pitchFamily="34" charset="0"/>
                    </a:endParaRPr>
                  </a:p>
                </p:txBody>
              </p:sp>
              <p:sp>
                <p:nvSpPr>
                  <p:cNvPr id="54" name="Rectangle 15"/>
                  <p:cNvSpPr>
                    <a:spLocks noChangeArrowheads="1"/>
                  </p:cNvSpPr>
                  <p:nvPr/>
                </p:nvSpPr>
                <p:spPr bwMode="auto">
                  <a:xfrm>
                    <a:off x="2459455" y="2003470"/>
                    <a:ext cx="1553711" cy="533400"/>
                  </a:xfrm>
                  <a:prstGeom prst="rect">
                    <a:avLst/>
                  </a:prstGeom>
                  <a:noFill/>
                  <a:ln w="9525">
                    <a:noFill/>
                    <a:miter lim="800000"/>
                    <a:headEnd/>
                    <a:tailEnd/>
                  </a:ln>
                  <a:effectLst/>
                </p:spPr>
                <p:txBody>
                  <a:bodyPr/>
                  <a:lstStyle/>
                  <a:p>
                    <a:pPr algn="ctr" rtl="0">
                      <a:lnSpc>
                        <a:spcPct val="125000"/>
                      </a:lnSpc>
                      <a:defRPr/>
                    </a:pPr>
                    <a:r>
                      <a:rPr lang="en-US" dirty="0" smtClean="0">
                        <a:solidFill>
                          <a:schemeClr val="tx2"/>
                        </a:solidFill>
                        <a:latin typeface="+mn-lt"/>
                        <a:cs typeface="+mn-cs"/>
                      </a:rPr>
                      <a:t>Multi-input DC/DC Converter</a:t>
                    </a:r>
                    <a:endParaRPr lang="en-US" dirty="0">
                      <a:solidFill>
                        <a:schemeClr val="tx2"/>
                      </a:solidFill>
                      <a:latin typeface="+mn-lt"/>
                      <a:cs typeface="Arial" pitchFamily="34" charset="0"/>
                    </a:endParaRPr>
                  </a:p>
                </p:txBody>
              </p:sp>
            </p:grpSp>
          </p:grpSp>
          <p:sp>
            <p:nvSpPr>
              <p:cNvPr id="33" name="Rectangle 15"/>
              <p:cNvSpPr>
                <a:spLocks noChangeArrowheads="1"/>
              </p:cNvSpPr>
              <p:nvPr/>
            </p:nvSpPr>
            <p:spPr bwMode="auto">
              <a:xfrm>
                <a:off x="4798267" y="3322969"/>
                <a:ext cx="1025661" cy="533400"/>
              </a:xfrm>
              <a:prstGeom prst="rect">
                <a:avLst/>
              </a:prstGeom>
              <a:noFill/>
              <a:ln w="9525">
                <a:noFill/>
                <a:miter lim="800000"/>
                <a:headEnd/>
                <a:tailEnd/>
              </a:ln>
              <a:effectLst/>
            </p:spPr>
            <p:txBody>
              <a:bodyPr/>
              <a:lstStyle/>
              <a:p>
                <a:pPr algn="ctr" rtl="0">
                  <a:lnSpc>
                    <a:spcPct val="125000"/>
                  </a:lnSpc>
                  <a:defRPr/>
                </a:pPr>
                <a:r>
                  <a:rPr lang="en-US" dirty="0" smtClean="0">
                    <a:solidFill>
                      <a:schemeClr val="tx2"/>
                    </a:solidFill>
                    <a:latin typeface="+mn-lt"/>
                    <a:cs typeface="+mn-cs"/>
                  </a:rPr>
                  <a:t>Inverter</a:t>
                </a:r>
                <a:endParaRPr lang="en-US" dirty="0">
                  <a:solidFill>
                    <a:schemeClr val="tx2"/>
                  </a:solidFill>
                  <a:latin typeface="+mn-lt"/>
                  <a:cs typeface="Arial" pitchFamily="34" charset="0"/>
                </a:endParaRPr>
              </a:p>
            </p:txBody>
          </p:sp>
        </p:grpSp>
      </p:grpSp>
      <p:cxnSp>
        <p:nvCxnSpPr>
          <p:cNvPr id="55" name="Straight Arrow Connector 54"/>
          <p:cNvCxnSpPr/>
          <p:nvPr/>
        </p:nvCxnSpPr>
        <p:spPr>
          <a:xfrm>
            <a:off x="2277754" y="2527266"/>
            <a:ext cx="560254" cy="0"/>
          </a:xfrm>
          <a:prstGeom prst="straightConnector1">
            <a:avLst/>
          </a:prstGeom>
          <a:noFill/>
          <a:ln w="22225" cap="flat" cmpd="sng" algn="ctr">
            <a:solidFill>
              <a:srgbClr val="FF3300"/>
            </a:solidFill>
            <a:prstDash val="solid"/>
            <a:miter lim="800000"/>
            <a:tailEnd type="arrow"/>
          </a:ln>
          <a:effectLst/>
        </p:spPr>
      </p:cxnSp>
      <p:pic>
        <p:nvPicPr>
          <p:cNvPr id="56" name="Picture 55"/>
          <p:cNvPicPr>
            <a:picLocks noChangeAspect="1"/>
          </p:cNvPicPr>
          <p:nvPr/>
        </p:nvPicPr>
        <p:blipFill rotWithShape="1">
          <a:blip r:embed="rId4"/>
          <a:srcRect t="9973"/>
          <a:stretch/>
        </p:blipFill>
        <p:spPr>
          <a:xfrm>
            <a:off x="1389701" y="4309058"/>
            <a:ext cx="6457950" cy="2058013"/>
          </a:xfrm>
          <a:prstGeom prst="rect">
            <a:avLst/>
          </a:prstGeom>
        </p:spPr>
      </p:pic>
      <p:grpSp>
        <p:nvGrpSpPr>
          <p:cNvPr id="57" name="Group 56"/>
          <p:cNvGrpSpPr>
            <a:grpSpLocks/>
          </p:cNvGrpSpPr>
          <p:nvPr/>
        </p:nvGrpSpPr>
        <p:grpSpPr>
          <a:xfrm>
            <a:off x="5046424" y="4666442"/>
            <a:ext cx="0" cy="1445203"/>
            <a:chOff x="2289796" y="34505"/>
            <a:chExt cx="0" cy="1118402"/>
          </a:xfrm>
        </p:grpSpPr>
        <p:cxnSp>
          <p:nvCxnSpPr>
            <p:cNvPr id="58" name="Straight Connector 57"/>
            <p:cNvCxnSpPr/>
            <p:nvPr/>
          </p:nvCxnSpPr>
          <p:spPr>
            <a:xfrm>
              <a:off x="2289796" y="569343"/>
              <a:ext cx="0" cy="583564"/>
            </a:xfrm>
            <a:prstGeom prst="line">
              <a:avLst/>
            </a:prstGeom>
            <a:noFill/>
            <a:ln w="25400" cap="flat" cmpd="sng" algn="ctr">
              <a:solidFill>
                <a:srgbClr val="FF0000"/>
              </a:solidFill>
              <a:prstDash val="solid"/>
              <a:miter lim="800000"/>
              <a:tailEnd w="lg" len="lg"/>
            </a:ln>
            <a:effectLst/>
          </p:spPr>
        </p:cxnSp>
        <p:cxnSp>
          <p:nvCxnSpPr>
            <p:cNvPr id="59" name="Straight Connector 58"/>
            <p:cNvCxnSpPr/>
            <p:nvPr/>
          </p:nvCxnSpPr>
          <p:spPr>
            <a:xfrm flipH="1">
              <a:off x="2289796" y="34505"/>
              <a:ext cx="0" cy="544195"/>
            </a:xfrm>
            <a:prstGeom prst="line">
              <a:avLst/>
            </a:prstGeom>
            <a:noFill/>
            <a:ln w="25400" cap="flat" cmpd="sng" algn="ctr">
              <a:solidFill>
                <a:srgbClr val="FF0000"/>
              </a:solidFill>
              <a:prstDash val="solid"/>
              <a:miter lim="800000"/>
              <a:tailEnd type="arrow" w="lg" len="lg"/>
            </a:ln>
            <a:effectLst/>
          </p:spPr>
        </p:cxnSp>
      </p:grpSp>
      <p:cxnSp>
        <p:nvCxnSpPr>
          <p:cNvPr id="60" name="Straight Arrow Connector 59"/>
          <p:cNvCxnSpPr/>
          <p:nvPr/>
        </p:nvCxnSpPr>
        <p:spPr>
          <a:xfrm>
            <a:off x="3267714" y="4122374"/>
            <a:ext cx="2127567" cy="0"/>
          </a:xfrm>
          <a:prstGeom prst="straightConnector1">
            <a:avLst/>
          </a:prstGeom>
          <a:noFill/>
          <a:ln w="25400" cap="flat" cmpd="sng" algn="ctr">
            <a:solidFill>
              <a:srgbClr val="FF3300"/>
            </a:solidFill>
            <a:prstDash val="solid"/>
            <a:miter lim="800000"/>
            <a:tailEnd type="arrow" w="lg" len="lg"/>
          </a:ln>
          <a:effectLst/>
        </p:spPr>
      </p:cxnSp>
      <p:sp>
        <p:nvSpPr>
          <p:cNvPr id="61" name="Text Box 671"/>
          <p:cNvSpPr txBox="1"/>
          <p:nvPr/>
        </p:nvSpPr>
        <p:spPr>
          <a:xfrm>
            <a:off x="3351424" y="3726707"/>
            <a:ext cx="2053220" cy="36409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4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Boost operation</a:t>
            </a:r>
            <a:endParaRPr lang="en-US"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62" name="Group 61"/>
          <p:cNvGrpSpPr/>
          <p:nvPr/>
        </p:nvGrpSpPr>
        <p:grpSpPr>
          <a:xfrm>
            <a:off x="5073670" y="4652794"/>
            <a:ext cx="1192553" cy="0"/>
            <a:chOff x="5026994" y="4014983"/>
            <a:chExt cx="1192553" cy="0"/>
          </a:xfrm>
        </p:grpSpPr>
        <p:cxnSp>
          <p:nvCxnSpPr>
            <p:cNvPr id="63" name="Straight Arrow Connector 62"/>
            <p:cNvCxnSpPr/>
            <p:nvPr/>
          </p:nvCxnSpPr>
          <p:spPr>
            <a:xfrm>
              <a:off x="5026994" y="4014983"/>
              <a:ext cx="661949" cy="0"/>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553583" y="4014983"/>
              <a:ext cx="665964" cy="0"/>
            </a:xfrm>
            <a:prstGeom prst="line">
              <a:avLst/>
            </a:prstGeom>
            <a:ln w="25400">
              <a:solidFill>
                <a:srgbClr val="FF0000"/>
              </a:solidFill>
              <a:tailEnd w="lg" len="lg"/>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718068" y="4272352"/>
            <a:ext cx="1185081" cy="1488673"/>
            <a:chOff x="4724400" y="3722162"/>
            <a:chExt cx="1185081" cy="1488673"/>
          </a:xfrm>
        </p:grpSpPr>
        <p:sp>
          <p:nvSpPr>
            <p:cNvPr id="66" name="Rectangle 65"/>
            <p:cNvSpPr/>
            <p:nvPr/>
          </p:nvSpPr>
          <p:spPr bwMode="auto">
            <a:xfrm>
              <a:off x="5227093" y="3722162"/>
              <a:ext cx="682388" cy="686066"/>
            </a:xfrm>
            <a:prstGeom prst="rect">
              <a:avLst/>
            </a:prstGeom>
            <a:noFill/>
            <a:ln w="31750" cap="flat" cmpd="sng" algn="ctr">
              <a:solidFill>
                <a:srgbClr val="FF00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7" name="Rectangle 66"/>
            <p:cNvSpPr/>
            <p:nvPr/>
          </p:nvSpPr>
          <p:spPr bwMode="auto">
            <a:xfrm>
              <a:off x="4724400" y="4524769"/>
              <a:ext cx="682388" cy="686066"/>
            </a:xfrm>
            <a:prstGeom prst="rect">
              <a:avLst/>
            </a:prstGeom>
            <a:noFill/>
            <a:ln w="31750" cap="flat" cmpd="sng" algn="ctr">
              <a:solidFill>
                <a:srgbClr val="FF00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cxnSp>
        <p:nvCxnSpPr>
          <p:cNvPr id="68" name="Straight Arrow Connector 67"/>
          <p:cNvCxnSpPr/>
          <p:nvPr/>
        </p:nvCxnSpPr>
        <p:spPr>
          <a:xfrm>
            <a:off x="2277754" y="2660616"/>
            <a:ext cx="560254" cy="0"/>
          </a:xfrm>
          <a:prstGeom prst="straightConnector1">
            <a:avLst/>
          </a:prstGeom>
          <a:noFill/>
          <a:ln w="22225" cap="flat" cmpd="sng" algn="ctr">
            <a:solidFill>
              <a:srgbClr val="FF3300"/>
            </a:solidFill>
            <a:prstDash val="solid"/>
            <a:miter lim="800000"/>
            <a:tailEnd type="arrow"/>
          </a:ln>
          <a:effectLst/>
        </p:spPr>
      </p:cxnSp>
      <p:cxnSp>
        <p:nvCxnSpPr>
          <p:cNvPr id="69" name="Straight Arrow Connector 68"/>
          <p:cNvCxnSpPr/>
          <p:nvPr/>
        </p:nvCxnSpPr>
        <p:spPr>
          <a:xfrm>
            <a:off x="2277754" y="3117816"/>
            <a:ext cx="560254" cy="0"/>
          </a:xfrm>
          <a:prstGeom prst="straightConnector1">
            <a:avLst/>
          </a:prstGeom>
          <a:noFill/>
          <a:ln w="22225" cap="flat" cmpd="sng" algn="ctr">
            <a:solidFill>
              <a:srgbClr val="FF3300"/>
            </a:solidFill>
            <a:prstDash val="solid"/>
            <a:miter lim="800000"/>
            <a:tailEnd type="arrow"/>
          </a:ln>
          <a:effectLst/>
        </p:spPr>
      </p:cxnSp>
      <p:cxnSp>
        <p:nvCxnSpPr>
          <p:cNvPr id="70" name="Straight Arrow Connector 69"/>
          <p:cNvCxnSpPr/>
          <p:nvPr/>
        </p:nvCxnSpPr>
        <p:spPr>
          <a:xfrm>
            <a:off x="2277754" y="3251166"/>
            <a:ext cx="560254" cy="0"/>
          </a:xfrm>
          <a:prstGeom prst="straightConnector1">
            <a:avLst/>
          </a:prstGeom>
          <a:noFill/>
          <a:ln w="22225" cap="flat" cmpd="sng" algn="ctr">
            <a:solidFill>
              <a:srgbClr val="FF3300"/>
            </a:solidFill>
            <a:prstDash val="solid"/>
            <a:miter lim="800000"/>
            <a:tailEnd type="arrow"/>
          </a:ln>
          <a:effectLst/>
        </p:spPr>
      </p:cxnSp>
      <p:cxnSp>
        <p:nvCxnSpPr>
          <p:cNvPr id="71" name="Straight Arrow Connector 70"/>
          <p:cNvCxnSpPr/>
          <p:nvPr/>
        </p:nvCxnSpPr>
        <p:spPr>
          <a:xfrm>
            <a:off x="4038280" y="2782848"/>
            <a:ext cx="560254" cy="0"/>
          </a:xfrm>
          <a:prstGeom prst="straightConnector1">
            <a:avLst/>
          </a:prstGeom>
          <a:noFill/>
          <a:ln w="22225" cap="flat" cmpd="sng" algn="ctr">
            <a:solidFill>
              <a:srgbClr val="FF3300"/>
            </a:solidFill>
            <a:prstDash val="solid"/>
            <a:miter lim="800000"/>
            <a:tailEnd type="arrow"/>
          </a:ln>
          <a:effectLst/>
        </p:spPr>
      </p:cxnSp>
      <p:cxnSp>
        <p:nvCxnSpPr>
          <p:cNvPr id="72" name="Straight Arrow Connector 71"/>
          <p:cNvCxnSpPr/>
          <p:nvPr/>
        </p:nvCxnSpPr>
        <p:spPr>
          <a:xfrm>
            <a:off x="4038280" y="2916198"/>
            <a:ext cx="560254" cy="0"/>
          </a:xfrm>
          <a:prstGeom prst="straightConnector1">
            <a:avLst/>
          </a:prstGeom>
          <a:noFill/>
          <a:ln w="22225" cap="flat" cmpd="sng" algn="ctr">
            <a:solidFill>
              <a:srgbClr val="FF3300"/>
            </a:solidFill>
            <a:prstDash val="solid"/>
            <a:miter lim="800000"/>
            <a:tailEnd type="arrow"/>
          </a:ln>
          <a:effectLst/>
        </p:spPr>
      </p:cxnSp>
      <p:cxnSp>
        <p:nvCxnSpPr>
          <p:cNvPr id="73" name="Straight Arrow Connector 72"/>
          <p:cNvCxnSpPr/>
          <p:nvPr/>
        </p:nvCxnSpPr>
        <p:spPr>
          <a:xfrm>
            <a:off x="5711662" y="2703381"/>
            <a:ext cx="560254" cy="0"/>
          </a:xfrm>
          <a:prstGeom prst="straightConnector1">
            <a:avLst/>
          </a:prstGeom>
          <a:noFill/>
          <a:ln w="22225" cap="flat" cmpd="sng" algn="ctr">
            <a:solidFill>
              <a:srgbClr val="FF3300"/>
            </a:solidFill>
            <a:prstDash val="solid"/>
            <a:miter lim="800000"/>
            <a:tailEnd type="arrow"/>
          </a:ln>
          <a:effectLst/>
        </p:spPr>
      </p:cxnSp>
      <p:cxnSp>
        <p:nvCxnSpPr>
          <p:cNvPr id="74" name="Straight Arrow Connector 73"/>
          <p:cNvCxnSpPr/>
          <p:nvPr/>
        </p:nvCxnSpPr>
        <p:spPr>
          <a:xfrm>
            <a:off x="5711662" y="2836731"/>
            <a:ext cx="560254" cy="0"/>
          </a:xfrm>
          <a:prstGeom prst="straightConnector1">
            <a:avLst/>
          </a:prstGeom>
          <a:noFill/>
          <a:ln w="22225" cap="flat" cmpd="sng" algn="ctr">
            <a:solidFill>
              <a:srgbClr val="FF3300"/>
            </a:solidFill>
            <a:prstDash val="solid"/>
            <a:miter lim="800000"/>
            <a:tailEnd type="arrow"/>
          </a:ln>
          <a:effectLst/>
        </p:spPr>
      </p:cxnSp>
      <p:cxnSp>
        <p:nvCxnSpPr>
          <p:cNvPr id="75" name="Straight Arrow Connector 74"/>
          <p:cNvCxnSpPr/>
          <p:nvPr/>
        </p:nvCxnSpPr>
        <p:spPr>
          <a:xfrm>
            <a:off x="5711662" y="2970081"/>
            <a:ext cx="560254" cy="0"/>
          </a:xfrm>
          <a:prstGeom prst="straightConnector1">
            <a:avLst/>
          </a:prstGeom>
          <a:noFill/>
          <a:ln w="22225" cap="flat" cmpd="sng" algn="ctr">
            <a:solidFill>
              <a:srgbClr val="FF3300"/>
            </a:solidFill>
            <a:prstDash val="solid"/>
            <a:miter lim="800000"/>
            <a:tailEnd type="arrow"/>
          </a:ln>
          <a:effectLst/>
        </p:spPr>
      </p:cxnSp>
    </p:spTree>
    <p:extLst>
      <p:ext uri="{BB962C8B-B14F-4D97-AF65-F5344CB8AC3E}">
        <p14:creationId xmlns:p14="http://schemas.microsoft.com/office/powerpoint/2010/main" val="338835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subTnLst>
                                    <p:set>
                                      <p:cBhvr override="childStyle">
                                        <p:cTn dur="1" fill="hold" display="0" masterRel="nextClick" afterEffect="1"/>
                                        <p:tgtEl>
                                          <p:spTgt spid="6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wipe(left)">
                                      <p:cBhvr>
                                        <p:cTn id="25" dur="500"/>
                                        <p:tgtEl>
                                          <p:spTgt spid="61"/>
                                        </p:tgtEl>
                                      </p:cBhvr>
                                    </p:animEffect>
                                  </p:childTnLst>
                                </p:cTn>
                              </p:par>
                              <p:par>
                                <p:cTn id="26" presetID="22" presetClass="entr" presetSubtype="8" fill="hold"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left)">
                                      <p:cBhvr>
                                        <p:cTn id="28" dur="500"/>
                                        <p:tgtEl>
                                          <p:spTgt spid="55"/>
                                        </p:tgtEl>
                                      </p:cBhvr>
                                    </p:animEffect>
                                  </p:childTnLst>
                                </p:cTn>
                              </p:par>
                              <p:par>
                                <p:cTn id="29" presetID="22" presetClass="entr" presetSubtype="8"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wipe(left)">
                                      <p:cBhvr>
                                        <p:cTn id="31" dur="500"/>
                                        <p:tgtEl>
                                          <p:spTgt spid="68"/>
                                        </p:tgtEl>
                                      </p:cBhvr>
                                    </p:animEffect>
                                  </p:childTnLst>
                                </p:cTn>
                              </p:par>
                              <p:par>
                                <p:cTn id="32" presetID="22" presetClass="entr" presetSubtype="8" fill="hold"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left)">
                                      <p:cBhvr>
                                        <p:cTn id="34" dur="500"/>
                                        <p:tgtEl>
                                          <p:spTgt spid="69"/>
                                        </p:tgtEl>
                                      </p:cBhvr>
                                    </p:animEffect>
                                  </p:childTnLst>
                                </p:cTn>
                              </p:par>
                              <p:par>
                                <p:cTn id="35" presetID="22" presetClass="entr" presetSubtype="8"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500"/>
                                        <p:tgtEl>
                                          <p:spTgt spid="70"/>
                                        </p:tgtEl>
                                      </p:cBhvr>
                                    </p:animEffect>
                                  </p:childTnLst>
                                </p:cTn>
                              </p:par>
                              <p:par>
                                <p:cTn id="38" presetID="22" presetClass="entr" presetSubtype="8" fill="hold"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wipe(left)">
                                      <p:cBhvr>
                                        <p:cTn id="40" dur="500"/>
                                        <p:tgtEl>
                                          <p:spTgt spid="71"/>
                                        </p:tgtEl>
                                      </p:cBhvr>
                                    </p:animEffect>
                                  </p:childTnLst>
                                </p:cTn>
                              </p:par>
                              <p:par>
                                <p:cTn id="41" presetID="22" presetClass="entr" presetSubtype="8"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left)">
                                      <p:cBhvr>
                                        <p:cTn id="43" dur="500"/>
                                        <p:tgtEl>
                                          <p:spTgt spid="72"/>
                                        </p:tgtEl>
                                      </p:cBhvr>
                                    </p:animEffect>
                                  </p:childTnLst>
                                </p:cTn>
                              </p:par>
                              <p:par>
                                <p:cTn id="44" presetID="22" presetClass="entr" presetSubtype="8" fill="hold" nodeType="with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wipe(left)">
                                      <p:cBhvr>
                                        <p:cTn id="46" dur="500"/>
                                        <p:tgtEl>
                                          <p:spTgt spid="73"/>
                                        </p:tgtEl>
                                      </p:cBhvr>
                                    </p:animEffect>
                                  </p:childTnLst>
                                </p:cTn>
                              </p:par>
                              <p:par>
                                <p:cTn id="47" presetID="22" presetClass="entr" presetSubtype="8"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wipe(left)">
                                      <p:cBhvr>
                                        <p:cTn id="49" dur="500"/>
                                        <p:tgtEl>
                                          <p:spTgt spid="74"/>
                                        </p:tgtEl>
                                      </p:cBhvr>
                                    </p:animEffect>
                                  </p:childTnLst>
                                </p:cTn>
                              </p:par>
                              <p:par>
                                <p:cTn id="50" presetID="22" presetClass="entr" presetSubtype="8" fill="hold" nodeType="with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ipe(left)">
                                      <p:cBhvr>
                                        <p:cTn id="52" dur="500"/>
                                        <p:tgtEl>
                                          <p:spTgt spid="7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up)">
                                      <p:cBhvr>
                                        <p:cTn id="57" dur="500"/>
                                        <p:tgtEl>
                                          <p:spTgt spid="57"/>
                                        </p:tgtEl>
                                      </p:cBhvr>
                                    </p:animEffect>
                                  </p:childTnLst>
                                  <p:subTnLst>
                                    <p:set>
                                      <p:cBhvr override="childStyle">
                                        <p:cTn dur="1" fill="hold" display="0" masterRel="nextClick" afterEffect="1"/>
                                        <p:tgtEl>
                                          <p:spTgt spid="57"/>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left)">
                                      <p:cBhvr>
                                        <p:cTn id="6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err="1" smtClean="0"/>
              <a:t>Converter</a:t>
            </a:r>
            <a:r>
              <a:rPr lang="fr-FR" b="1" kern="0" dirty="0" smtClean="0"/>
              <a:t> State-</a:t>
            </a:r>
            <a:r>
              <a:rPr lang="fr-FR" b="1" kern="0" dirty="0" err="1" smtClean="0"/>
              <a:t>Space</a:t>
            </a:r>
            <a:r>
              <a:rPr lang="fr-FR" b="1" kern="0" dirty="0" smtClean="0"/>
              <a:t> Model</a:t>
            </a:r>
            <a:endParaRPr lang="fr-FR" b="1" kern="0" dirty="0"/>
          </a:p>
        </p:txBody>
      </p:sp>
      <p:sp>
        <p:nvSpPr>
          <p:cNvPr id="26" name="Rectangle 3"/>
          <p:cNvSpPr txBox="1">
            <a:spLocks noChangeArrowheads="1"/>
          </p:cNvSpPr>
          <p:nvPr/>
        </p:nvSpPr>
        <p:spPr bwMode="auto">
          <a:xfrm>
            <a:off x="284163" y="1455060"/>
            <a:ext cx="8650287" cy="400110"/>
          </a:xfrm>
          <a:prstGeom prst="rect">
            <a:avLst/>
          </a:prstGeom>
          <a:noFill/>
          <a:ln w="9525">
            <a:noFill/>
            <a:miter lim="800000"/>
            <a:headEnd/>
            <a:tailEnd/>
          </a:ln>
        </p:spPr>
        <p:txBody>
          <a:bodyPr>
            <a:spAutoFit/>
          </a:bodyPr>
          <a:lstStyle/>
          <a:p>
            <a:pPr marL="342900" indent="-342900" eaLnBrk="0" hangingPunct="0">
              <a:spcBef>
                <a:spcPct val="20000"/>
              </a:spcBef>
              <a:buClr>
                <a:schemeClr val="bg2"/>
              </a:buClr>
              <a:buSzPct val="75000"/>
              <a:buFont typeface="Wingdings" pitchFamily="2" charset="2"/>
              <a:buChar char="n"/>
              <a:defRPr/>
            </a:pPr>
            <a:r>
              <a:rPr lang="fr-FR" sz="2000" i="1" kern="0" dirty="0" smtClean="0">
                <a:solidFill>
                  <a:schemeClr val="tx2"/>
                </a:solidFill>
                <a:latin typeface="+mn-lt"/>
                <a:cs typeface="+mn-cs"/>
              </a:rPr>
              <a:t>The </a:t>
            </a:r>
            <a:r>
              <a:rPr lang="fr-FR" sz="2000" i="1" kern="0" dirty="0" err="1" smtClean="0">
                <a:solidFill>
                  <a:schemeClr val="tx2"/>
                </a:solidFill>
                <a:latin typeface="+mn-lt"/>
                <a:cs typeface="+mn-cs"/>
              </a:rPr>
              <a:t>examined</a:t>
            </a:r>
            <a:r>
              <a:rPr lang="fr-FR" sz="2000" i="1" kern="0" dirty="0" smtClean="0">
                <a:solidFill>
                  <a:schemeClr val="tx2"/>
                </a:solidFill>
                <a:latin typeface="+mn-lt"/>
                <a:cs typeface="+mn-cs"/>
              </a:rPr>
              <a:t> </a:t>
            </a:r>
            <a:r>
              <a:rPr lang="fr-FR" sz="2000" i="1" kern="0" dirty="0" err="1" smtClean="0">
                <a:solidFill>
                  <a:schemeClr val="tx2"/>
                </a:solidFill>
                <a:latin typeface="+mn-lt"/>
                <a:cs typeface="+mn-cs"/>
              </a:rPr>
              <a:t>converter</a:t>
            </a:r>
            <a:r>
              <a:rPr lang="fr-FR" sz="2000" i="1" kern="0" dirty="0" smtClean="0">
                <a:solidFill>
                  <a:schemeClr val="tx2"/>
                </a:solidFill>
                <a:latin typeface="+mn-lt"/>
                <a:cs typeface="+mn-cs"/>
              </a:rPr>
              <a:t> </a:t>
            </a:r>
            <a:r>
              <a:rPr lang="fr-FR" sz="2000" i="1" kern="0" dirty="0" err="1" smtClean="0">
                <a:solidFill>
                  <a:schemeClr val="tx2"/>
                </a:solidFill>
                <a:latin typeface="+mn-lt"/>
                <a:cs typeface="+mn-cs"/>
              </a:rPr>
              <a:t>is</a:t>
            </a:r>
            <a:r>
              <a:rPr lang="fr-FR" sz="2000" i="1" kern="0" dirty="0" smtClean="0">
                <a:solidFill>
                  <a:schemeClr val="tx2"/>
                </a:solidFill>
                <a:latin typeface="+mn-lt"/>
                <a:cs typeface="+mn-cs"/>
              </a:rPr>
              <a:t> a </a:t>
            </a:r>
            <a:r>
              <a:rPr lang="fr-FR" sz="2000" b="1" i="1" kern="0" dirty="0" err="1" smtClean="0">
                <a:solidFill>
                  <a:schemeClr val="tx2"/>
                </a:solidFill>
                <a:latin typeface="+mn-lt"/>
                <a:cs typeface="+mn-cs"/>
              </a:rPr>
              <a:t>nonlinear</a:t>
            </a:r>
            <a:r>
              <a:rPr lang="fr-FR" sz="2000" i="1" kern="0" dirty="0" smtClean="0">
                <a:solidFill>
                  <a:schemeClr val="tx2"/>
                </a:solidFill>
                <a:latin typeface="+mn-lt"/>
                <a:cs typeface="+mn-cs"/>
              </a:rPr>
              <a:t> and </a:t>
            </a:r>
            <a:r>
              <a:rPr lang="fr-FR" sz="2000" b="1" i="1" kern="0" dirty="0" smtClean="0">
                <a:solidFill>
                  <a:schemeClr val="tx2"/>
                </a:solidFill>
                <a:latin typeface="+mn-lt"/>
                <a:cs typeface="+mn-cs"/>
              </a:rPr>
              <a:t>time-</a:t>
            </a:r>
            <a:r>
              <a:rPr lang="fr-FR" sz="2000" b="1" i="1" kern="0" dirty="0" err="1" smtClean="0">
                <a:solidFill>
                  <a:schemeClr val="tx2"/>
                </a:solidFill>
                <a:latin typeface="+mn-lt"/>
                <a:cs typeface="+mn-cs"/>
              </a:rPr>
              <a:t>varying</a:t>
            </a:r>
            <a:r>
              <a:rPr lang="fr-FR" sz="2000" i="1" kern="0" dirty="0" smtClean="0">
                <a:solidFill>
                  <a:schemeClr val="tx2"/>
                </a:solidFill>
                <a:latin typeface="+mn-lt"/>
                <a:cs typeface="+mn-cs"/>
              </a:rPr>
              <a:t> system</a:t>
            </a:r>
          </a:p>
        </p:txBody>
      </p:sp>
      <p:grpSp>
        <p:nvGrpSpPr>
          <p:cNvPr id="13" name="Group 12"/>
          <p:cNvGrpSpPr/>
          <p:nvPr/>
        </p:nvGrpSpPr>
        <p:grpSpPr>
          <a:xfrm>
            <a:off x="1186079" y="2165642"/>
            <a:ext cx="6865441" cy="1380685"/>
            <a:chOff x="1021610" y="2316487"/>
            <a:chExt cx="6865441" cy="1380685"/>
          </a:xfrm>
        </p:grpSpPr>
        <p:sp>
          <p:nvSpPr>
            <p:cNvPr id="15" name="Rectangle 15"/>
            <p:cNvSpPr>
              <a:spLocks noChangeArrowheads="1"/>
            </p:cNvSpPr>
            <p:nvPr/>
          </p:nvSpPr>
          <p:spPr bwMode="auto">
            <a:xfrm>
              <a:off x="3785505" y="2563815"/>
              <a:ext cx="757655" cy="533400"/>
            </a:xfrm>
            <a:prstGeom prst="rect">
              <a:avLst/>
            </a:prstGeom>
            <a:noFill/>
            <a:ln w="9525">
              <a:noFill/>
              <a:miter lim="800000"/>
              <a:headEnd/>
              <a:tailEnd/>
            </a:ln>
            <a:effectLst/>
          </p:spPr>
          <p:txBody>
            <a:bodyPr/>
            <a:lstStyle/>
            <a:p>
              <a:pPr algn="ctr" rtl="0">
                <a:lnSpc>
                  <a:spcPct val="125000"/>
                </a:lnSpc>
                <a:defRPr/>
              </a:pPr>
              <a:r>
                <a:rPr lang="en-US" sz="1600" dirty="0" smtClean="0">
                  <a:solidFill>
                    <a:schemeClr val="tx2"/>
                  </a:solidFill>
                  <a:latin typeface="+mn-lt"/>
                  <a:cs typeface="+mn-cs"/>
                </a:rPr>
                <a:t>DC bus</a:t>
              </a:r>
              <a:endParaRPr lang="en-US" sz="1600" dirty="0">
                <a:solidFill>
                  <a:schemeClr val="tx2"/>
                </a:solidFill>
                <a:latin typeface="+mn-lt"/>
                <a:cs typeface="Arial" pitchFamily="34" charset="0"/>
              </a:endParaRPr>
            </a:p>
          </p:txBody>
        </p:sp>
        <p:grpSp>
          <p:nvGrpSpPr>
            <p:cNvPr id="17" name="Group 16"/>
            <p:cNvGrpSpPr/>
            <p:nvPr/>
          </p:nvGrpSpPr>
          <p:grpSpPr>
            <a:xfrm>
              <a:off x="1021610" y="2316487"/>
              <a:ext cx="6865441" cy="1380685"/>
              <a:chOff x="881009" y="2777868"/>
              <a:chExt cx="7629202" cy="1650817"/>
            </a:xfrm>
          </p:grpSpPr>
          <p:grpSp>
            <p:nvGrpSpPr>
              <p:cNvPr id="18" name="Group 17"/>
              <p:cNvGrpSpPr/>
              <p:nvPr/>
            </p:nvGrpSpPr>
            <p:grpSpPr>
              <a:xfrm>
                <a:off x="881009" y="2777868"/>
                <a:ext cx="7629202" cy="1650817"/>
                <a:chOff x="737366" y="1752600"/>
                <a:chExt cx="7629202" cy="1650817"/>
              </a:xfrm>
            </p:grpSpPr>
            <p:sp>
              <p:nvSpPr>
                <p:cNvPr id="27" name="Rectangle 26"/>
                <p:cNvSpPr/>
                <p:nvPr/>
              </p:nvSpPr>
              <p:spPr bwMode="auto">
                <a:xfrm>
                  <a:off x="2564528" y="1934040"/>
                  <a:ext cx="1305606" cy="1365904"/>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cxnSp>
              <p:nvCxnSpPr>
                <p:cNvPr id="28" name="Straight Connector 27"/>
                <p:cNvCxnSpPr/>
                <p:nvPr/>
              </p:nvCxnSpPr>
              <p:spPr bwMode="auto">
                <a:xfrm>
                  <a:off x="7041264" y="2562622"/>
                  <a:ext cx="457200" cy="1612"/>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29" name="Rectangle 15"/>
                <p:cNvSpPr>
                  <a:spLocks noChangeArrowheads="1"/>
                </p:cNvSpPr>
                <p:nvPr/>
              </p:nvSpPr>
              <p:spPr bwMode="auto">
                <a:xfrm>
                  <a:off x="828056" y="2044609"/>
                  <a:ext cx="1025661" cy="533400"/>
                </a:xfrm>
                <a:prstGeom prst="rect">
                  <a:avLst/>
                </a:prstGeom>
                <a:noFill/>
                <a:ln w="9525">
                  <a:noFill/>
                  <a:miter lim="800000"/>
                  <a:headEnd/>
                  <a:tailEnd/>
                </a:ln>
                <a:effectLst/>
              </p:spPr>
              <p:txBody>
                <a:bodyPr/>
                <a:lstStyle/>
                <a:p>
                  <a:pPr algn="ctr" rtl="0">
                    <a:lnSpc>
                      <a:spcPct val="125000"/>
                    </a:lnSpc>
                    <a:defRPr/>
                  </a:pPr>
                  <a:r>
                    <a:rPr lang="en-US" dirty="0" smtClean="0">
                      <a:solidFill>
                        <a:schemeClr val="tx2"/>
                      </a:solidFill>
                      <a:latin typeface="+mn-lt"/>
                      <a:cs typeface="+mn-cs"/>
                    </a:rPr>
                    <a:t>Battery</a:t>
                  </a:r>
                  <a:endParaRPr lang="en-US" dirty="0">
                    <a:solidFill>
                      <a:schemeClr val="tx2"/>
                    </a:solidFill>
                    <a:latin typeface="+mn-lt"/>
                    <a:cs typeface="Arial" pitchFamily="34" charset="0"/>
                  </a:endParaRPr>
                </a:p>
              </p:txBody>
            </p:sp>
            <p:grpSp>
              <p:nvGrpSpPr>
                <p:cNvPr id="30" name="Group 29"/>
                <p:cNvGrpSpPr/>
                <p:nvPr/>
              </p:nvGrpSpPr>
              <p:grpSpPr>
                <a:xfrm>
                  <a:off x="737366" y="1752600"/>
                  <a:ext cx="7629202" cy="1650817"/>
                  <a:chOff x="737366" y="1752600"/>
                  <a:chExt cx="7629202" cy="1650817"/>
                </a:xfrm>
              </p:grpSpPr>
              <p:cxnSp>
                <p:nvCxnSpPr>
                  <p:cNvPr id="31" name="Straight Connector 30"/>
                  <p:cNvCxnSpPr/>
                  <p:nvPr/>
                </p:nvCxnSpPr>
                <p:spPr bwMode="auto">
                  <a:xfrm flipH="1" flipV="1">
                    <a:off x="1937306" y="2350342"/>
                    <a:ext cx="621716"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flipH="1" flipV="1">
                    <a:off x="1937306" y="2894480"/>
                    <a:ext cx="621716"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flipV="1">
                    <a:off x="1937306" y="3046880"/>
                    <a:ext cx="621716"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flipH="1" flipV="1">
                    <a:off x="1937306" y="2197942"/>
                    <a:ext cx="621716"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flipH="1" flipV="1">
                    <a:off x="3867942" y="2650003"/>
                    <a:ext cx="683888"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flipH="1" flipV="1">
                    <a:off x="5745864" y="2724230"/>
                    <a:ext cx="683888"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flipH="1" flipV="1">
                    <a:off x="5745864" y="2401011"/>
                    <a:ext cx="683888"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38" name="Picture 37"/>
                  <p:cNvPicPr>
                    <a:picLocks noChangeAspect="1"/>
                  </p:cNvPicPr>
                  <p:nvPr/>
                </p:nvPicPr>
                <p:blipFill>
                  <a:blip r:embed="rId3"/>
                  <a:stretch>
                    <a:fillRect/>
                  </a:stretch>
                </p:blipFill>
                <p:spPr>
                  <a:xfrm>
                    <a:off x="7483032" y="1752600"/>
                    <a:ext cx="883536" cy="1650817"/>
                  </a:xfrm>
                  <a:prstGeom prst="rect">
                    <a:avLst/>
                  </a:prstGeom>
                </p:spPr>
              </p:pic>
              <p:sp>
                <p:nvSpPr>
                  <p:cNvPr id="39" name="Oval 38"/>
                  <p:cNvSpPr/>
                  <p:nvPr/>
                </p:nvSpPr>
                <p:spPr bwMode="auto">
                  <a:xfrm>
                    <a:off x="6355464" y="2239404"/>
                    <a:ext cx="685800" cy="64643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cxnSp>
                <p:nvCxnSpPr>
                  <p:cNvPr id="40" name="Straight Connector 39"/>
                  <p:cNvCxnSpPr>
                    <a:stCxn id="39" idx="2"/>
                  </p:cNvCxnSpPr>
                  <p:nvPr/>
                </p:nvCxnSpPr>
                <p:spPr bwMode="auto">
                  <a:xfrm flipH="1" flipV="1">
                    <a:off x="5733748" y="2562621"/>
                    <a:ext cx="621716"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1" name="Rectangle 40"/>
                  <p:cNvSpPr/>
                  <p:nvPr/>
                </p:nvSpPr>
                <p:spPr bwMode="auto">
                  <a:xfrm>
                    <a:off x="4560576" y="2239404"/>
                    <a:ext cx="1185288" cy="64643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2" name="Straight Connector 41"/>
                  <p:cNvCxnSpPr/>
                  <p:nvPr/>
                </p:nvCxnSpPr>
                <p:spPr bwMode="auto">
                  <a:xfrm flipH="1" flipV="1">
                    <a:off x="3867942" y="2497603"/>
                    <a:ext cx="683888"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3" name="Rectangle 42"/>
                  <p:cNvSpPr/>
                  <p:nvPr/>
                </p:nvSpPr>
                <p:spPr bwMode="auto">
                  <a:xfrm>
                    <a:off x="737366" y="2016129"/>
                    <a:ext cx="1185287" cy="5173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4" name="Rectangle 43"/>
                  <p:cNvSpPr/>
                  <p:nvPr/>
                </p:nvSpPr>
                <p:spPr bwMode="auto">
                  <a:xfrm>
                    <a:off x="748243" y="2717947"/>
                    <a:ext cx="1185287" cy="5173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5" name="Rectangle 15"/>
                  <p:cNvSpPr>
                    <a:spLocks noChangeArrowheads="1"/>
                  </p:cNvSpPr>
                  <p:nvPr/>
                </p:nvSpPr>
                <p:spPr bwMode="auto">
                  <a:xfrm>
                    <a:off x="6379101" y="2329358"/>
                    <a:ext cx="651888" cy="533400"/>
                  </a:xfrm>
                  <a:prstGeom prst="rect">
                    <a:avLst/>
                  </a:prstGeom>
                  <a:noFill/>
                  <a:ln w="9525">
                    <a:noFill/>
                    <a:miter lim="800000"/>
                    <a:headEnd/>
                    <a:tailEnd/>
                  </a:ln>
                  <a:effectLst/>
                </p:spPr>
                <p:txBody>
                  <a:bodyPr/>
                  <a:lstStyle/>
                  <a:p>
                    <a:pPr algn="ctr" rtl="0">
                      <a:lnSpc>
                        <a:spcPct val="125000"/>
                      </a:lnSpc>
                      <a:defRPr/>
                    </a:pPr>
                    <a:r>
                      <a:rPr lang="en-US" dirty="0" smtClean="0">
                        <a:solidFill>
                          <a:schemeClr val="tx2"/>
                        </a:solidFill>
                        <a:latin typeface="+mn-lt"/>
                        <a:cs typeface="+mn-cs"/>
                      </a:rPr>
                      <a:t>PM</a:t>
                    </a:r>
                    <a:endParaRPr lang="en-US" dirty="0">
                      <a:solidFill>
                        <a:schemeClr val="tx2"/>
                      </a:solidFill>
                      <a:latin typeface="+mn-lt"/>
                      <a:cs typeface="Arial" pitchFamily="34" charset="0"/>
                    </a:endParaRPr>
                  </a:p>
                </p:txBody>
              </p:sp>
              <p:sp>
                <p:nvSpPr>
                  <p:cNvPr id="46" name="Rectangle 15"/>
                  <p:cNvSpPr>
                    <a:spLocks noChangeArrowheads="1"/>
                  </p:cNvSpPr>
                  <p:nvPr/>
                </p:nvSpPr>
                <p:spPr bwMode="auto">
                  <a:xfrm>
                    <a:off x="828056" y="2748337"/>
                    <a:ext cx="1025661" cy="533400"/>
                  </a:xfrm>
                  <a:prstGeom prst="rect">
                    <a:avLst/>
                  </a:prstGeom>
                  <a:noFill/>
                  <a:ln w="9525">
                    <a:noFill/>
                    <a:miter lim="800000"/>
                    <a:headEnd/>
                    <a:tailEnd/>
                  </a:ln>
                  <a:effectLst/>
                </p:spPr>
                <p:txBody>
                  <a:bodyPr/>
                  <a:lstStyle/>
                  <a:p>
                    <a:pPr algn="ctr" rtl="0">
                      <a:lnSpc>
                        <a:spcPct val="125000"/>
                      </a:lnSpc>
                      <a:defRPr/>
                    </a:pPr>
                    <a:r>
                      <a:rPr lang="en-US" dirty="0" smtClean="0">
                        <a:solidFill>
                          <a:schemeClr val="tx2"/>
                        </a:solidFill>
                        <a:latin typeface="+mn-lt"/>
                        <a:cs typeface="+mn-cs"/>
                      </a:rPr>
                      <a:t>UC</a:t>
                    </a:r>
                    <a:endParaRPr lang="en-US" dirty="0">
                      <a:solidFill>
                        <a:schemeClr val="tx2"/>
                      </a:solidFill>
                      <a:latin typeface="+mn-lt"/>
                      <a:cs typeface="Arial" pitchFamily="34" charset="0"/>
                    </a:endParaRPr>
                  </a:p>
                </p:txBody>
              </p:sp>
              <p:sp>
                <p:nvSpPr>
                  <p:cNvPr id="47" name="Rectangle 15"/>
                  <p:cNvSpPr>
                    <a:spLocks noChangeArrowheads="1"/>
                  </p:cNvSpPr>
                  <p:nvPr/>
                </p:nvSpPr>
                <p:spPr bwMode="auto">
                  <a:xfrm>
                    <a:off x="2459455" y="2003470"/>
                    <a:ext cx="1553711" cy="533400"/>
                  </a:xfrm>
                  <a:prstGeom prst="rect">
                    <a:avLst/>
                  </a:prstGeom>
                  <a:noFill/>
                  <a:ln w="9525">
                    <a:noFill/>
                    <a:miter lim="800000"/>
                    <a:headEnd/>
                    <a:tailEnd/>
                  </a:ln>
                  <a:effectLst/>
                </p:spPr>
                <p:txBody>
                  <a:bodyPr/>
                  <a:lstStyle/>
                  <a:p>
                    <a:pPr algn="ctr" rtl="0">
                      <a:lnSpc>
                        <a:spcPct val="125000"/>
                      </a:lnSpc>
                      <a:defRPr/>
                    </a:pPr>
                    <a:r>
                      <a:rPr lang="en-US" dirty="0" smtClean="0">
                        <a:solidFill>
                          <a:schemeClr val="tx2"/>
                        </a:solidFill>
                        <a:latin typeface="+mn-lt"/>
                        <a:cs typeface="+mn-cs"/>
                      </a:rPr>
                      <a:t>Multi-input DC/DC Converter</a:t>
                    </a:r>
                    <a:endParaRPr lang="en-US" dirty="0">
                      <a:solidFill>
                        <a:schemeClr val="tx2"/>
                      </a:solidFill>
                      <a:latin typeface="+mn-lt"/>
                      <a:cs typeface="Arial" pitchFamily="34" charset="0"/>
                    </a:endParaRPr>
                  </a:p>
                </p:txBody>
              </p:sp>
            </p:grpSp>
          </p:grpSp>
          <p:sp>
            <p:nvSpPr>
              <p:cNvPr id="19" name="Rectangle 15"/>
              <p:cNvSpPr>
                <a:spLocks noChangeArrowheads="1"/>
              </p:cNvSpPr>
              <p:nvPr/>
            </p:nvSpPr>
            <p:spPr bwMode="auto">
              <a:xfrm>
                <a:off x="4798267" y="3322969"/>
                <a:ext cx="1025661" cy="533400"/>
              </a:xfrm>
              <a:prstGeom prst="rect">
                <a:avLst/>
              </a:prstGeom>
              <a:noFill/>
              <a:ln w="9525">
                <a:noFill/>
                <a:miter lim="800000"/>
                <a:headEnd/>
                <a:tailEnd/>
              </a:ln>
              <a:effectLst/>
            </p:spPr>
            <p:txBody>
              <a:bodyPr/>
              <a:lstStyle/>
              <a:p>
                <a:pPr algn="ctr" rtl="0">
                  <a:lnSpc>
                    <a:spcPct val="125000"/>
                  </a:lnSpc>
                  <a:defRPr/>
                </a:pPr>
                <a:r>
                  <a:rPr lang="en-US" dirty="0" smtClean="0">
                    <a:solidFill>
                      <a:schemeClr val="tx2"/>
                    </a:solidFill>
                    <a:latin typeface="+mn-lt"/>
                    <a:cs typeface="+mn-cs"/>
                  </a:rPr>
                  <a:t>Inverter</a:t>
                </a:r>
                <a:endParaRPr lang="en-US" dirty="0">
                  <a:solidFill>
                    <a:schemeClr val="tx2"/>
                  </a:solidFill>
                  <a:latin typeface="+mn-lt"/>
                  <a:cs typeface="Arial" pitchFamily="34" charset="0"/>
                </a:endParaRPr>
              </a:p>
            </p:txBody>
          </p:sp>
        </p:grpSp>
      </p:grpSp>
      <p:cxnSp>
        <p:nvCxnSpPr>
          <p:cNvPr id="48" name="Straight Arrow Connector 47"/>
          <p:cNvCxnSpPr/>
          <p:nvPr/>
        </p:nvCxnSpPr>
        <p:spPr>
          <a:xfrm>
            <a:off x="2250458" y="2527266"/>
            <a:ext cx="560254" cy="0"/>
          </a:xfrm>
          <a:prstGeom prst="straightConnector1">
            <a:avLst/>
          </a:prstGeom>
          <a:noFill/>
          <a:ln w="22225" cap="flat" cmpd="sng" algn="ctr">
            <a:solidFill>
              <a:srgbClr val="FF3300"/>
            </a:solidFill>
            <a:prstDash val="solid"/>
            <a:miter lim="800000"/>
            <a:headEnd type="arrow"/>
            <a:tailEnd type="none"/>
          </a:ln>
          <a:effectLst/>
        </p:spPr>
      </p:cxnSp>
      <p:pic>
        <p:nvPicPr>
          <p:cNvPr id="49" name="Picture 48"/>
          <p:cNvPicPr>
            <a:picLocks noChangeAspect="1"/>
          </p:cNvPicPr>
          <p:nvPr/>
        </p:nvPicPr>
        <p:blipFill rotWithShape="1">
          <a:blip r:embed="rId4"/>
          <a:srcRect t="9973"/>
          <a:stretch/>
        </p:blipFill>
        <p:spPr>
          <a:xfrm>
            <a:off x="1389701" y="4309058"/>
            <a:ext cx="6457950" cy="2058013"/>
          </a:xfrm>
          <a:prstGeom prst="rect">
            <a:avLst/>
          </a:prstGeom>
        </p:spPr>
      </p:pic>
      <p:cxnSp>
        <p:nvCxnSpPr>
          <p:cNvPr id="50" name="Straight Arrow Connector 49"/>
          <p:cNvCxnSpPr/>
          <p:nvPr/>
        </p:nvCxnSpPr>
        <p:spPr>
          <a:xfrm>
            <a:off x="2250458" y="2660616"/>
            <a:ext cx="560254" cy="0"/>
          </a:xfrm>
          <a:prstGeom prst="straightConnector1">
            <a:avLst/>
          </a:prstGeom>
          <a:noFill/>
          <a:ln w="22225" cap="flat" cmpd="sng" algn="ctr">
            <a:solidFill>
              <a:srgbClr val="FF3300"/>
            </a:solidFill>
            <a:prstDash val="solid"/>
            <a:miter lim="800000"/>
            <a:headEnd type="arrow"/>
            <a:tailEnd type="none"/>
          </a:ln>
          <a:effectLst/>
        </p:spPr>
      </p:cxnSp>
      <p:cxnSp>
        <p:nvCxnSpPr>
          <p:cNvPr id="51" name="Straight Arrow Connector 50"/>
          <p:cNvCxnSpPr/>
          <p:nvPr/>
        </p:nvCxnSpPr>
        <p:spPr>
          <a:xfrm>
            <a:off x="2250458" y="3117816"/>
            <a:ext cx="560254" cy="0"/>
          </a:xfrm>
          <a:prstGeom prst="straightConnector1">
            <a:avLst/>
          </a:prstGeom>
          <a:noFill/>
          <a:ln w="22225" cap="flat" cmpd="sng" algn="ctr">
            <a:solidFill>
              <a:srgbClr val="FF3300"/>
            </a:solidFill>
            <a:prstDash val="solid"/>
            <a:miter lim="800000"/>
            <a:headEnd type="arrow"/>
            <a:tailEnd type="none"/>
          </a:ln>
          <a:effectLst/>
        </p:spPr>
      </p:cxnSp>
      <p:cxnSp>
        <p:nvCxnSpPr>
          <p:cNvPr id="52" name="Straight Arrow Connector 51"/>
          <p:cNvCxnSpPr/>
          <p:nvPr/>
        </p:nvCxnSpPr>
        <p:spPr>
          <a:xfrm>
            <a:off x="2250458" y="3251166"/>
            <a:ext cx="560254" cy="0"/>
          </a:xfrm>
          <a:prstGeom prst="straightConnector1">
            <a:avLst/>
          </a:prstGeom>
          <a:noFill/>
          <a:ln w="22225" cap="flat" cmpd="sng" algn="ctr">
            <a:solidFill>
              <a:srgbClr val="FF3300"/>
            </a:solidFill>
            <a:prstDash val="solid"/>
            <a:miter lim="800000"/>
            <a:headEnd type="arrow"/>
            <a:tailEnd type="none"/>
          </a:ln>
          <a:effectLst/>
        </p:spPr>
      </p:cxnSp>
      <p:cxnSp>
        <p:nvCxnSpPr>
          <p:cNvPr id="53" name="Straight Arrow Connector 52"/>
          <p:cNvCxnSpPr/>
          <p:nvPr/>
        </p:nvCxnSpPr>
        <p:spPr>
          <a:xfrm>
            <a:off x="4024632" y="2782848"/>
            <a:ext cx="560254" cy="0"/>
          </a:xfrm>
          <a:prstGeom prst="straightConnector1">
            <a:avLst/>
          </a:prstGeom>
          <a:noFill/>
          <a:ln w="22225" cap="flat" cmpd="sng" algn="ctr">
            <a:solidFill>
              <a:srgbClr val="FF3300"/>
            </a:solidFill>
            <a:prstDash val="solid"/>
            <a:miter lim="800000"/>
            <a:headEnd type="arrow"/>
            <a:tailEnd type="none"/>
          </a:ln>
          <a:effectLst/>
        </p:spPr>
      </p:cxnSp>
      <p:cxnSp>
        <p:nvCxnSpPr>
          <p:cNvPr id="54" name="Straight Arrow Connector 53"/>
          <p:cNvCxnSpPr/>
          <p:nvPr/>
        </p:nvCxnSpPr>
        <p:spPr>
          <a:xfrm>
            <a:off x="4024632" y="2916198"/>
            <a:ext cx="560254" cy="0"/>
          </a:xfrm>
          <a:prstGeom prst="straightConnector1">
            <a:avLst/>
          </a:prstGeom>
          <a:noFill/>
          <a:ln w="22225" cap="flat" cmpd="sng" algn="ctr">
            <a:solidFill>
              <a:srgbClr val="FF3300"/>
            </a:solidFill>
            <a:prstDash val="solid"/>
            <a:miter lim="800000"/>
            <a:headEnd type="arrow"/>
            <a:tailEnd type="none"/>
          </a:ln>
          <a:effectLst/>
        </p:spPr>
      </p:cxnSp>
      <p:cxnSp>
        <p:nvCxnSpPr>
          <p:cNvPr id="55" name="Straight Arrow Connector 54"/>
          <p:cNvCxnSpPr/>
          <p:nvPr/>
        </p:nvCxnSpPr>
        <p:spPr>
          <a:xfrm>
            <a:off x="5698014" y="2703381"/>
            <a:ext cx="560254" cy="0"/>
          </a:xfrm>
          <a:prstGeom prst="straightConnector1">
            <a:avLst/>
          </a:prstGeom>
          <a:noFill/>
          <a:ln w="22225" cap="flat" cmpd="sng" algn="ctr">
            <a:solidFill>
              <a:srgbClr val="FF3300"/>
            </a:solidFill>
            <a:prstDash val="solid"/>
            <a:miter lim="800000"/>
            <a:headEnd type="arrow"/>
            <a:tailEnd type="none"/>
          </a:ln>
          <a:effectLst/>
        </p:spPr>
      </p:cxnSp>
      <p:cxnSp>
        <p:nvCxnSpPr>
          <p:cNvPr id="56" name="Straight Arrow Connector 55"/>
          <p:cNvCxnSpPr/>
          <p:nvPr/>
        </p:nvCxnSpPr>
        <p:spPr>
          <a:xfrm>
            <a:off x="5698014" y="2836731"/>
            <a:ext cx="560254" cy="0"/>
          </a:xfrm>
          <a:prstGeom prst="straightConnector1">
            <a:avLst/>
          </a:prstGeom>
          <a:noFill/>
          <a:ln w="22225" cap="flat" cmpd="sng" algn="ctr">
            <a:solidFill>
              <a:srgbClr val="FF3300"/>
            </a:solidFill>
            <a:prstDash val="solid"/>
            <a:miter lim="800000"/>
            <a:headEnd type="arrow"/>
            <a:tailEnd type="none"/>
          </a:ln>
          <a:effectLst/>
        </p:spPr>
      </p:cxnSp>
      <p:cxnSp>
        <p:nvCxnSpPr>
          <p:cNvPr id="57" name="Straight Arrow Connector 56"/>
          <p:cNvCxnSpPr/>
          <p:nvPr/>
        </p:nvCxnSpPr>
        <p:spPr>
          <a:xfrm>
            <a:off x="5698014" y="2970081"/>
            <a:ext cx="560254" cy="0"/>
          </a:xfrm>
          <a:prstGeom prst="straightConnector1">
            <a:avLst/>
          </a:prstGeom>
          <a:noFill/>
          <a:ln w="22225" cap="flat" cmpd="sng" algn="ctr">
            <a:solidFill>
              <a:srgbClr val="FF3300"/>
            </a:solidFill>
            <a:prstDash val="solid"/>
            <a:miter lim="800000"/>
            <a:headEnd type="arrow"/>
            <a:tailEnd type="none"/>
          </a:ln>
          <a:effectLst/>
        </p:spPr>
      </p:cxnSp>
      <p:grpSp>
        <p:nvGrpSpPr>
          <p:cNvPr id="9" name="Group 8"/>
          <p:cNvGrpSpPr>
            <a:grpSpLocks/>
          </p:cNvGrpSpPr>
          <p:nvPr/>
        </p:nvGrpSpPr>
        <p:grpSpPr>
          <a:xfrm>
            <a:off x="5042897" y="4678324"/>
            <a:ext cx="0" cy="1445203"/>
            <a:chOff x="2289796" y="34505"/>
            <a:chExt cx="0" cy="1118402"/>
          </a:xfrm>
        </p:grpSpPr>
        <p:cxnSp>
          <p:nvCxnSpPr>
            <p:cNvPr id="14" name="Straight Connector 13"/>
            <p:cNvCxnSpPr/>
            <p:nvPr/>
          </p:nvCxnSpPr>
          <p:spPr>
            <a:xfrm>
              <a:off x="2289796" y="569343"/>
              <a:ext cx="0" cy="583564"/>
            </a:xfrm>
            <a:prstGeom prst="line">
              <a:avLst/>
            </a:prstGeom>
            <a:noFill/>
            <a:ln w="25400" cap="flat" cmpd="sng" algn="ctr">
              <a:solidFill>
                <a:srgbClr val="FF0000"/>
              </a:solidFill>
              <a:prstDash val="solid"/>
              <a:miter lim="800000"/>
              <a:headEnd type="arrow" w="lg" len="lg"/>
              <a:tailEnd w="lg" len="lg"/>
            </a:ln>
            <a:effectLst/>
          </p:spPr>
        </p:cxnSp>
        <p:cxnSp>
          <p:nvCxnSpPr>
            <p:cNvPr id="16" name="Straight Connector 15"/>
            <p:cNvCxnSpPr/>
            <p:nvPr/>
          </p:nvCxnSpPr>
          <p:spPr>
            <a:xfrm flipH="1">
              <a:off x="2289796" y="34505"/>
              <a:ext cx="0" cy="544195"/>
            </a:xfrm>
            <a:prstGeom prst="line">
              <a:avLst/>
            </a:prstGeom>
            <a:noFill/>
            <a:ln w="25400" cap="flat" cmpd="sng" algn="ctr">
              <a:solidFill>
                <a:srgbClr val="FF0000"/>
              </a:solidFill>
              <a:prstDash val="solid"/>
              <a:miter lim="800000"/>
              <a:headEnd w="lg" len="lg"/>
              <a:tailEnd type="none" w="lg" len="lg"/>
            </a:ln>
            <a:effectLst/>
          </p:spPr>
        </p:cxnSp>
      </p:grpSp>
      <p:cxnSp>
        <p:nvCxnSpPr>
          <p:cNvPr id="20" name="Straight Arrow Connector 19"/>
          <p:cNvCxnSpPr/>
          <p:nvPr/>
        </p:nvCxnSpPr>
        <p:spPr>
          <a:xfrm>
            <a:off x="3264187" y="4134256"/>
            <a:ext cx="2127567" cy="0"/>
          </a:xfrm>
          <a:prstGeom prst="straightConnector1">
            <a:avLst/>
          </a:prstGeom>
          <a:noFill/>
          <a:ln w="25400" cap="flat" cmpd="sng" algn="ctr">
            <a:solidFill>
              <a:srgbClr val="FF3300"/>
            </a:solidFill>
            <a:prstDash val="solid"/>
            <a:miter lim="800000"/>
            <a:headEnd type="arrow" w="lg" len="lg"/>
            <a:tailEnd type="none"/>
          </a:ln>
          <a:effectLst/>
        </p:spPr>
      </p:cxnSp>
      <p:sp>
        <p:nvSpPr>
          <p:cNvPr id="21" name="Text Box 671"/>
          <p:cNvSpPr txBox="1"/>
          <p:nvPr/>
        </p:nvSpPr>
        <p:spPr>
          <a:xfrm>
            <a:off x="3347897" y="3738589"/>
            <a:ext cx="2053220" cy="36409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4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Buck operation</a:t>
            </a:r>
            <a:endParaRPr lang="en-US"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3" name="Group 2"/>
          <p:cNvGrpSpPr/>
          <p:nvPr/>
        </p:nvGrpSpPr>
        <p:grpSpPr>
          <a:xfrm>
            <a:off x="5070143" y="4664676"/>
            <a:ext cx="1192553" cy="0"/>
            <a:chOff x="5026994" y="4014983"/>
            <a:chExt cx="1192553" cy="0"/>
          </a:xfrm>
        </p:grpSpPr>
        <p:cxnSp>
          <p:nvCxnSpPr>
            <p:cNvPr id="22" name="Straight Arrow Connector 21"/>
            <p:cNvCxnSpPr/>
            <p:nvPr/>
          </p:nvCxnSpPr>
          <p:spPr>
            <a:xfrm>
              <a:off x="5026994" y="4014983"/>
              <a:ext cx="661949" cy="0"/>
            </a:xfrm>
            <a:prstGeom prst="straightConnector1">
              <a:avLst/>
            </a:prstGeom>
            <a:ln w="25400">
              <a:solidFill>
                <a:srgbClr val="FF0000"/>
              </a:solidFill>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553583" y="4014983"/>
              <a:ext cx="665964" cy="0"/>
            </a:xfrm>
            <a:prstGeom prst="line">
              <a:avLst/>
            </a:prstGeom>
            <a:ln w="25400">
              <a:solidFill>
                <a:srgbClr val="FF0000"/>
              </a:solidFill>
              <a:headEnd type="arrow" w="lg" len="lg"/>
              <a:tailEnd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211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right)">
                                      <p:cBhvr>
                                        <p:cTn id="10" dur="500"/>
                                        <p:tgtEl>
                                          <p:spTgt spid="21"/>
                                        </p:tgtEl>
                                      </p:cBhvr>
                                    </p:animEffect>
                                  </p:childTnLst>
                                </p:cTn>
                              </p:par>
                              <p:par>
                                <p:cTn id="11" presetID="22" presetClass="entr" presetSubtype="2"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right)">
                                      <p:cBhvr>
                                        <p:cTn id="13" dur="500"/>
                                        <p:tgtEl>
                                          <p:spTgt spid="48"/>
                                        </p:tgtEl>
                                      </p:cBhvr>
                                    </p:animEffect>
                                  </p:childTnLst>
                                </p:cTn>
                              </p:par>
                              <p:par>
                                <p:cTn id="14" presetID="22" presetClass="entr" presetSubtype="2"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right)">
                                      <p:cBhvr>
                                        <p:cTn id="16" dur="500"/>
                                        <p:tgtEl>
                                          <p:spTgt spid="50"/>
                                        </p:tgtEl>
                                      </p:cBhvr>
                                    </p:animEffect>
                                  </p:childTnLst>
                                </p:cTn>
                              </p:par>
                              <p:par>
                                <p:cTn id="17" presetID="22" presetClass="entr" presetSubtype="2"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right)">
                                      <p:cBhvr>
                                        <p:cTn id="19" dur="500"/>
                                        <p:tgtEl>
                                          <p:spTgt spid="51"/>
                                        </p:tgtEl>
                                      </p:cBhvr>
                                    </p:animEffect>
                                  </p:childTnLst>
                                </p:cTn>
                              </p:par>
                              <p:par>
                                <p:cTn id="20" presetID="22" presetClass="entr" presetSubtype="2"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right)">
                                      <p:cBhvr>
                                        <p:cTn id="22" dur="500"/>
                                        <p:tgtEl>
                                          <p:spTgt spid="52"/>
                                        </p:tgtEl>
                                      </p:cBhvr>
                                    </p:animEffect>
                                  </p:childTnLst>
                                </p:cTn>
                              </p:par>
                              <p:par>
                                <p:cTn id="23" presetID="22" presetClass="entr" presetSubtype="2"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right)">
                                      <p:cBhvr>
                                        <p:cTn id="25" dur="500"/>
                                        <p:tgtEl>
                                          <p:spTgt spid="53"/>
                                        </p:tgtEl>
                                      </p:cBhvr>
                                    </p:animEffect>
                                  </p:childTnLst>
                                </p:cTn>
                              </p:par>
                              <p:par>
                                <p:cTn id="26" presetID="22" presetClass="entr" presetSubtype="2"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right)">
                                      <p:cBhvr>
                                        <p:cTn id="28" dur="500"/>
                                        <p:tgtEl>
                                          <p:spTgt spid="54"/>
                                        </p:tgtEl>
                                      </p:cBhvr>
                                    </p:animEffect>
                                  </p:childTnLst>
                                </p:cTn>
                              </p:par>
                              <p:par>
                                <p:cTn id="29" presetID="22" presetClass="entr" presetSubtype="2"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par>
                                <p:cTn id="32" presetID="22" presetClass="entr" presetSubtype="2"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right)">
                                      <p:cBhvr>
                                        <p:cTn id="34" dur="500"/>
                                        <p:tgtEl>
                                          <p:spTgt spid="56"/>
                                        </p:tgtEl>
                                      </p:cBhvr>
                                    </p:animEffect>
                                  </p:childTnLst>
                                </p:cTn>
                              </p:par>
                              <p:par>
                                <p:cTn id="35" presetID="22" presetClass="entr" presetSubtype="2"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right)">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right)">
                                      <p:cBhvr>
                                        <p:cTn id="4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err="1" smtClean="0"/>
              <a:t>Converter</a:t>
            </a:r>
            <a:r>
              <a:rPr lang="fr-FR" b="1" kern="0" dirty="0" smtClean="0"/>
              <a:t> State-</a:t>
            </a:r>
            <a:r>
              <a:rPr lang="fr-FR" b="1" kern="0" dirty="0" err="1" smtClean="0"/>
              <a:t>Space</a:t>
            </a:r>
            <a:r>
              <a:rPr lang="fr-FR" b="1" kern="0" dirty="0" smtClean="0"/>
              <a:t> Model</a:t>
            </a:r>
            <a:endParaRPr lang="fr-FR" b="1" kern="0" dirty="0"/>
          </a:p>
        </p:txBody>
      </p:sp>
      <p:sp>
        <p:nvSpPr>
          <p:cNvPr id="26" name="Rectangle 3"/>
          <p:cNvSpPr txBox="1">
            <a:spLocks noChangeArrowheads="1"/>
          </p:cNvSpPr>
          <p:nvPr/>
        </p:nvSpPr>
        <p:spPr bwMode="auto">
          <a:xfrm>
            <a:off x="284163" y="1455060"/>
            <a:ext cx="8650287" cy="2616101"/>
          </a:xfrm>
          <a:prstGeom prst="rect">
            <a:avLst/>
          </a:prstGeom>
          <a:noFill/>
          <a:ln w="9525">
            <a:noFill/>
            <a:miter lim="800000"/>
            <a:headEnd/>
            <a:tailEnd/>
          </a:ln>
        </p:spPr>
        <p:txBody>
          <a:bodyPr>
            <a:spAutoFit/>
          </a:bodyPr>
          <a:lstStyle/>
          <a:p>
            <a:pPr marL="342900" indent="-342900" eaLnBrk="0" hangingPunct="0">
              <a:spcBef>
                <a:spcPct val="20000"/>
              </a:spcBef>
              <a:buClr>
                <a:schemeClr val="bg2"/>
              </a:buClr>
              <a:buSzPct val="75000"/>
              <a:buFont typeface="Wingdings" pitchFamily="2" charset="2"/>
              <a:buChar char="n"/>
              <a:defRPr/>
            </a:pPr>
            <a:r>
              <a:rPr lang="fr-FR" sz="2000" i="1" kern="0" dirty="0" smtClean="0">
                <a:solidFill>
                  <a:schemeClr val="tx2"/>
                </a:solidFill>
                <a:latin typeface="+mn-lt"/>
                <a:cs typeface="+mn-cs"/>
              </a:rPr>
              <a:t>The </a:t>
            </a:r>
            <a:r>
              <a:rPr lang="fr-FR" sz="2000" i="1" kern="0" dirty="0" err="1" smtClean="0">
                <a:solidFill>
                  <a:schemeClr val="tx2"/>
                </a:solidFill>
                <a:latin typeface="+mn-lt"/>
                <a:cs typeface="+mn-cs"/>
              </a:rPr>
              <a:t>examined</a:t>
            </a:r>
            <a:r>
              <a:rPr lang="fr-FR" sz="2000" i="1" kern="0" dirty="0" smtClean="0">
                <a:solidFill>
                  <a:schemeClr val="tx2"/>
                </a:solidFill>
                <a:latin typeface="+mn-lt"/>
                <a:cs typeface="+mn-cs"/>
              </a:rPr>
              <a:t> </a:t>
            </a:r>
            <a:r>
              <a:rPr lang="fr-FR" sz="2000" i="1" kern="0" dirty="0" err="1" smtClean="0">
                <a:solidFill>
                  <a:schemeClr val="tx2"/>
                </a:solidFill>
                <a:latin typeface="+mn-lt"/>
                <a:cs typeface="+mn-cs"/>
              </a:rPr>
              <a:t>converter</a:t>
            </a:r>
            <a:r>
              <a:rPr lang="fr-FR" sz="2000" i="1" kern="0" dirty="0" smtClean="0">
                <a:solidFill>
                  <a:schemeClr val="tx2"/>
                </a:solidFill>
                <a:latin typeface="+mn-lt"/>
                <a:cs typeface="+mn-cs"/>
              </a:rPr>
              <a:t> </a:t>
            </a:r>
            <a:r>
              <a:rPr lang="fr-FR" sz="2000" i="1" kern="0" dirty="0" err="1" smtClean="0">
                <a:solidFill>
                  <a:schemeClr val="tx2"/>
                </a:solidFill>
                <a:latin typeface="+mn-lt"/>
                <a:cs typeface="+mn-cs"/>
              </a:rPr>
              <a:t>is</a:t>
            </a:r>
            <a:r>
              <a:rPr lang="fr-FR" sz="2000" i="1" kern="0" dirty="0" smtClean="0">
                <a:solidFill>
                  <a:schemeClr val="tx2"/>
                </a:solidFill>
                <a:latin typeface="+mn-lt"/>
                <a:cs typeface="+mn-cs"/>
              </a:rPr>
              <a:t> a </a:t>
            </a:r>
            <a:r>
              <a:rPr lang="fr-FR" sz="2000" b="1" i="1" kern="0" dirty="0" err="1" smtClean="0">
                <a:solidFill>
                  <a:schemeClr val="tx2"/>
                </a:solidFill>
                <a:latin typeface="+mn-lt"/>
                <a:cs typeface="+mn-cs"/>
              </a:rPr>
              <a:t>nonlinear</a:t>
            </a:r>
            <a:r>
              <a:rPr lang="fr-FR" sz="2000" i="1" kern="0" dirty="0" smtClean="0">
                <a:solidFill>
                  <a:schemeClr val="tx2"/>
                </a:solidFill>
                <a:latin typeface="+mn-lt"/>
                <a:cs typeface="+mn-cs"/>
              </a:rPr>
              <a:t> and </a:t>
            </a:r>
            <a:r>
              <a:rPr lang="fr-FR" sz="2000" b="1" i="1" kern="0" dirty="0" smtClean="0">
                <a:solidFill>
                  <a:schemeClr val="tx2"/>
                </a:solidFill>
                <a:latin typeface="+mn-lt"/>
                <a:cs typeface="+mn-cs"/>
              </a:rPr>
              <a:t>time-</a:t>
            </a:r>
            <a:r>
              <a:rPr lang="fr-FR" sz="2000" b="1" i="1" kern="0" dirty="0" err="1" smtClean="0">
                <a:solidFill>
                  <a:schemeClr val="tx2"/>
                </a:solidFill>
                <a:latin typeface="+mn-lt"/>
                <a:cs typeface="+mn-cs"/>
              </a:rPr>
              <a:t>varying</a:t>
            </a:r>
            <a:r>
              <a:rPr lang="fr-FR" sz="2000" i="1" kern="0" dirty="0" smtClean="0">
                <a:solidFill>
                  <a:schemeClr val="tx2"/>
                </a:solidFill>
                <a:latin typeface="+mn-lt"/>
                <a:cs typeface="+mn-cs"/>
              </a:rPr>
              <a:t> system</a:t>
            </a:r>
          </a:p>
          <a:p>
            <a:pPr marL="342900" indent="-342900" eaLnBrk="0" hangingPunct="0">
              <a:spcBef>
                <a:spcPct val="20000"/>
              </a:spcBef>
              <a:buClr>
                <a:schemeClr val="bg2"/>
              </a:buClr>
              <a:buSzPct val="75000"/>
              <a:buFont typeface="Wingdings" pitchFamily="2" charset="2"/>
              <a:buChar char="n"/>
              <a:defRPr/>
            </a:pPr>
            <a:endParaRPr lang="fr-FR" sz="2000" i="1" kern="0" dirty="0" smtClean="0">
              <a:solidFill>
                <a:schemeClr val="tx2"/>
              </a:solidFill>
              <a:latin typeface="+mn-lt"/>
              <a:cs typeface="+mn-cs"/>
            </a:endParaRPr>
          </a:p>
          <a:p>
            <a:pPr marL="342900" indent="-342900" eaLnBrk="0" hangingPunct="0">
              <a:spcBef>
                <a:spcPct val="20000"/>
              </a:spcBef>
              <a:buClr>
                <a:schemeClr val="bg2"/>
              </a:buClr>
              <a:buSzPct val="75000"/>
              <a:buFont typeface="Wingdings" pitchFamily="2" charset="2"/>
              <a:buChar char="n"/>
              <a:defRPr/>
            </a:pPr>
            <a:r>
              <a:rPr lang="fr-FR" sz="2000" i="1" kern="0" dirty="0" smtClean="0">
                <a:solidFill>
                  <a:schemeClr val="tx2"/>
                </a:solidFill>
                <a:latin typeface="+mn-lt"/>
                <a:cs typeface="+mn-cs"/>
              </a:rPr>
              <a:t>The </a:t>
            </a:r>
            <a:r>
              <a:rPr lang="fr-FR" sz="2000" i="1" kern="0" dirty="0" err="1" smtClean="0">
                <a:solidFill>
                  <a:schemeClr val="tx2"/>
                </a:solidFill>
                <a:latin typeface="+mn-lt"/>
                <a:cs typeface="+mn-cs"/>
              </a:rPr>
              <a:t>converter</a:t>
            </a:r>
            <a:r>
              <a:rPr lang="fr-FR" sz="2000" i="1" kern="0" dirty="0" smtClean="0">
                <a:solidFill>
                  <a:schemeClr val="tx2"/>
                </a:solidFill>
                <a:latin typeface="+mn-lt"/>
                <a:cs typeface="+mn-cs"/>
              </a:rPr>
              <a:t> state-</a:t>
            </a:r>
            <a:r>
              <a:rPr lang="fr-FR" sz="2000" i="1" kern="0" dirty="0" err="1" smtClean="0">
                <a:solidFill>
                  <a:schemeClr val="tx2"/>
                </a:solidFill>
                <a:latin typeface="+mn-lt"/>
                <a:cs typeface="+mn-cs"/>
              </a:rPr>
              <a:t>space</a:t>
            </a:r>
            <a:r>
              <a:rPr lang="fr-FR" sz="2000" i="1" kern="0" dirty="0" smtClean="0">
                <a:solidFill>
                  <a:schemeClr val="tx2"/>
                </a:solidFill>
                <a:latin typeface="+mn-lt"/>
                <a:cs typeface="+mn-cs"/>
              </a:rPr>
              <a:t> model </a:t>
            </a:r>
            <a:r>
              <a:rPr lang="fr-FR" sz="2000" i="1" kern="0" dirty="0" err="1" smtClean="0">
                <a:solidFill>
                  <a:schemeClr val="tx2"/>
                </a:solidFill>
                <a:latin typeface="+mn-lt"/>
                <a:cs typeface="+mn-cs"/>
              </a:rPr>
              <a:t>is</a:t>
            </a:r>
            <a:r>
              <a:rPr lang="fr-FR" sz="2000" i="1" kern="0" dirty="0" smtClean="0">
                <a:solidFill>
                  <a:schemeClr val="tx2"/>
                </a:solidFill>
                <a:latin typeface="+mn-lt"/>
                <a:cs typeface="+mn-cs"/>
              </a:rPr>
              <a:t> </a:t>
            </a:r>
            <a:r>
              <a:rPr lang="fr-FR" sz="2000" i="1" kern="0" dirty="0" err="1" smtClean="0">
                <a:solidFill>
                  <a:schemeClr val="tx2"/>
                </a:solidFill>
                <a:latin typeface="+mn-lt"/>
                <a:cs typeface="+mn-cs"/>
              </a:rPr>
              <a:t>obtained</a:t>
            </a:r>
            <a:r>
              <a:rPr lang="fr-FR" sz="2000" i="1" kern="0" dirty="0" smtClean="0">
                <a:solidFill>
                  <a:schemeClr val="tx2"/>
                </a:solidFill>
                <a:latin typeface="+mn-lt"/>
                <a:cs typeface="+mn-cs"/>
              </a:rPr>
              <a:t> in </a:t>
            </a:r>
            <a:r>
              <a:rPr lang="fr-FR" sz="2000" i="1" kern="0" dirty="0" err="1" smtClean="0">
                <a:solidFill>
                  <a:schemeClr val="tx2"/>
                </a:solidFill>
                <a:latin typeface="+mn-lt"/>
                <a:cs typeface="+mn-cs"/>
              </a:rPr>
              <a:t>three</a:t>
            </a:r>
            <a:r>
              <a:rPr lang="fr-FR" sz="2000" i="1" kern="0" dirty="0" smtClean="0">
                <a:solidFill>
                  <a:schemeClr val="tx2"/>
                </a:solidFill>
                <a:latin typeface="+mn-lt"/>
                <a:cs typeface="+mn-cs"/>
              </a:rPr>
              <a:t> </a:t>
            </a:r>
            <a:r>
              <a:rPr lang="fr-FR" sz="2000" i="1" kern="0" dirty="0" err="1" smtClean="0">
                <a:solidFill>
                  <a:schemeClr val="tx2"/>
                </a:solidFill>
                <a:latin typeface="+mn-lt"/>
                <a:cs typeface="+mn-cs"/>
              </a:rPr>
              <a:t>steps</a:t>
            </a:r>
            <a:r>
              <a:rPr lang="fr-FR" sz="2000" i="1" kern="0" dirty="0" smtClean="0">
                <a:solidFill>
                  <a:schemeClr val="tx2"/>
                </a:solidFill>
                <a:latin typeface="+mn-lt"/>
                <a:cs typeface="+mn-cs"/>
              </a:rPr>
              <a:t>:</a:t>
            </a:r>
          </a:p>
          <a:p>
            <a:pPr marL="342900" indent="-342900" eaLnBrk="0" hangingPunct="0">
              <a:spcBef>
                <a:spcPct val="20000"/>
              </a:spcBef>
              <a:buClr>
                <a:schemeClr val="bg2"/>
              </a:buClr>
              <a:buSzPct val="75000"/>
              <a:buFont typeface="Wingdings" pitchFamily="2" charset="2"/>
              <a:buChar char="n"/>
              <a:defRPr/>
            </a:pPr>
            <a:endParaRPr lang="fr-FR" sz="2000" i="1" kern="0" dirty="0" smtClean="0">
              <a:solidFill>
                <a:schemeClr val="tx2"/>
              </a:solidFill>
              <a:latin typeface="+mn-lt"/>
              <a:cs typeface="+mn-cs"/>
            </a:endParaRPr>
          </a:p>
          <a:p>
            <a:pPr marL="914400" lvl="1" indent="-457200" eaLnBrk="0" hangingPunct="0">
              <a:spcBef>
                <a:spcPct val="20000"/>
              </a:spcBef>
              <a:buClr>
                <a:schemeClr val="bg2"/>
              </a:buClr>
              <a:buSzPct val="75000"/>
              <a:buFont typeface="+mj-lt"/>
              <a:buAutoNum type="arabicPeriod"/>
              <a:defRPr/>
            </a:pPr>
            <a:r>
              <a:rPr lang="fr-FR" sz="2000" b="1" i="1" kern="0" dirty="0" err="1" smtClean="0">
                <a:solidFill>
                  <a:schemeClr val="tx2"/>
                </a:solidFill>
                <a:latin typeface="+mn-lt"/>
                <a:cs typeface="+mn-cs"/>
              </a:rPr>
              <a:t>Piece-wise</a:t>
            </a:r>
            <a:r>
              <a:rPr lang="fr-FR" sz="2000" b="1" i="1" kern="0" dirty="0" smtClean="0">
                <a:solidFill>
                  <a:schemeClr val="tx2"/>
                </a:solidFill>
                <a:latin typeface="+mn-lt"/>
                <a:cs typeface="+mn-cs"/>
              </a:rPr>
              <a:t> </a:t>
            </a:r>
            <a:r>
              <a:rPr lang="fr-FR" sz="2000" b="1" i="1" kern="0" dirty="0" err="1" smtClean="0">
                <a:solidFill>
                  <a:schemeClr val="tx2"/>
                </a:solidFill>
                <a:latin typeface="+mn-lt"/>
                <a:cs typeface="+mn-cs"/>
              </a:rPr>
              <a:t>linear</a:t>
            </a:r>
            <a:r>
              <a:rPr lang="fr-FR" sz="2000" i="1" kern="0" dirty="0" smtClean="0">
                <a:solidFill>
                  <a:schemeClr val="tx2"/>
                </a:solidFill>
                <a:latin typeface="+mn-lt"/>
                <a:cs typeface="+mn-cs"/>
              </a:rPr>
              <a:t> state-</a:t>
            </a:r>
            <a:r>
              <a:rPr lang="fr-FR" sz="2000" i="1" kern="0" dirty="0" err="1" smtClean="0">
                <a:solidFill>
                  <a:schemeClr val="tx2"/>
                </a:solidFill>
                <a:latin typeface="+mn-lt"/>
                <a:cs typeface="+mn-cs"/>
              </a:rPr>
              <a:t>space</a:t>
            </a:r>
            <a:r>
              <a:rPr lang="fr-FR" sz="2000" i="1" kern="0" dirty="0" smtClean="0">
                <a:solidFill>
                  <a:schemeClr val="tx2"/>
                </a:solidFill>
                <a:latin typeface="+mn-lt"/>
                <a:cs typeface="+mn-cs"/>
              </a:rPr>
              <a:t> model</a:t>
            </a:r>
          </a:p>
          <a:p>
            <a:pPr marL="914400" lvl="1" indent="-457200" eaLnBrk="0" hangingPunct="0">
              <a:spcBef>
                <a:spcPct val="20000"/>
              </a:spcBef>
              <a:buClr>
                <a:schemeClr val="bg2"/>
              </a:buClr>
              <a:buSzPct val="75000"/>
              <a:buFont typeface="+mj-lt"/>
              <a:buAutoNum type="arabicPeriod"/>
              <a:defRPr/>
            </a:pPr>
            <a:r>
              <a:rPr lang="fr-FR" sz="2000" b="1" i="1" kern="0" dirty="0" err="1" smtClean="0">
                <a:solidFill>
                  <a:schemeClr val="tx2"/>
                </a:solidFill>
                <a:latin typeface="+mn-lt"/>
                <a:cs typeface="+mn-cs"/>
              </a:rPr>
              <a:t>Continuous</a:t>
            </a:r>
            <a:r>
              <a:rPr lang="fr-FR" sz="2000" b="1" i="1" kern="0" dirty="0" smtClean="0">
                <a:solidFill>
                  <a:schemeClr val="tx2"/>
                </a:solidFill>
                <a:latin typeface="+mn-lt"/>
                <a:cs typeface="+mn-cs"/>
              </a:rPr>
              <a:t>-time </a:t>
            </a:r>
            <a:r>
              <a:rPr lang="fr-FR" sz="2000" b="1" i="1" kern="0" dirty="0" err="1" smtClean="0">
                <a:solidFill>
                  <a:schemeClr val="tx2"/>
                </a:solidFill>
                <a:latin typeface="+mn-lt"/>
                <a:cs typeface="+mn-cs"/>
              </a:rPr>
              <a:t>nonlinear</a:t>
            </a:r>
            <a:r>
              <a:rPr lang="fr-FR" sz="2000" i="1" kern="0" dirty="0" smtClean="0">
                <a:solidFill>
                  <a:schemeClr val="tx2"/>
                </a:solidFill>
                <a:latin typeface="+mn-lt"/>
                <a:cs typeface="+mn-cs"/>
              </a:rPr>
              <a:t> state-</a:t>
            </a:r>
            <a:r>
              <a:rPr lang="fr-FR" sz="2000" i="1" kern="0" dirty="0" err="1" smtClean="0">
                <a:solidFill>
                  <a:schemeClr val="tx2"/>
                </a:solidFill>
                <a:latin typeface="+mn-lt"/>
                <a:cs typeface="+mn-cs"/>
              </a:rPr>
              <a:t>space</a:t>
            </a:r>
            <a:r>
              <a:rPr lang="fr-FR" sz="2000" i="1" kern="0" dirty="0" smtClean="0">
                <a:solidFill>
                  <a:schemeClr val="tx2"/>
                </a:solidFill>
                <a:latin typeface="+mn-lt"/>
                <a:cs typeface="+mn-cs"/>
              </a:rPr>
              <a:t> model</a:t>
            </a:r>
          </a:p>
          <a:p>
            <a:pPr marL="914400" lvl="1" indent="-457200" eaLnBrk="0" hangingPunct="0">
              <a:spcBef>
                <a:spcPct val="20000"/>
              </a:spcBef>
              <a:buClr>
                <a:schemeClr val="bg2"/>
              </a:buClr>
              <a:buSzPct val="75000"/>
              <a:buFont typeface="+mj-lt"/>
              <a:buAutoNum type="arabicPeriod"/>
              <a:defRPr/>
            </a:pPr>
            <a:r>
              <a:rPr lang="fr-FR" sz="2000" b="1" i="1" kern="0" dirty="0" err="1" smtClean="0">
                <a:solidFill>
                  <a:schemeClr val="tx2"/>
                </a:solidFill>
                <a:latin typeface="+mn-lt"/>
                <a:cs typeface="+mn-cs"/>
              </a:rPr>
              <a:t>Discrete</a:t>
            </a:r>
            <a:r>
              <a:rPr lang="fr-FR" sz="2000" b="1" i="1" kern="0" dirty="0" smtClean="0">
                <a:solidFill>
                  <a:schemeClr val="tx2"/>
                </a:solidFill>
                <a:latin typeface="+mn-lt"/>
                <a:cs typeface="+mn-cs"/>
              </a:rPr>
              <a:t>-time </a:t>
            </a:r>
            <a:r>
              <a:rPr lang="fr-FR" sz="2000" b="1" i="1" kern="0" dirty="0" err="1" smtClean="0">
                <a:solidFill>
                  <a:schemeClr val="tx2"/>
                </a:solidFill>
                <a:latin typeface="+mn-lt"/>
                <a:cs typeface="+mn-cs"/>
              </a:rPr>
              <a:t>nonlinear</a:t>
            </a:r>
            <a:r>
              <a:rPr lang="fr-FR" sz="2000" i="1" kern="0" dirty="0" smtClean="0">
                <a:solidFill>
                  <a:schemeClr val="tx2"/>
                </a:solidFill>
                <a:latin typeface="+mn-lt"/>
                <a:cs typeface="+mn-cs"/>
              </a:rPr>
              <a:t> state-</a:t>
            </a:r>
            <a:r>
              <a:rPr lang="fr-FR" sz="2000" i="1" kern="0" dirty="0" err="1" smtClean="0">
                <a:solidFill>
                  <a:schemeClr val="tx2"/>
                </a:solidFill>
                <a:latin typeface="+mn-lt"/>
                <a:cs typeface="+mn-cs"/>
              </a:rPr>
              <a:t>space</a:t>
            </a:r>
            <a:r>
              <a:rPr lang="fr-FR" sz="2000" i="1" kern="0" dirty="0" smtClean="0">
                <a:solidFill>
                  <a:schemeClr val="tx2"/>
                </a:solidFill>
                <a:latin typeface="+mn-lt"/>
                <a:cs typeface="+mn-cs"/>
              </a:rPr>
              <a:t> model</a:t>
            </a:r>
          </a:p>
        </p:txBody>
      </p:sp>
    </p:spTree>
    <p:extLst>
      <p:ext uri="{BB962C8B-B14F-4D97-AF65-F5344CB8AC3E}">
        <p14:creationId xmlns:p14="http://schemas.microsoft.com/office/powerpoint/2010/main" val="385933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animEffect transition="in" filter="wipe(up)">
                                      <p:cBhvr>
                                        <p:cTn id="7" dur="500"/>
                                        <p:tgtEl>
                                          <p:spTgt spid="26">
                                            <p:txEl>
                                              <p:pRg st="2" end="2"/>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6">
                                            <p:txEl>
                                              <p:pRg st="4" end="4"/>
                                            </p:txEl>
                                          </p:spTgt>
                                        </p:tgtEl>
                                        <p:attrNameLst>
                                          <p:attrName>style.visibility</p:attrName>
                                        </p:attrNameLst>
                                      </p:cBhvr>
                                      <p:to>
                                        <p:strVal val="visible"/>
                                      </p:to>
                                    </p:set>
                                    <p:animEffect transition="in" filter="wipe(up)">
                                      <p:cBhvr>
                                        <p:cTn id="10" dur="500"/>
                                        <p:tgtEl>
                                          <p:spTgt spid="26">
                                            <p:txEl>
                                              <p:pRg st="4" end="4"/>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6">
                                            <p:txEl>
                                              <p:pRg st="5" end="5"/>
                                            </p:txEl>
                                          </p:spTgt>
                                        </p:tgtEl>
                                        <p:attrNameLst>
                                          <p:attrName>style.visibility</p:attrName>
                                        </p:attrNameLst>
                                      </p:cBhvr>
                                      <p:to>
                                        <p:strVal val="visible"/>
                                      </p:to>
                                    </p:set>
                                    <p:animEffect transition="in" filter="wipe(up)">
                                      <p:cBhvr>
                                        <p:cTn id="13" dur="500"/>
                                        <p:tgtEl>
                                          <p:spTgt spid="26">
                                            <p:txEl>
                                              <p:pRg st="5" end="5"/>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26">
                                            <p:txEl>
                                              <p:pRg st="6" end="6"/>
                                            </p:txEl>
                                          </p:spTgt>
                                        </p:tgtEl>
                                        <p:attrNameLst>
                                          <p:attrName>style.visibility</p:attrName>
                                        </p:attrNameLst>
                                      </p:cBhvr>
                                      <p:to>
                                        <p:strVal val="visible"/>
                                      </p:to>
                                    </p:set>
                                    <p:animEffect transition="in" filter="wipe(up)">
                                      <p:cBhvr>
                                        <p:cTn id="16" dur="500"/>
                                        <p:tgtEl>
                                          <p:spTgt spid="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6"/>
          <p:cNvPicPr>
            <a:picLocks noChangeAspect="1"/>
          </p:cNvPicPr>
          <p:nvPr/>
        </p:nvPicPr>
        <p:blipFill>
          <a:blip r:embed="rId3">
            <a:extLst>
              <a:ext uri="{28A0092B-C50C-407E-A947-70E740481C1C}">
                <a14:useLocalDpi xmlns:a14="http://schemas.microsoft.com/office/drawing/2010/main" val="0"/>
              </a:ext>
            </a:extLst>
          </a:blip>
          <a:srcRect l="2768" t="9711" r="2422" b="7744"/>
          <a:stretch>
            <a:fillRect/>
          </a:stretch>
        </p:blipFill>
        <p:spPr bwMode="auto">
          <a:xfrm>
            <a:off x="730566" y="2839872"/>
            <a:ext cx="3087875" cy="11385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p:cNvPicPr>
            <a:picLocks noChangeAspect="1"/>
          </p:cNvPicPr>
          <p:nvPr/>
        </p:nvPicPr>
        <p:blipFill>
          <a:blip r:embed="rId4">
            <a:extLst>
              <a:ext uri="{28A0092B-C50C-407E-A947-70E740481C1C}">
                <a14:useLocalDpi xmlns:a14="http://schemas.microsoft.com/office/drawing/2010/main" val="0"/>
              </a:ext>
            </a:extLst>
          </a:blip>
          <a:srcRect l="3201" t="7678" r="2818" b="7230"/>
          <a:stretch>
            <a:fillRect/>
          </a:stretch>
        </p:blipFill>
        <p:spPr bwMode="auto">
          <a:xfrm>
            <a:off x="731870" y="4591588"/>
            <a:ext cx="3084501" cy="11756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p:cNvPicPr>
            <a:picLocks noChangeAspect="1"/>
          </p:cNvPicPr>
          <p:nvPr/>
        </p:nvPicPr>
        <p:blipFill>
          <a:blip r:embed="rId5">
            <a:extLst>
              <a:ext uri="{28A0092B-C50C-407E-A947-70E740481C1C}">
                <a14:useLocalDpi xmlns:a14="http://schemas.microsoft.com/office/drawing/2010/main" val="0"/>
              </a:ext>
            </a:extLst>
          </a:blip>
          <a:srcRect l="2734" t="8922" r="2278" b="6377"/>
          <a:stretch>
            <a:fillRect/>
          </a:stretch>
        </p:blipFill>
        <p:spPr bwMode="auto">
          <a:xfrm>
            <a:off x="5163586" y="4588477"/>
            <a:ext cx="3155446" cy="12027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p:cNvPicPr>
          <p:nvPr/>
        </p:nvPicPr>
        <p:blipFill>
          <a:blip r:embed="rId6">
            <a:extLst>
              <a:ext uri="{28A0092B-C50C-407E-A947-70E740481C1C}">
                <a14:useLocalDpi xmlns:a14="http://schemas.microsoft.com/office/drawing/2010/main" val="0"/>
              </a:ext>
            </a:extLst>
          </a:blip>
          <a:srcRect l="3236" t="7784" r="2472" b="6609"/>
          <a:stretch>
            <a:fillRect/>
          </a:stretch>
        </p:blipFill>
        <p:spPr bwMode="auto">
          <a:xfrm>
            <a:off x="5215677" y="2782954"/>
            <a:ext cx="3094634" cy="1199338"/>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735491" y="5804459"/>
            <a:ext cx="3889518" cy="307777"/>
          </a:xfrm>
          <a:prstGeom prst="rect">
            <a:avLst/>
          </a:prstGeom>
        </p:spPr>
        <p:txBody>
          <a:bodyPr wrap="square">
            <a:spAutoFit/>
          </a:bodyPr>
          <a:lstStyle/>
          <a:p>
            <a:r>
              <a:rPr lang="en-US" sz="1400" dirty="0">
                <a:solidFill>
                  <a:schemeClr val="accent4"/>
                </a:solidFill>
                <a:latin typeface="+mn-lt"/>
                <a:ea typeface="Times New Roman" panose="02020603050405020304" pitchFamily="18" charset="0"/>
              </a:rPr>
              <a:t>S</a:t>
            </a:r>
            <a:r>
              <a:rPr lang="en-US" sz="1400" dirty="0" smtClean="0">
                <a:solidFill>
                  <a:schemeClr val="accent4"/>
                </a:solidFill>
                <a:latin typeface="+mn-lt"/>
                <a:ea typeface="Times New Roman" panose="02020603050405020304" pitchFamily="18" charset="0"/>
              </a:rPr>
              <a:t>witching configuration 2 (T1 OFF; D2 ON)</a:t>
            </a:r>
            <a:endParaRPr lang="en-US" sz="1400" dirty="0">
              <a:solidFill>
                <a:schemeClr val="accent4"/>
              </a:solidFill>
              <a:latin typeface="+mn-lt"/>
            </a:endParaRPr>
          </a:p>
        </p:txBody>
      </p:sp>
      <p:sp>
        <p:nvSpPr>
          <p:cNvPr id="34" name="Rectangle 33"/>
          <p:cNvSpPr/>
          <p:nvPr/>
        </p:nvSpPr>
        <p:spPr>
          <a:xfrm>
            <a:off x="5168343" y="5797835"/>
            <a:ext cx="3889518" cy="307777"/>
          </a:xfrm>
          <a:prstGeom prst="rect">
            <a:avLst/>
          </a:prstGeom>
        </p:spPr>
        <p:txBody>
          <a:bodyPr wrap="square">
            <a:spAutoFit/>
          </a:bodyPr>
          <a:lstStyle/>
          <a:p>
            <a:r>
              <a:rPr lang="en-US" sz="1400" dirty="0">
                <a:solidFill>
                  <a:schemeClr val="accent4"/>
                </a:solidFill>
                <a:latin typeface="+mn-lt"/>
                <a:ea typeface="Times New Roman" panose="02020603050405020304" pitchFamily="18" charset="0"/>
              </a:rPr>
              <a:t>S</a:t>
            </a:r>
            <a:r>
              <a:rPr lang="en-US" sz="1400" dirty="0" smtClean="0">
                <a:solidFill>
                  <a:schemeClr val="accent4"/>
                </a:solidFill>
                <a:latin typeface="+mn-lt"/>
                <a:ea typeface="Times New Roman" panose="02020603050405020304" pitchFamily="18" charset="0"/>
              </a:rPr>
              <a:t>witching configuration 2 (T2 OFF; D1 ON)</a:t>
            </a:r>
            <a:endParaRPr lang="en-US" sz="1400" dirty="0">
              <a:solidFill>
                <a:schemeClr val="accent4"/>
              </a:solidFill>
              <a:latin typeface="+mn-lt"/>
            </a:endParaRPr>
          </a:p>
        </p:txBody>
      </p:sp>
      <p:sp>
        <p:nvSpPr>
          <p:cNvPr id="35" name="Rectangle 34"/>
          <p:cNvSpPr/>
          <p:nvPr/>
        </p:nvSpPr>
        <p:spPr>
          <a:xfrm>
            <a:off x="742119" y="4048544"/>
            <a:ext cx="3889518" cy="307777"/>
          </a:xfrm>
          <a:prstGeom prst="rect">
            <a:avLst/>
          </a:prstGeom>
        </p:spPr>
        <p:txBody>
          <a:bodyPr wrap="square">
            <a:spAutoFit/>
          </a:bodyPr>
          <a:lstStyle/>
          <a:p>
            <a:r>
              <a:rPr lang="en-US" sz="1400" dirty="0">
                <a:solidFill>
                  <a:schemeClr val="accent4"/>
                </a:solidFill>
                <a:latin typeface="+mn-lt"/>
                <a:ea typeface="Times New Roman" panose="02020603050405020304" pitchFamily="18" charset="0"/>
              </a:rPr>
              <a:t>S</a:t>
            </a:r>
            <a:r>
              <a:rPr lang="en-US" sz="1400" dirty="0" smtClean="0">
                <a:solidFill>
                  <a:schemeClr val="accent4"/>
                </a:solidFill>
                <a:latin typeface="+mn-lt"/>
                <a:ea typeface="Times New Roman" panose="02020603050405020304" pitchFamily="18" charset="0"/>
              </a:rPr>
              <a:t>witching configuration 1 (T1 ON; D2 OFF)</a:t>
            </a:r>
            <a:endParaRPr lang="en-US" sz="1400" dirty="0">
              <a:solidFill>
                <a:schemeClr val="accent4"/>
              </a:solidFill>
              <a:latin typeface="+mn-lt"/>
            </a:endParaRPr>
          </a:p>
        </p:txBody>
      </p:sp>
      <p:sp>
        <p:nvSpPr>
          <p:cNvPr id="36" name="Rectangle 35"/>
          <p:cNvSpPr/>
          <p:nvPr/>
        </p:nvSpPr>
        <p:spPr>
          <a:xfrm>
            <a:off x="5201472" y="4055172"/>
            <a:ext cx="3889518" cy="307777"/>
          </a:xfrm>
          <a:prstGeom prst="rect">
            <a:avLst/>
          </a:prstGeom>
        </p:spPr>
        <p:txBody>
          <a:bodyPr wrap="square">
            <a:spAutoFit/>
          </a:bodyPr>
          <a:lstStyle/>
          <a:p>
            <a:r>
              <a:rPr lang="en-US" sz="1400" dirty="0">
                <a:solidFill>
                  <a:schemeClr val="accent4"/>
                </a:solidFill>
                <a:latin typeface="+mn-lt"/>
                <a:ea typeface="Times New Roman" panose="02020603050405020304" pitchFamily="18" charset="0"/>
              </a:rPr>
              <a:t>S</a:t>
            </a:r>
            <a:r>
              <a:rPr lang="en-US" sz="1400" dirty="0" smtClean="0">
                <a:solidFill>
                  <a:schemeClr val="accent4"/>
                </a:solidFill>
                <a:latin typeface="+mn-lt"/>
                <a:ea typeface="Times New Roman" panose="02020603050405020304" pitchFamily="18" charset="0"/>
              </a:rPr>
              <a:t>witching configuration 1 (T2 ON; D1 OFF)</a:t>
            </a:r>
            <a:endParaRPr lang="en-US" sz="1400" dirty="0">
              <a:solidFill>
                <a:schemeClr val="accent4"/>
              </a:solidFill>
              <a:latin typeface="+mn-lt"/>
            </a:endParaRPr>
          </a:p>
        </p:txBody>
      </p:sp>
      <p:sp>
        <p:nvSpPr>
          <p:cNvPr id="37"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err="1" smtClean="0"/>
              <a:t>Converter</a:t>
            </a:r>
            <a:r>
              <a:rPr lang="fr-FR" b="1" kern="0" dirty="0" smtClean="0"/>
              <a:t> State-</a:t>
            </a:r>
            <a:r>
              <a:rPr lang="fr-FR" b="1" kern="0" dirty="0" err="1" smtClean="0"/>
              <a:t>Space</a:t>
            </a:r>
            <a:r>
              <a:rPr lang="fr-FR" b="1" kern="0" dirty="0" smtClean="0"/>
              <a:t> Model</a:t>
            </a:r>
            <a:endParaRPr lang="fr-FR" b="1" kern="0" dirty="0"/>
          </a:p>
        </p:txBody>
      </p:sp>
      <p:sp>
        <p:nvSpPr>
          <p:cNvPr id="15" name="Rectangle 14"/>
          <p:cNvSpPr/>
          <p:nvPr/>
        </p:nvSpPr>
        <p:spPr bwMode="auto">
          <a:xfrm>
            <a:off x="636103" y="2743200"/>
            <a:ext cx="3366053" cy="3369036"/>
          </a:xfrm>
          <a:prstGeom prst="rect">
            <a:avLst/>
          </a:prstGeom>
          <a:noFill/>
          <a:ln w="222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 name="Rectangle 39"/>
          <p:cNvSpPr/>
          <p:nvPr/>
        </p:nvSpPr>
        <p:spPr>
          <a:xfrm>
            <a:off x="1553815" y="2425349"/>
            <a:ext cx="1530628" cy="369332"/>
          </a:xfrm>
          <a:prstGeom prst="rect">
            <a:avLst/>
          </a:prstGeom>
        </p:spPr>
        <p:txBody>
          <a:bodyPr wrap="square">
            <a:spAutoFit/>
          </a:bodyPr>
          <a:lstStyle/>
          <a:p>
            <a:pPr algn="ctr"/>
            <a:r>
              <a:rPr lang="en-US" dirty="0" smtClean="0">
                <a:solidFill>
                  <a:srgbClr val="FF0000"/>
                </a:solidFill>
                <a:latin typeface="+mn-lt"/>
                <a:ea typeface="Times New Roman" panose="02020603050405020304" pitchFamily="18" charset="0"/>
              </a:rPr>
              <a:t>Boost</a:t>
            </a:r>
            <a:r>
              <a:rPr lang="en-US" dirty="0" smtClean="0">
                <a:solidFill>
                  <a:schemeClr val="accent4"/>
                </a:solidFill>
                <a:latin typeface="+mn-lt"/>
                <a:ea typeface="Times New Roman" panose="02020603050405020304" pitchFamily="18" charset="0"/>
              </a:rPr>
              <a:t> </a:t>
            </a:r>
            <a:r>
              <a:rPr lang="en-US" dirty="0" smtClean="0">
                <a:solidFill>
                  <a:srgbClr val="FF0000"/>
                </a:solidFill>
                <a:latin typeface="+mn-lt"/>
                <a:ea typeface="Times New Roman" panose="02020603050405020304" pitchFamily="18" charset="0"/>
              </a:rPr>
              <a:t>mode</a:t>
            </a:r>
            <a:endParaRPr lang="en-US" dirty="0">
              <a:solidFill>
                <a:srgbClr val="FF0000"/>
              </a:solidFill>
              <a:latin typeface="+mn-lt"/>
            </a:endParaRPr>
          </a:p>
        </p:txBody>
      </p:sp>
      <p:sp>
        <p:nvSpPr>
          <p:cNvPr id="41" name="Rectangle 40"/>
          <p:cNvSpPr/>
          <p:nvPr/>
        </p:nvSpPr>
        <p:spPr bwMode="auto">
          <a:xfrm>
            <a:off x="5095462" y="2736575"/>
            <a:ext cx="3366053" cy="3369036"/>
          </a:xfrm>
          <a:prstGeom prst="rect">
            <a:avLst/>
          </a:prstGeom>
          <a:noFill/>
          <a:ln w="222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 name="Rectangle 41"/>
          <p:cNvSpPr/>
          <p:nvPr/>
        </p:nvSpPr>
        <p:spPr>
          <a:xfrm>
            <a:off x="6013174" y="2418724"/>
            <a:ext cx="1530628" cy="369332"/>
          </a:xfrm>
          <a:prstGeom prst="rect">
            <a:avLst/>
          </a:prstGeom>
        </p:spPr>
        <p:txBody>
          <a:bodyPr wrap="square">
            <a:spAutoFit/>
          </a:bodyPr>
          <a:lstStyle/>
          <a:p>
            <a:pPr algn="ctr"/>
            <a:r>
              <a:rPr lang="en-US" dirty="0" smtClean="0">
                <a:solidFill>
                  <a:srgbClr val="FF0000"/>
                </a:solidFill>
                <a:latin typeface="+mn-lt"/>
                <a:ea typeface="Times New Roman" panose="02020603050405020304" pitchFamily="18" charset="0"/>
              </a:rPr>
              <a:t>Buck mode</a:t>
            </a:r>
            <a:endParaRPr lang="en-US" dirty="0">
              <a:solidFill>
                <a:srgbClr val="FF0000"/>
              </a:solidFill>
              <a:latin typeface="+mn-lt"/>
            </a:endParaRPr>
          </a:p>
        </p:txBody>
      </p:sp>
      <p:sp>
        <p:nvSpPr>
          <p:cNvPr id="16" name="Rectangle 3"/>
          <p:cNvSpPr txBox="1">
            <a:spLocks noChangeArrowheads="1"/>
          </p:cNvSpPr>
          <p:nvPr/>
        </p:nvSpPr>
        <p:spPr bwMode="auto">
          <a:xfrm>
            <a:off x="720895" y="1455060"/>
            <a:ext cx="7495058" cy="707886"/>
          </a:xfrm>
          <a:prstGeom prst="rect">
            <a:avLst/>
          </a:prstGeom>
          <a:noFill/>
          <a:ln w="9525">
            <a:noFill/>
            <a:miter lim="800000"/>
            <a:headEnd/>
            <a:tailEnd/>
          </a:ln>
        </p:spPr>
        <p:txBody>
          <a:bodyPr wrap="square">
            <a:spAutoFit/>
          </a:bodyPr>
          <a:lstStyle/>
          <a:p>
            <a:pPr marL="457200" indent="-457200" eaLnBrk="0" hangingPunct="0">
              <a:spcBef>
                <a:spcPct val="20000"/>
              </a:spcBef>
              <a:buClr>
                <a:schemeClr val="bg2"/>
              </a:buClr>
              <a:buSzPct val="75000"/>
              <a:buFont typeface="+mj-lt"/>
              <a:buAutoNum type="arabicPeriod"/>
              <a:defRPr/>
            </a:pPr>
            <a:r>
              <a:rPr lang="fr-FR" sz="2000" i="1" kern="0" dirty="0" err="1" smtClean="0">
                <a:solidFill>
                  <a:schemeClr val="tx2"/>
                </a:solidFill>
                <a:latin typeface="+mn-lt"/>
                <a:cs typeface="+mn-cs"/>
              </a:rPr>
              <a:t>During</a:t>
            </a:r>
            <a:r>
              <a:rPr lang="fr-FR" sz="2000" i="1" kern="0" dirty="0" smtClean="0">
                <a:solidFill>
                  <a:schemeClr val="tx2"/>
                </a:solidFill>
                <a:latin typeface="+mn-lt"/>
                <a:cs typeface="+mn-cs"/>
              </a:rPr>
              <a:t> </a:t>
            </a:r>
            <a:r>
              <a:rPr lang="fr-FR" sz="2000" i="1" kern="0" dirty="0" err="1" smtClean="0">
                <a:solidFill>
                  <a:schemeClr val="tx2"/>
                </a:solidFill>
                <a:latin typeface="+mn-lt"/>
                <a:cs typeface="+mn-cs"/>
              </a:rPr>
              <a:t>each</a:t>
            </a:r>
            <a:r>
              <a:rPr lang="fr-FR" sz="2000" i="1" kern="0" dirty="0" smtClean="0">
                <a:solidFill>
                  <a:schemeClr val="tx2"/>
                </a:solidFill>
                <a:latin typeface="+mn-lt"/>
                <a:cs typeface="+mn-cs"/>
              </a:rPr>
              <a:t> </a:t>
            </a:r>
            <a:r>
              <a:rPr lang="fr-FR" sz="2000" i="1" kern="0" dirty="0" err="1" smtClean="0">
                <a:solidFill>
                  <a:schemeClr val="tx2"/>
                </a:solidFill>
                <a:latin typeface="+mn-lt"/>
                <a:cs typeface="+mn-cs"/>
              </a:rPr>
              <a:t>switching</a:t>
            </a:r>
            <a:r>
              <a:rPr lang="fr-FR" sz="2000" i="1" kern="0" dirty="0" smtClean="0">
                <a:solidFill>
                  <a:schemeClr val="tx2"/>
                </a:solidFill>
                <a:latin typeface="+mn-lt"/>
                <a:cs typeface="+mn-cs"/>
              </a:rPr>
              <a:t> configuration, the </a:t>
            </a:r>
            <a:r>
              <a:rPr lang="fr-FR" sz="2000" i="1" kern="0" dirty="0" err="1" smtClean="0">
                <a:solidFill>
                  <a:schemeClr val="tx2"/>
                </a:solidFill>
                <a:latin typeface="+mn-lt"/>
                <a:cs typeface="+mn-cs"/>
              </a:rPr>
              <a:t>converter</a:t>
            </a:r>
            <a:r>
              <a:rPr lang="fr-FR" sz="2000" i="1" kern="0" dirty="0" smtClean="0">
                <a:solidFill>
                  <a:schemeClr val="tx2"/>
                </a:solidFill>
                <a:latin typeface="+mn-lt"/>
                <a:cs typeface="+mn-cs"/>
              </a:rPr>
              <a:t> </a:t>
            </a:r>
            <a:r>
              <a:rPr lang="fr-FR" sz="2000" i="1" kern="0" dirty="0" err="1" smtClean="0">
                <a:solidFill>
                  <a:schemeClr val="tx2"/>
                </a:solidFill>
                <a:latin typeface="+mn-lt"/>
                <a:cs typeface="+mn-cs"/>
              </a:rPr>
              <a:t>is</a:t>
            </a:r>
            <a:r>
              <a:rPr lang="fr-FR" sz="2000" i="1" kern="0" dirty="0" smtClean="0">
                <a:solidFill>
                  <a:schemeClr val="tx2"/>
                </a:solidFill>
                <a:latin typeface="+mn-lt"/>
                <a:cs typeface="+mn-cs"/>
              </a:rPr>
              <a:t> </a:t>
            </a:r>
            <a:r>
              <a:rPr lang="fr-FR" sz="2000" b="1" i="1" kern="0" dirty="0" err="1" smtClean="0">
                <a:solidFill>
                  <a:schemeClr val="tx2"/>
                </a:solidFill>
                <a:latin typeface="+mn-lt"/>
                <a:cs typeface="+mn-cs"/>
              </a:rPr>
              <a:t>linear</a:t>
            </a:r>
            <a:r>
              <a:rPr lang="fr-FR" sz="2000" i="1" kern="0" dirty="0" smtClean="0">
                <a:solidFill>
                  <a:schemeClr val="tx2"/>
                </a:solidFill>
                <a:latin typeface="+mn-lt"/>
                <a:cs typeface="+mn-cs"/>
              </a:rPr>
              <a:t> and </a:t>
            </a:r>
            <a:r>
              <a:rPr lang="fr-FR" sz="2000" i="1" kern="0" dirty="0" err="1" smtClean="0">
                <a:solidFill>
                  <a:schemeClr val="tx2"/>
                </a:solidFill>
                <a:latin typeface="+mn-lt"/>
                <a:cs typeface="+mn-cs"/>
              </a:rPr>
              <a:t>possesses</a:t>
            </a:r>
            <a:r>
              <a:rPr lang="fr-FR" sz="2000" i="1" kern="0" dirty="0" smtClean="0">
                <a:solidFill>
                  <a:schemeClr val="tx2"/>
                </a:solidFill>
                <a:latin typeface="+mn-lt"/>
                <a:cs typeface="+mn-cs"/>
              </a:rPr>
              <a:t> a </a:t>
            </a:r>
            <a:r>
              <a:rPr lang="fr-FR" sz="2000" b="1" i="1" kern="0" dirty="0" err="1" smtClean="0">
                <a:solidFill>
                  <a:schemeClr val="tx2"/>
                </a:solidFill>
                <a:latin typeface="+mn-lt"/>
                <a:cs typeface="+mn-cs"/>
              </a:rPr>
              <a:t>piece-wise</a:t>
            </a:r>
            <a:r>
              <a:rPr lang="fr-FR" sz="2000" b="1" i="1" kern="0" dirty="0" smtClean="0">
                <a:solidFill>
                  <a:schemeClr val="tx2"/>
                </a:solidFill>
                <a:latin typeface="+mn-lt"/>
                <a:cs typeface="+mn-cs"/>
              </a:rPr>
              <a:t> </a:t>
            </a:r>
            <a:r>
              <a:rPr lang="fr-FR" sz="2000" b="1" i="1" kern="0" dirty="0" err="1">
                <a:solidFill>
                  <a:schemeClr val="tx2"/>
                </a:solidFill>
                <a:latin typeface="+mn-lt"/>
                <a:cs typeface="+mn-cs"/>
              </a:rPr>
              <a:t>switched</a:t>
            </a:r>
            <a:r>
              <a:rPr lang="fr-FR" sz="2000" b="1" i="1" kern="0" dirty="0">
                <a:solidFill>
                  <a:schemeClr val="tx2"/>
                </a:solidFill>
                <a:latin typeface="+mn-lt"/>
                <a:cs typeface="+mn-cs"/>
              </a:rPr>
              <a:t> </a:t>
            </a:r>
            <a:r>
              <a:rPr lang="fr-FR" sz="2000" b="1" i="1" kern="0" dirty="0" err="1">
                <a:solidFill>
                  <a:schemeClr val="tx2"/>
                </a:solidFill>
                <a:latin typeface="+mn-lt"/>
                <a:cs typeface="+mn-cs"/>
              </a:rPr>
              <a:t>linear</a:t>
            </a:r>
            <a:r>
              <a:rPr lang="fr-FR" sz="2000" b="1" i="1" kern="0" dirty="0">
                <a:solidFill>
                  <a:schemeClr val="tx2"/>
                </a:solidFill>
                <a:latin typeface="+mn-lt"/>
                <a:cs typeface="+mn-cs"/>
              </a:rPr>
              <a:t> </a:t>
            </a:r>
            <a:r>
              <a:rPr lang="fr-FR" sz="2000" i="1" kern="0" dirty="0" smtClean="0">
                <a:solidFill>
                  <a:schemeClr val="tx2"/>
                </a:solidFill>
                <a:latin typeface="+mn-lt"/>
                <a:cs typeface="+mn-cs"/>
              </a:rPr>
              <a:t>state-</a:t>
            </a:r>
            <a:r>
              <a:rPr lang="fr-FR" sz="2000" i="1" kern="0" dirty="0" err="1" smtClean="0">
                <a:solidFill>
                  <a:schemeClr val="tx2"/>
                </a:solidFill>
                <a:latin typeface="+mn-lt"/>
                <a:cs typeface="+mn-cs"/>
              </a:rPr>
              <a:t>space</a:t>
            </a:r>
            <a:r>
              <a:rPr lang="fr-FR" sz="2000" i="1" kern="0" dirty="0" smtClean="0">
                <a:solidFill>
                  <a:schemeClr val="tx2"/>
                </a:solidFill>
                <a:latin typeface="+mn-lt"/>
                <a:cs typeface="+mn-cs"/>
              </a:rPr>
              <a:t> model</a:t>
            </a:r>
          </a:p>
        </p:txBody>
      </p:sp>
    </p:spTree>
    <p:extLst>
      <p:ext uri="{BB962C8B-B14F-4D97-AF65-F5344CB8AC3E}">
        <p14:creationId xmlns:p14="http://schemas.microsoft.com/office/powerpoint/2010/main" val="211566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err="1" smtClean="0"/>
              <a:t>Converter</a:t>
            </a:r>
            <a:r>
              <a:rPr lang="fr-FR" b="1" kern="0" dirty="0" smtClean="0"/>
              <a:t> State-</a:t>
            </a:r>
            <a:r>
              <a:rPr lang="fr-FR" b="1" kern="0" dirty="0" err="1" smtClean="0"/>
              <a:t>Space</a:t>
            </a:r>
            <a:r>
              <a:rPr lang="fr-FR" b="1" kern="0" dirty="0" smtClean="0"/>
              <a:t> Model</a:t>
            </a:r>
            <a:endParaRPr lang="fr-FR" b="1" kern="0" dirty="0"/>
          </a:p>
        </p:txBody>
      </p:sp>
      <p:sp>
        <p:nvSpPr>
          <p:cNvPr id="38" name="Rectangle 3"/>
          <p:cNvSpPr txBox="1">
            <a:spLocks noChangeArrowheads="1"/>
          </p:cNvSpPr>
          <p:nvPr/>
        </p:nvSpPr>
        <p:spPr bwMode="auto">
          <a:xfrm>
            <a:off x="720895" y="1455060"/>
            <a:ext cx="7495058" cy="707886"/>
          </a:xfrm>
          <a:prstGeom prst="rect">
            <a:avLst/>
          </a:prstGeom>
          <a:noFill/>
          <a:ln w="9525">
            <a:noFill/>
            <a:miter lim="800000"/>
            <a:headEnd/>
            <a:tailEnd/>
          </a:ln>
        </p:spPr>
        <p:txBody>
          <a:bodyPr wrap="square">
            <a:spAutoFit/>
          </a:bodyPr>
          <a:lstStyle/>
          <a:p>
            <a:pPr marL="457200" indent="-457200" eaLnBrk="0" hangingPunct="0">
              <a:spcBef>
                <a:spcPct val="20000"/>
              </a:spcBef>
              <a:buClr>
                <a:schemeClr val="bg2"/>
              </a:buClr>
              <a:buSzPct val="75000"/>
              <a:buFont typeface="+mj-lt"/>
              <a:buAutoNum type="arabicPeriod"/>
              <a:defRPr/>
            </a:pPr>
            <a:r>
              <a:rPr lang="fr-FR" sz="2000" i="1" kern="0" dirty="0" err="1" smtClean="0">
                <a:solidFill>
                  <a:schemeClr val="tx2"/>
                </a:solidFill>
                <a:latin typeface="+mn-lt"/>
                <a:cs typeface="+mn-cs"/>
              </a:rPr>
              <a:t>During</a:t>
            </a:r>
            <a:r>
              <a:rPr lang="fr-FR" sz="2000" i="1" kern="0" dirty="0" smtClean="0">
                <a:solidFill>
                  <a:schemeClr val="tx2"/>
                </a:solidFill>
                <a:latin typeface="+mn-lt"/>
                <a:cs typeface="+mn-cs"/>
              </a:rPr>
              <a:t> </a:t>
            </a:r>
            <a:r>
              <a:rPr lang="fr-FR" sz="2000" i="1" kern="0" dirty="0" err="1" smtClean="0">
                <a:solidFill>
                  <a:schemeClr val="tx2"/>
                </a:solidFill>
                <a:latin typeface="+mn-lt"/>
                <a:cs typeface="+mn-cs"/>
              </a:rPr>
              <a:t>each</a:t>
            </a:r>
            <a:r>
              <a:rPr lang="fr-FR" sz="2000" i="1" kern="0" dirty="0" smtClean="0">
                <a:solidFill>
                  <a:schemeClr val="tx2"/>
                </a:solidFill>
                <a:latin typeface="+mn-lt"/>
                <a:cs typeface="+mn-cs"/>
              </a:rPr>
              <a:t> </a:t>
            </a:r>
            <a:r>
              <a:rPr lang="fr-FR" sz="2000" i="1" kern="0" dirty="0" err="1" smtClean="0">
                <a:solidFill>
                  <a:schemeClr val="tx2"/>
                </a:solidFill>
                <a:latin typeface="+mn-lt"/>
                <a:cs typeface="+mn-cs"/>
              </a:rPr>
              <a:t>switching</a:t>
            </a:r>
            <a:r>
              <a:rPr lang="fr-FR" sz="2000" i="1" kern="0" dirty="0" smtClean="0">
                <a:solidFill>
                  <a:schemeClr val="tx2"/>
                </a:solidFill>
                <a:latin typeface="+mn-lt"/>
                <a:cs typeface="+mn-cs"/>
              </a:rPr>
              <a:t> configuration, the </a:t>
            </a:r>
            <a:r>
              <a:rPr lang="fr-FR" sz="2000" i="1" kern="0" dirty="0" err="1" smtClean="0">
                <a:solidFill>
                  <a:schemeClr val="tx2"/>
                </a:solidFill>
                <a:latin typeface="+mn-lt"/>
                <a:cs typeface="+mn-cs"/>
              </a:rPr>
              <a:t>converter</a:t>
            </a:r>
            <a:r>
              <a:rPr lang="fr-FR" sz="2000" i="1" kern="0" dirty="0" smtClean="0">
                <a:solidFill>
                  <a:schemeClr val="tx2"/>
                </a:solidFill>
                <a:latin typeface="+mn-lt"/>
                <a:cs typeface="+mn-cs"/>
              </a:rPr>
              <a:t> </a:t>
            </a:r>
            <a:r>
              <a:rPr lang="fr-FR" sz="2000" i="1" kern="0" dirty="0" err="1" smtClean="0">
                <a:solidFill>
                  <a:schemeClr val="tx2"/>
                </a:solidFill>
                <a:latin typeface="+mn-lt"/>
                <a:cs typeface="+mn-cs"/>
              </a:rPr>
              <a:t>is</a:t>
            </a:r>
            <a:r>
              <a:rPr lang="fr-FR" sz="2000" i="1" kern="0" dirty="0" smtClean="0">
                <a:solidFill>
                  <a:schemeClr val="tx2"/>
                </a:solidFill>
                <a:latin typeface="+mn-lt"/>
                <a:cs typeface="+mn-cs"/>
              </a:rPr>
              <a:t> </a:t>
            </a:r>
            <a:r>
              <a:rPr lang="fr-FR" sz="2000" b="1" i="1" kern="0" dirty="0" err="1" smtClean="0">
                <a:solidFill>
                  <a:schemeClr val="tx2"/>
                </a:solidFill>
                <a:latin typeface="+mn-lt"/>
                <a:cs typeface="+mn-cs"/>
              </a:rPr>
              <a:t>linear</a:t>
            </a:r>
            <a:r>
              <a:rPr lang="fr-FR" sz="2000" i="1" kern="0" dirty="0" smtClean="0">
                <a:solidFill>
                  <a:schemeClr val="tx2"/>
                </a:solidFill>
                <a:latin typeface="+mn-lt"/>
                <a:cs typeface="+mn-cs"/>
              </a:rPr>
              <a:t> and </a:t>
            </a:r>
            <a:r>
              <a:rPr lang="fr-FR" sz="2000" i="1" kern="0" dirty="0" err="1" smtClean="0">
                <a:solidFill>
                  <a:schemeClr val="tx2"/>
                </a:solidFill>
                <a:latin typeface="+mn-lt"/>
                <a:cs typeface="+mn-cs"/>
              </a:rPr>
              <a:t>possesses</a:t>
            </a:r>
            <a:r>
              <a:rPr lang="fr-FR" sz="2000" i="1" kern="0" dirty="0" smtClean="0">
                <a:solidFill>
                  <a:schemeClr val="tx2"/>
                </a:solidFill>
                <a:latin typeface="+mn-lt"/>
                <a:cs typeface="+mn-cs"/>
              </a:rPr>
              <a:t> a </a:t>
            </a:r>
            <a:r>
              <a:rPr lang="fr-FR" sz="2000" b="1" i="1" kern="0" dirty="0" err="1" smtClean="0">
                <a:solidFill>
                  <a:schemeClr val="tx2"/>
                </a:solidFill>
                <a:latin typeface="+mn-lt"/>
                <a:cs typeface="+mn-cs"/>
              </a:rPr>
              <a:t>piece-wise</a:t>
            </a:r>
            <a:r>
              <a:rPr lang="fr-FR" sz="2000" b="1" i="1" kern="0" dirty="0" smtClean="0">
                <a:solidFill>
                  <a:schemeClr val="tx2"/>
                </a:solidFill>
                <a:latin typeface="+mn-lt"/>
                <a:cs typeface="+mn-cs"/>
              </a:rPr>
              <a:t> </a:t>
            </a:r>
            <a:r>
              <a:rPr lang="fr-FR" sz="2000" b="1" i="1" kern="0" dirty="0" err="1">
                <a:solidFill>
                  <a:schemeClr val="tx2"/>
                </a:solidFill>
                <a:latin typeface="+mn-lt"/>
                <a:cs typeface="+mn-cs"/>
              </a:rPr>
              <a:t>switched</a:t>
            </a:r>
            <a:r>
              <a:rPr lang="fr-FR" sz="2000" b="1" i="1" kern="0" dirty="0">
                <a:solidFill>
                  <a:schemeClr val="tx2"/>
                </a:solidFill>
                <a:latin typeface="+mn-lt"/>
                <a:cs typeface="+mn-cs"/>
              </a:rPr>
              <a:t> </a:t>
            </a:r>
            <a:r>
              <a:rPr lang="fr-FR" sz="2000" b="1" i="1" kern="0" dirty="0" err="1">
                <a:solidFill>
                  <a:schemeClr val="tx2"/>
                </a:solidFill>
                <a:latin typeface="+mn-lt"/>
                <a:cs typeface="+mn-cs"/>
              </a:rPr>
              <a:t>linear</a:t>
            </a:r>
            <a:r>
              <a:rPr lang="fr-FR" sz="2000" b="1" i="1" kern="0" dirty="0">
                <a:solidFill>
                  <a:schemeClr val="tx2"/>
                </a:solidFill>
                <a:latin typeface="+mn-lt"/>
                <a:cs typeface="+mn-cs"/>
              </a:rPr>
              <a:t> </a:t>
            </a:r>
            <a:r>
              <a:rPr lang="fr-FR" sz="2000" i="1" kern="0" dirty="0" smtClean="0">
                <a:solidFill>
                  <a:schemeClr val="tx2"/>
                </a:solidFill>
                <a:latin typeface="+mn-lt"/>
                <a:cs typeface="+mn-cs"/>
              </a:rPr>
              <a:t>state-</a:t>
            </a:r>
            <a:r>
              <a:rPr lang="fr-FR" sz="2000" i="1" kern="0" dirty="0" err="1" smtClean="0">
                <a:solidFill>
                  <a:schemeClr val="tx2"/>
                </a:solidFill>
                <a:latin typeface="+mn-lt"/>
                <a:cs typeface="+mn-cs"/>
              </a:rPr>
              <a:t>space</a:t>
            </a:r>
            <a:r>
              <a:rPr lang="fr-FR" sz="2000" i="1" kern="0" dirty="0" smtClean="0">
                <a:solidFill>
                  <a:schemeClr val="tx2"/>
                </a:solidFill>
                <a:latin typeface="+mn-lt"/>
                <a:cs typeface="+mn-cs"/>
              </a:rPr>
              <a:t> model</a:t>
            </a:r>
          </a:p>
        </p:txBody>
      </p:sp>
      <mc:AlternateContent xmlns:mc="http://schemas.openxmlformats.org/markup-compatibility/2006" xmlns:a14="http://schemas.microsoft.com/office/drawing/2010/main">
        <mc:Choice Requires="a14">
          <p:sp>
            <p:nvSpPr>
              <p:cNvPr id="16" name="TextBox 15"/>
              <p:cNvSpPr txBox="1"/>
              <p:nvPr/>
            </p:nvSpPr>
            <p:spPr>
              <a:xfrm>
                <a:off x="1206471" y="2475432"/>
                <a:ext cx="1548244" cy="9661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chemeClr val="tx2"/>
                              </a:solidFill>
                              <a:latin typeface="Cambria Math" panose="02040503050406030204" pitchFamily="18" charset="0"/>
                            </a:rPr>
                          </m:ctrlPr>
                        </m:accPr>
                        <m:e>
                          <m:r>
                            <a:rPr lang="en-US" b="1" i="1" smtClean="0">
                              <a:solidFill>
                                <a:schemeClr val="tx2"/>
                              </a:solidFill>
                              <a:latin typeface="Cambria Math" panose="02040503050406030204" pitchFamily="18" charset="0"/>
                            </a:rPr>
                            <m:t>𝒙</m:t>
                          </m:r>
                        </m:e>
                      </m:acc>
                      <m:r>
                        <a:rPr lang="en-US" b="0" i="0" smtClean="0">
                          <a:solidFill>
                            <a:schemeClr val="tx2"/>
                          </a:solidFill>
                          <a:latin typeface="Cambria Math" panose="02040503050406030204" pitchFamily="18" charset="0"/>
                        </a:rPr>
                        <m:t>=</m:t>
                      </m:r>
                      <m:sSubSup>
                        <m:sSubSupPr>
                          <m:ctrlPr>
                            <a:rPr lang="en-US" b="1" i="1" smtClean="0">
                              <a:solidFill>
                                <a:schemeClr val="tx2"/>
                              </a:solidFill>
                              <a:latin typeface="Cambria Math" panose="02040503050406030204" pitchFamily="18" charset="0"/>
                            </a:rPr>
                          </m:ctrlPr>
                        </m:sSubSupPr>
                        <m:e>
                          <m:r>
                            <a:rPr lang="en-US" b="1" i="0" smtClean="0">
                              <a:solidFill>
                                <a:schemeClr val="tx2"/>
                              </a:solidFill>
                              <a:latin typeface="Cambria Math" panose="02040503050406030204" pitchFamily="18" charset="0"/>
                            </a:rPr>
                            <m:t>𝐀</m:t>
                          </m:r>
                        </m:e>
                        <m:sub>
                          <m:r>
                            <a:rPr lang="en-US" b="1" i="0" smtClean="0">
                              <a:solidFill>
                                <a:schemeClr val="tx2"/>
                              </a:solidFill>
                              <a:latin typeface="Cambria Math" panose="02040503050406030204" pitchFamily="18" charset="0"/>
                            </a:rPr>
                            <m:t>𝐢</m:t>
                          </m:r>
                        </m:sub>
                        <m:sup>
                          <m:r>
                            <a:rPr lang="en-US" b="1" i="0" smtClean="0">
                              <a:solidFill>
                                <a:schemeClr val="tx2"/>
                              </a:solidFill>
                              <a:latin typeface="Cambria Math" panose="02040503050406030204" pitchFamily="18" charset="0"/>
                            </a:rPr>
                            <m:t>𝐣</m:t>
                          </m:r>
                        </m:sup>
                      </m:sSubSup>
                      <m:r>
                        <a:rPr lang="en-US" b="1" i="1" smtClean="0">
                          <a:solidFill>
                            <a:schemeClr val="tx2"/>
                          </a:solidFill>
                          <a:latin typeface="Cambria Math" panose="02040503050406030204" pitchFamily="18" charset="0"/>
                        </a:rPr>
                        <m:t>𝒙</m:t>
                      </m:r>
                      <m:r>
                        <a:rPr lang="en-US" b="0" i="0" smtClean="0">
                          <a:solidFill>
                            <a:schemeClr val="tx2"/>
                          </a:solidFill>
                          <a:latin typeface="Cambria Math" panose="02040503050406030204" pitchFamily="18" charset="0"/>
                        </a:rPr>
                        <m:t>+</m:t>
                      </m:r>
                      <m:sSubSup>
                        <m:sSubSupPr>
                          <m:ctrlPr>
                            <a:rPr lang="en-US" b="1" i="1">
                              <a:solidFill>
                                <a:schemeClr val="tx2"/>
                              </a:solidFill>
                              <a:latin typeface="Cambria Math" panose="02040503050406030204" pitchFamily="18" charset="0"/>
                            </a:rPr>
                          </m:ctrlPr>
                        </m:sSubSupPr>
                        <m:e>
                          <m:r>
                            <a:rPr lang="en-US" b="1" i="0" smtClean="0">
                              <a:solidFill>
                                <a:schemeClr val="tx2"/>
                              </a:solidFill>
                              <a:latin typeface="Cambria Math" panose="02040503050406030204" pitchFamily="18" charset="0"/>
                            </a:rPr>
                            <m:t>𝐁</m:t>
                          </m:r>
                        </m:e>
                        <m:sub>
                          <m:r>
                            <a:rPr lang="en-US" b="1">
                              <a:solidFill>
                                <a:schemeClr val="tx2"/>
                              </a:solidFill>
                              <a:latin typeface="Cambria Math" panose="02040503050406030204" pitchFamily="18" charset="0"/>
                            </a:rPr>
                            <m:t>𝐢</m:t>
                          </m:r>
                        </m:sub>
                        <m:sup>
                          <m:r>
                            <a:rPr lang="en-US" b="1">
                              <a:solidFill>
                                <a:schemeClr val="tx2"/>
                              </a:solidFill>
                              <a:latin typeface="Cambria Math" panose="02040503050406030204" pitchFamily="18" charset="0"/>
                            </a:rPr>
                            <m:t>𝐣</m:t>
                          </m:r>
                        </m:sup>
                      </m:sSubSup>
                      <m:r>
                        <a:rPr lang="en-US" b="1" i="1" smtClean="0">
                          <a:solidFill>
                            <a:schemeClr val="tx2"/>
                          </a:solidFill>
                          <a:latin typeface="Cambria Math" panose="02040503050406030204" pitchFamily="18" charset="0"/>
                        </a:rPr>
                        <m:t>𝒖</m:t>
                      </m:r>
                    </m:oMath>
                  </m:oMathPara>
                </a14:m>
                <a:endParaRPr lang="en-US" b="1" i="1" dirty="0" smtClean="0">
                  <a:solidFill>
                    <a:schemeClr val="tx2"/>
                  </a:solidFill>
                </a:endParaRPr>
              </a:p>
              <a:p>
                <a:endParaRPr lang="en-US" b="1" i="1" dirty="0" smtClean="0">
                  <a:solidFill>
                    <a:schemeClr val="tx2"/>
                  </a:solidFill>
                </a:endParaRPr>
              </a:p>
              <a:p>
                <a:pPr/>
                <a14:m>
                  <m:oMathPara xmlns:m="http://schemas.openxmlformats.org/officeDocument/2006/math">
                    <m:oMathParaPr>
                      <m:jc m:val="centerGroup"/>
                    </m:oMathParaPr>
                    <m:oMath xmlns:m="http://schemas.openxmlformats.org/officeDocument/2006/math">
                      <m:r>
                        <a:rPr lang="en-US" b="1" i="1" smtClean="0">
                          <a:solidFill>
                            <a:schemeClr val="tx2"/>
                          </a:solidFill>
                          <a:latin typeface="Cambria Math" panose="02040503050406030204" pitchFamily="18" charset="0"/>
                        </a:rPr>
                        <m:t>𝒚</m:t>
                      </m:r>
                      <m:r>
                        <a:rPr lang="en-US">
                          <a:solidFill>
                            <a:schemeClr val="tx2"/>
                          </a:solidFill>
                          <a:latin typeface="Cambria Math" panose="02040503050406030204" pitchFamily="18" charset="0"/>
                        </a:rPr>
                        <m:t>=</m:t>
                      </m:r>
                      <m:sSubSup>
                        <m:sSubSupPr>
                          <m:ctrlPr>
                            <a:rPr lang="en-US" b="1" i="1">
                              <a:solidFill>
                                <a:schemeClr val="tx2"/>
                              </a:solidFill>
                              <a:latin typeface="Cambria Math" panose="02040503050406030204" pitchFamily="18" charset="0"/>
                            </a:rPr>
                          </m:ctrlPr>
                        </m:sSubSupPr>
                        <m:e>
                          <m:r>
                            <a:rPr lang="en-US" b="1" i="0" smtClean="0">
                              <a:solidFill>
                                <a:schemeClr val="tx2"/>
                              </a:solidFill>
                              <a:latin typeface="Cambria Math" panose="02040503050406030204" pitchFamily="18" charset="0"/>
                            </a:rPr>
                            <m:t>𝐂</m:t>
                          </m:r>
                        </m:e>
                        <m:sub>
                          <m:r>
                            <a:rPr lang="en-US" b="1">
                              <a:solidFill>
                                <a:schemeClr val="tx2"/>
                              </a:solidFill>
                              <a:latin typeface="Cambria Math" panose="02040503050406030204" pitchFamily="18" charset="0"/>
                            </a:rPr>
                            <m:t>𝐢</m:t>
                          </m:r>
                        </m:sub>
                        <m:sup>
                          <m:r>
                            <a:rPr lang="en-US" b="1">
                              <a:solidFill>
                                <a:schemeClr val="tx2"/>
                              </a:solidFill>
                              <a:latin typeface="Cambria Math" panose="02040503050406030204" pitchFamily="18" charset="0"/>
                            </a:rPr>
                            <m:t>𝐣</m:t>
                          </m:r>
                        </m:sup>
                      </m:sSubSup>
                      <m:r>
                        <a:rPr lang="en-US" b="1" i="1">
                          <a:solidFill>
                            <a:schemeClr val="tx2"/>
                          </a:solidFill>
                          <a:latin typeface="Cambria Math" panose="02040503050406030204" pitchFamily="18" charset="0"/>
                        </a:rPr>
                        <m:t>𝒙</m:t>
                      </m:r>
                      <m:r>
                        <a:rPr lang="en-US">
                          <a:solidFill>
                            <a:schemeClr val="tx2"/>
                          </a:solidFill>
                          <a:latin typeface="Cambria Math" panose="02040503050406030204" pitchFamily="18" charset="0"/>
                        </a:rPr>
                        <m:t>+</m:t>
                      </m:r>
                      <m:sSubSup>
                        <m:sSubSupPr>
                          <m:ctrlPr>
                            <a:rPr lang="en-US" b="1" i="1">
                              <a:solidFill>
                                <a:schemeClr val="tx2"/>
                              </a:solidFill>
                              <a:latin typeface="Cambria Math" panose="02040503050406030204" pitchFamily="18" charset="0"/>
                            </a:rPr>
                          </m:ctrlPr>
                        </m:sSubSupPr>
                        <m:e>
                          <m:r>
                            <a:rPr lang="en-US" b="1" i="0" smtClean="0">
                              <a:solidFill>
                                <a:schemeClr val="tx2"/>
                              </a:solidFill>
                              <a:latin typeface="Cambria Math" panose="02040503050406030204" pitchFamily="18" charset="0"/>
                            </a:rPr>
                            <m:t>𝐃</m:t>
                          </m:r>
                        </m:e>
                        <m:sub>
                          <m:r>
                            <a:rPr lang="en-US" b="1">
                              <a:solidFill>
                                <a:schemeClr val="tx2"/>
                              </a:solidFill>
                              <a:latin typeface="Cambria Math" panose="02040503050406030204" pitchFamily="18" charset="0"/>
                            </a:rPr>
                            <m:t>𝐢</m:t>
                          </m:r>
                        </m:sub>
                        <m:sup>
                          <m:r>
                            <a:rPr lang="en-US" b="1">
                              <a:solidFill>
                                <a:schemeClr val="tx2"/>
                              </a:solidFill>
                              <a:latin typeface="Cambria Math" panose="02040503050406030204" pitchFamily="18" charset="0"/>
                            </a:rPr>
                            <m:t>𝐣</m:t>
                          </m:r>
                        </m:sup>
                      </m:sSubSup>
                      <m:r>
                        <a:rPr lang="en-US" b="1" i="1">
                          <a:solidFill>
                            <a:schemeClr val="tx2"/>
                          </a:solidFill>
                          <a:latin typeface="Cambria Math" panose="02040503050406030204" pitchFamily="18" charset="0"/>
                        </a:rPr>
                        <m:t>𝒖</m:t>
                      </m:r>
                    </m:oMath>
                  </m:oMathPara>
                </a14:m>
                <a:endParaRPr lang="en-US" b="1" i="1" dirty="0">
                  <a:solidFill>
                    <a:schemeClr val="tx2"/>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206471" y="2475432"/>
                <a:ext cx="1548244" cy="966162"/>
              </a:xfrm>
              <a:prstGeom prst="rect">
                <a:avLst/>
              </a:prstGeom>
              <a:blipFill rotWithShape="0">
                <a:blip r:embed="rId2"/>
                <a:stretch>
                  <a:fillRect l="-1575" t="-1258" r="-394" b="-5660"/>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2565533898"/>
              </p:ext>
            </p:extLst>
          </p:nvPr>
        </p:nvGraphicFramePr>
        <p:xfrm>
          <a:off x="974460" y="4156787"/>
          <a:ext cx="4552990" cy="1632197"/>
        </p:xfrm>
        <a:graphic>
          <a:graphicData uri="http://schemas.openxmlformats.org/drawingml/2006/table">
            <a:tbl>
              <a:tblPr firstRow="1" firstCol="1" bandRow="1">
                <a:tableStyleId>{6E25E649-3F16-4E02-A733-19D2CDBF48F0}</a:tableStyleId>
              </a:tblPr>
              <a:tblGrid>
                <a:gridCol w="1113650"/>
                <a:gridCol w="1071710"/>
                <a:gridCol w="597225"/>
                <a:gridCol w="597225"/>
                <a:gridCol w="586590"/>
                <a:gridCol w="586590"/>
              </a:tblGrid>
              <a:tr h="304728">
                <a:tc>
                  <a:txBody>
                    <a:bodyPr/>
                    <a:lstStyle/>
                    <a:p>
                      <a:pPr marL="0" marR="0" algn="ctr" defTabSz="914400" rtl="0" eaLnBrk="1" latinLnBrk="0" hangingPunct="1">
                        <a:spcBef>
                          <a:spcPts val="0"/>
                        </a:spcBef>
                        <a:spcAft>
                          <a:spcPts val="0"/>
                        </a:spcAft>
                      </a:pPr>
                      <a:r>
                        <a:rPr lang="en-US" sz="1600" b="1" kern="0" dirty="0" smtClean="0">
                          <a:solidFill>
                            <a:schemeClr val="tx2"/>
                          </a:solidFill>
                          <a:latin typeface="+mj-lt"/>
                          <a:ea typeface="+mj-ea"/>
                          <a:cs typeface="+mj-cs"/>
                        </a:rPr>
                        <a:t>Operation Mode</a:t>
                      </a:r>
                      <a:endParaRPr lang="en-US" sz="1600" b="1" kern="0" dirty="0">
                        <a:solidFill>
                          <a:schemeClr val="tx2"/>
                        </a:solidFill>
                        <a:latin typeface="+mj-lt"/>
                        <a:ea typeface="+mj-ea"/>
                        <a:cs typeface="+mj-cs"/>
                      </a:endParaRPr>
                    </a:p>
                  </a:txBody>
                  <a:tcPr marL="68580" marR="68580" marT="0" marB="0">
                    <a:lnR w="12700" cap="flat" cmpd="sng" algn="ctr">
                      <a:solidFill>
                        <a:schemeClr val="bg1">
                          <a:lumMod val="50000"/>
                        </a:schemeClr>
                      </a:solidFill>
                      <a:prstDash val="solid"/>
                      <a:round/>
                      <a:headEnd type="none" w="med" len="med"/>
                      <a:tailEnd type="none" w="med" len="med"/>
                    </a:lnR>
                    <a:noFill/>
                  </a:tcPr>
                </a:tc>
                <a:tc>
                  <a:txBody>
                    <a:bodyPr/>
                    <a:lstStyle/>
                    <a:p>
                      <a:pPr algn="ctr"/>
                      <a:r>
                        <a:rPr lang="en-US" sz="1600" b="1" kern="0" dirty="0" smtClean="0">
                          <a:solidFill>
                            <a:schemeClr val="tx2"/>
                          </a:solidFill>
                          <a:latin typeface="+mj-lt"/>
                          <a:ea typeface="+mj-ea"/>
                          <a:cs typeface="+mj-cs"/>
                        </a:rPr>
                        <a:t>Switching State</a:t>
                      </a:r>
                      <a:endParaRPr lang="en-US" sz="1600" b="1" kern="0" dirty="0">
                        <a:solidFill>
                          <a:schemeClr val="tx2"/>
                        </a:solidFill>
                        <a:latin typeface="+mj-lt"/>
                        <a:ea typeface="+mj-ea"/>
                        <a:cs typeface="+mj-cs"/>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noFill/>
                  </a:tcPr>
                </a:tc>
                <a:tc>
                  <a:txBody>
                    <a:bodyPr/>
                    <a:lstStyle/>
                    <a:p>
                      <a:pPr marL="0" marR="0" algn="ctr" defTabSz="914400" rtl="0" eaLnBrk="1" latinLnBrk="0" hangingPunct="1">
                        <a:spcBef>
                          <a:spcPts val="0"/>
                        </a:spcBef>
                        <a:spcAft>
                          <a:spcPts val="0"/>
                        </a:spcAft>
                      </a:pPr>
                      <a:r>
                        <a:rPr lang="en-GB" sz="1600" b="1" kern="0" dirty="0">
                          <a:solidFill>
                            <a:schemeClr val="tx2"/>
                          </a:solidFill>
                          <a:latin typeface="+mj-lt"/>
                          <a:ea typeface="+mj-ea"/>
                          <a:cs typeface="+mj-cs"/>
                        </a:rPr>
                        <a:t>T1</a:t>
                      </a:r>
                      <a:endParaRPr lang="en-US" sz="1600" b="1" kern="0" dirty="0">
                        <a:solidFill>
                          <a:schemeClr val="tx2"/>
                        </a:solidFill>
                        <a:latin typeface="+mj-lt"/>
                        <a:ea typeface="+mj-ea"/>
                        <a:cs typeface="+mj-cs"/>
                      </a:endParaRPr>
                    </a:p>
                  </a:txBody>
                  <a:tcPr marL="68580" marR="68580" marT="0" marB="0">
                    <a:lnL w="12700" cap="flat" cmpd="sng" algn="ctr">
                      <a:solidFill>
                        <a:schemeClr val="bg1">
                          <a:lumMod val="50000"/>
                        </a:schemeClr>
                      </a:solidFill>
                      <a:prstDash val="solid"/>
                      <a:round/>
                      <a:headEnd type="none" w="med" len="med"/>
                      <a:tailEnd type="none" w="med" len="med"/>
                    </a:lnL>
                    <a:noFill/>
                  </a:tcPr>
                </a:tc>
                <a:tc>
                  <a:txBody>
                    <a:bodyPr/>
                    <a:lstStyle/>
                    <a:p>
                      <a:pPr marL="0" marR="0" algn="ctr" defTabSz="914400" rtl="0" eaLnBrk="1" latinLnBrk="0" hangingPunct="1">
                        <a:spcBef>
                          <a:spcPts val="0"/>
                        </a:spcBef>
                        <a:spcAft>
                          <a:spcPts val="0"/>
                        </a:spcAft>
                      </a:pPr>
                      <a:r>
                        <a:rPr lang="en-GB" sz="1600" b="1" kern="0" dirty="0">
                          <a:solidFill>
                            <a:schemeClr val="tx2"/>
                          </a:solidFill>
                          <a:latin typeface="+mj-lt"/>
                          <a:ea typeface="+mj-ea"/>
                          <a:cs typeface="+mj-cs"/>
                        </a:rPr>
                        <a:t>D1</a:t>
                      </a:r>
                      <a:endParaRPr lang="en-US" sz="1600" b="1" kern="0" dirty="0">
                        <a:solidFill>
                          <a:schemeClr val="tx2"/>
                        </a:solidFill>
                        <a:latin typeface="+mj-lt"/>
                        <a:ea typeface="+mj-ea"/>
                        <a:cs typeface="+mj-cs"/>
                      </a:endParaRPr>
                    </a:p>
                  </a:txBody>
                  <a:tcPr marL="68580" marR="68580" marT="0" marB="0">
                    <a:noFill/>
                  </a:tcPr>
                </a:tc>
                <a:tc>
                  <a:txBody>
                    <a:bodyPr/>
                    <a:lstStyle/>
                    <a:p>
                      <a:pPr marL="0" marR="0" algn="ctr" defTabSz="914400" rtl="0" eaLnBrk="1" latinLnBrk="0" hangingPunct="1">
                        <a:spcBef>
                          <a:spcPts val="0"/>
                        </a:spcBef>
                        <a:spcAft>
                          <a:spcPts val="0"/>
                        </a:spcAft>
                      </a:pPr>
                      <a:r>
                        <a:rPr lang="en-GB" sz="1600" b="1" kern="0" dirty="0">
                          <a:solidFill>
                            <a:schemeClr val="tx2"/>
                          </a:solidFill>
                          <a:latin typeface="+mj-lt"/>
                          <a:ea typeface="+mj-ea"/>
                          <a:cs typeface="+mj-cs"/>
                        </a:rPr>
                        <a:t>T2</a:t>
                      </a:r>
                      <a:endParaRPr lang="en-US" sz="1600" b="1" kern="0" dirty="0">
                        <a:solidFill>
                          <a:schemeClr val="tx2"/>
                        </a:solidFill>
                        <a:latin typeface="+mj-lt"/>
                        <a:ea typeface="+mj-ea"/>
                        <a:cs typeface="+mj-cs"/>
                      </a:endParaRPr>
                    </a:p>
                  </a:txBody>
                  <a:tcPr marL="68580" marR="68580" marT="0" marB="0">
                    <a:noFill/>
                  </a:tcPr>
                </a:tc>
                <a:tc>
                  <a:txBody>
                    <a:bodyPr/>
                    <a:lstStyle/>
                    <a:p>
                      <a:pPr marL="0" marR="0" algn="ctr" defTabSz="914400" rtl="0" eaLnBrk="1" latinLnBrk="0" hangingPunct="1">
                        <a:spcBef>
                          <a:spcPts val="0"/>
                        </a:spcBef>
                        <a:spcAft>
                          <a:spcPts val="0"/>
                        </a:spcAft>
                      </a:pPr>
                      <a:r>
                        <a:rPr lang="en-US" sz="1600" b="1" kern="0" dirty="0" smtClean="0">
                          <a:solidFill>
                            <a:schemeClr val="tx2"/>
                          </a:solidFill>
                          <a:latin typeface="+mj-lt"/>
                          <a:ea typeface="+mj-ea"/>
                          <a:cs typeface="+mj-cs"/>
                        </a:rPr>
                        <a:t>D2</a:t>
                      </a:r>
                      <a:endParaRPr lang="en-US" sz="1600" b="1" kern="0" dirty="0">
                        <a:solidFill>
                          <a:schemeClr val="tx2"/>
                        </a:solidFill>
                        <a:latin typeface="+mj-lt"/>
                        <a:ea typeface="+mj-ea"/>
                        <a:cs typeface="+mj-cs"/>
                      </a:endParaRPr>
                    </a:p>
                  </a:txBody>
                  <a:tcPr marL="68580" marR="68580" marT="0" marB="0">
                    <a:noFill/>
                  </a:tcPr>
                </a:tc>
              </a:tr>
              <a:tr h="320465">
                <a:tc rowSpan="2">
                  <a:txBody>
                    <a:bodyPr/>
                    <a:lstStyle/>
                    <a:p>
                      <a:pPr marL="0" marR="0" algn="ctr">
                        <a:spcBef>
                          <a:spcPts val="0"/>
                        </a:spcBef>
                        <a:spcAft>
                          <a:spcPts val="0"/>
                        </a:spcAft>
                      </a:pPr>
                      <a:r>
                        <a:rPr lang="en-GB" sz="1600" b="1" baseline="0" dirty="0" smtClean="0">
                          <a:solidFill>
                            <a:schemeClr val="tx2"/>
                          </a:solidFill>
                          <a:effectLst/>
                        </a:rPr>
                        <a:t>j = 1 (</a:t>
                      </a:r>
                      <a:r>
                        <a:rPr lang="en-GB" sz="1600" b="1" dirty="0" smtClean="0">
                          <a:solidFill>
                            <a:schemeClr val="tx2"/>
                          </a:solidFill>
                          <a:effectLst/>
                        </a:rPr>
                        <a:t>Boost)</a:t>
                      </a:r>
                      <a:endParaRPr lang="en-US" sz="1600" b="1"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GB" sz="1600" dirty="0" err="1">
                          <a:solidFill>
                            <a:schemeClr val="tx2"/>
                          </a:solidFill>
                          <a:effectLst/>
                        </a:rPr>
                        <a:t>i</a:t>
                      </a:r>
                      <a:r>
                        <a:rPr lang="en-GB" sz="1600" dirty="0">
                          <a:solidFill>
                            <a:schemeClr val="tx2"/>
                          </a:solidFill>
                          <a:effectLst/>
                        </a:rPr>
                        <a:t> = 1</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GB" sz="1600" dirty="0">
                          <a:solidFill>
                            <a:schemeClr val="tx2"/>
                          </a:solidFill>
                          <a:effectLst/>
                        </a:rPr>
                        <a:t>ON</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B w="12700" cap="flat" cmpd="sng" algn="ctr">
                      <a:solidFill>
                        <a:schemeClr val="bg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GB" sz="1600" dirty="0">
                          <a:solidFill>
                            <a:schemeClr val="tx2"/>
                          </a:solidFill>
                          <a:effectLst/>
                        </a:rPr>
                        <a:t>OFF</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bg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GB" sz="1600" dirty="0">
                          <a:solidFill>
                            <a:schemeClr val="tx2"/>
                          </a:solidFill>
                          <a:effectLst/>
                        </a:rPr>
                        <a:t>OFF</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bg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GB" sz="1600" dirty="0">
                          <a:solidFill>
                            <a:schemeClr val="tx2"/>
                          </a:solidFill>
                          <a:effectLst/>
                        </a:rPr>
                        <a:t>OFF</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bg1">
                          <a:lumMod val="50000"/>
                        </a:schemeClr>
                      </a:solidFill>
                      <a:prstDash val="solid"/>
                      <a:round/>
                      <a:headEnd type="none" w="med" len="med"/>
                      <a:tailEnd type="none" w="med" len="med"/>
                    </a:lnB>
                    <a:noFill/>
                  </a:tcPr>
                </a:tc>
              </a:tr>
              <a:tr h="274684">
                <a:tc vMerge="1">
                  <a:txBody>
                    <a:bodyPr/>
                    <a:lstStyle/>
                    <a:p>
                      <a:endParaRPr lang="en-US" dirty="0"/>
                    </a:p>
                  </a:txBody>
                  <a:tcPr>
                    <a:noFill/>
                  </a:tcPr>
                </a:tc>
                <a:tc>
                  <a:txBody>
                    <a:bodyPr/>
                    <a:lstStyle/>
                    <a:p>
                      <a:pPr marL="0" marR="0" algn="ctr">
                        <a:spcBef>
                          <a:spcPts val="0"/>
                        </a:spcBef>
                        <a:spcAft>
                          <a:spcPts val="0"/>
                        </a:spcAft>
                      </a:pPr>
                      <a:r>
                        <a:rPr lang="en-GB" sz="1600" dirty="0" err="1">
                          <a:solidFill>
                            <a:schemeClr val="tx2"/>
                          </a:solidFill>
                          <a:effectLst/>
                        </a:rPr>
                        <a:t>i</a:t>
                      </a:r>
                      <a:r>
                        <a:rPr lang="en-GB" sz="1600" dirty="0">
                          <a:solidFill>
                            <a:schemeClr val="tx2"/>
                          </a:solidFill>
                          <a:effectLst/>
                        </a:rPr>
                        <a:t> = 2</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GB" sz="1600" dirty="0">
                          <a:solidFill>
                            <a:schemeClr val="tx2"/>
                          </a:solidFill>
                          <a:effectLst/>
                        </a:rPr>
                        <a:t>OFF</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GB" sz="1600" dirty="0">
                          <a:solidFill>
                            <a:schemeClr val="tx2"/>
                          </a:solidFill>
                          <a:effectLst/>
                        </a:rPr>
                        <a:t>OFF</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GB" sz="1600" dirty="0">
                          <a:solidFill>
                            <a:schemeClr val="tx2"/>
                          </a:solidFill>
                          <a:effectLst/>
                        </a:rPr>
                        <a:t>OFF</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GB" sz="1600" dirty="0">
                          <a:solidFill>
                            <a:schemeClr val="tx2"/>
                          </a:solidFill>
                          <a:effectLst/>
                        </a:rPr>
                        <a:t>ON</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74684">
                <a:tc rowSpan="2">
                  <a:txBody>
                    <a:bodyPr/>
                    <a:lstStyle/>
                    <a:p>
                      <a:pPr marL="0" marR="0" algn="ctr">
                        <a:spcBef>
                          <a:spcPts val="0"/>
                        </a:spcBef>
                        <a:spcAft>
                          <a:spcPts val="0"/>
                        </a:spcAft>
                      </a:pPr>
                      <a:r>
                        <a:rPr lang="en-GB" sz="1600" b="1" dirty="0" smtClean="0">
                          <a:solidFill>
                            <a:schemeClr val="tx2"/>
                          </a:solidFill>
                          <a:effectLst/>
                        </a:rPr>
                        <a:t>j = 2 </a:t>
                      </a:r>
                    </a:p>
                    <a:p>
                      <a:pPr marL="0" marR="0" algn="ctr">
                        <a:spcBef>
                          <a:spcPts val="0"/>
                        </a:spcBef>
                        <a:spcAft>
                          <a:spcPts val="0"/>
                        </a:spcAft>
                      </a:pPr>
                      <a:r>
                        <a:rPr lang="en-GB" sz="1600" b="1" dirty="0" smtClean="0">
                          <a:solidFill>
                            <a:schemeClr val="tx2"/>
                          </a:solidFill>
                          <a:effectLst/>
                        </a:rPr>
                        <a:t>(Buck)</a:t>
                      </a:r>
                      <a:endParaRPr lang="en-US" sz="1600" b="1"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noFill/>
                  </a:tcPr>
                </a:tc>
                <a:tc>
                  <a:txBody>
                    <a:bodyPr/>
                    <a:lstStyle/>
                    <a:p>
                      <a:pPr marL="0" marR="0" algn="ctr">
                        <a:spcBef>
                          <a:spcPts val="0"/>
                        </a:spcBef>
                        <a:spcAft>
                          <a:spcPts val="0"/>
                        </a:spcAft>
                      </a:pPr>
                      <a:r>
                        <a:rPr lang="en-GB" sz="1600" dirty="0" err="1">
                          <a:solidFill>
                            <a:schemeClr val="tx2"/>
                          </a:solidFill>
                          <a:effectLst/>
                        </a:rPr>
                        <a:t>i</a:t>
                      </a:r>
                      <a:r>
                        <a:rPr lang="en-GB" sz="1600" dirty="0">
                          <a:solidFill>
                            <a:schemeClr val="tx2"/>
                          </a:solidFill>
                          <a:effectLst/>
                        </a:rPr>
                        <a:t> = 1</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GB" sz="1600" dirty="0">
                          <a:solidFill>
                            <a:schemeClr val="tx2"/>
                          </a:solidFill>
                          <a:effectLst/>
                        </a:rPr>
                        <a:t>OFF</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GB" sz="1600" dirty="0">
                          <a:solidFill>
                            <a:schemeClr val="tx2"/>
                          </a:solidFill>
                          <a:effectLst/>
                        </a:rPr>
                        <a:t>OFF</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GB" sz="1600" dirty="0">
                          <a:solidFill>
                            <a:schemeClr val="tx2"/>
                          </a:solidFill>
                          <a:effectLst/>
                        </a:rPr>
                        <a:t>ON</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GB" sz="1600" dirty="0">
                          <a:solidFill>
                            <a:schemeClr val="tx2"/>
                          </a:solidFill>
                          <a:effectLst/>
                        </a:rPr>
                        <a:t>OFF</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74684">
                <a:tc vMerge="1">
                  <a:txBody>
                    <a:bodyPr/>
                    <a:lstStyle/>
                    <a:p>
                      <a:endParaRPr lang="en-US" dirty="0"/>
                    </a:p>
                  </a:txBody>
                  <a:tcPr>
                    <a:noFill/>
                  </a:tcPr>
                </a:tc>
                <a:tc>
                  <a:txBody>
                    <a:bodyPr/>
                    <a:lstStyle/>
                    <a:p>
                      <a:pPr marL="0" marR="0" algn="ctr">
                        <a:spcBef>
                          <a:spcPts val="0"/>
                        </a:spcBef>
                        <a:spcAft>
                          <a:spcPts val="0"/>
                        </a:spcAft>
                      </a:pPr>
                      <a:r>
                        <a:rPr lang="en-GB" sz="1600" dirty="0" err="1">
                          <a:solidFill>
                            <a:schemeClr val="tx2"/>
                          </a:solidFill>
                          <a:effectLst/>
                        </a:rPr>
                        <a:t>i</a:t>
                      </a:r>
                      <a:r>
                        <a:rPr lang="en-GB" sz="1600" dirty="0">
                          <a:solidFill>
                            <a:schemeClr val="tx2"/>
                          </a:solidFill>
                          <a:effectLst/>
                        </a:rPr>
                        <a:t> = 2</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noFill/>
                  </a:tcPr>
                </a:tc>
                <a:tc>
                  <a:txBody>
                    <a:bodyPr/>
                    <a:lstStyle/>
                    <a:p>
                      <a:pPr marL="0" marR="0" algn="ctr">
                        <a:spcBef>
                          <a:spcPts val="0"/>
                        </a:spcBef>
                        <a:spcAft>
                          <a:spcPts val="0"/>
                        </a:spcAft>
                      </a:pPr>
                      <a:r>
                        <a:rPr lang="en-GB" sz="1600">
                          <a:solidFill>
                            <a:schemeClr val="tx2"/>
                          </a:solidFill>
                          <a:effectLst/>
                        </a:rPr>
                        <a:t>OFF</a:t>
                      </a:r>
                      <a:endParaRPr lang="en-US" sz="1600">
                        <a:solidFill>
                          <a:schemeClr val="tx2"/>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noFill/>
                  </a:tcPr>
                </a:tc>
                <a:tc>
                  <a:txBody>
                    <a:bodyPr/>
                    <a:lstStyle/>
                    <a:p>
                      <a:pPr marL="0" marR="0" algn="ctr">
                        <a:spcBef>
                          <a:spcPts val="0"/>
                        </a:spcBef>
                        <a:spcAft>
                          <a:spcPts val="0"/>
                        </a:spcAft>
                      </a:pPr>
                      <a:r>
                        <a:rPr lang="en-GB" sz="1600">
                          <a:solidFill>
                            <a:schemeClr val="tx2"/>
                          </a:solidFill>
                          <a:effectLst/>
                        </a:rPr>
                        <a:t>ON</a:t>
                      </a:r>
                      <a:endParaRPr lang="en-US" sz="1600">
                        <a:solidFill>
                          <a:schemeClr val="tx2"/>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bg1">
                          <a:lumMod val="50000"/>
                        </a:schemeClr>
                      </a:solidFill>
                      <a:prstDash val="solid"/>
                      <a:round/>
                      <a:headEnd type="none" w="med" len="med"/>
                      <a:tailEnd type="none" w="med" len="med"/>
                    </a:lnT>
                    <a:noFill/>
                  </a:tcPr>
                </a:tc>
                <a:tc>
                  <a:txBody>
                    <a:bodyPr/>
                    <a:lstStyle/>
                    <a:p>
                      <a:pPr marL="0" marR="0" algn="ctr">
                        <a:spcBef>
                          <a:spcPts val="0"/>
                        </a:spcBef>
                        <a:spcAft>
                          <a:spcPts val="0"/>
                        </a:spcAft>
                      </a:pPr>
                      <a:r>
                        <a:rPr lang="en-GB" sz="1600">
                          <a:solidFill>
                            <a:schemeClr val="tx2"/>
                          </a:solidFill>
                          <a:effectLst/>
                        </a:rPr>
                        <a:t>OFF</a:t>
                      </a:r>
                      <a:endParaRPr lang="en-US" sz="1600">
                        <a:solidFill>
                          <a:schemeClr val="tx2"/>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bg1">
                          <a:lumMod val="50000"/>
                        </a:schemeClr>
                      </a:solidFill>
                      <a:prstDash val="solid"/>
                      <a:round/>
                      <a:headEnd type="none" w="med" len="med"/>
                      <a:tailEnd type="none" w="med" len="med"/>
                    </a:lnT>
                    <a:noFill/>
                  </a:tcPr>
                </a:tc>
                <a:tc>
                  <a:txBody>
                    <a:bodyPr/>
                    <a:lstStyle/>
                    <a:p>
                      <a:pPr marL="0" marR="0" algn="ctr">
                        <a:spcBef>
                          <a:spcPts val="0"/>
                        </a:spcBef>
                        <a:spcAft>
                          <a:spcPts val="0"/>
                        </a:spcAft>
                      </a:pPr>
                      <a:r>
                        <a:rPr lang="en-GB" sz="1600" dirty="0">
                          <a:solidFill>
                            <a:schemeClr val="tx2"/>
                          </a:solidFill>
                          <a:effectLst/>
                        </a:rPr>
                        <a:t>OFF</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bg1">
                          <a:lumMod val="50000"/>
                        </a:schemeClr>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35668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err="1" smtClean="0"/>
              <a:t>Converter</a:t>
            </a:r>
            <a:r>
              <a:rPr lang="fr-FR" b="1" kern="0" dirty="0" smtClean="0"/>
              <a:t> State-</a:t>
            </a:r>
            <a:r>
              <a:rPr lang="fr-FR" b="1" kern="0" dirty="0" err="1" smtClean="0"/>
              <a:t>Space</a:t>
            </a:r>
            <a:r>
              <a:rPr lang="fr-FR" b="1" kern="0" dirty="0" smtClean="0"/>
              <a:t> Model</a:t>
            </a:r>
            <a:endParaRPr lang="fr-FR" b="1" kern="0" dirty="0"/>
          </a:p>
        </p:txBody>
      </p:sp>
      <p:graphicFrame>
        <p:nvGraphicFramePr>
          <p:cNvPr id="17" name="Table 16"/>
          <p:cNvGraphicFramePr>
            <a:graphicFrameLocks noGrp="1"/>
          </p:cNvGraphicFramePr>
          <p:nvPr>
            <p:extLst>
              <p:ext uri="{D42A27DB-BD31-4B8C-83A1-F6EECF244321}">
                <p14:modId xmlns:p14="http://schemas.microsoft.com/office/powerpoint/2010/main" val="1887171334"/>
              </p:ext>
            </p:extLst>
          </p:nvPr>
        </p:nvGraphicFramePr>
        <p:xfrm>
          <a:off x="974460" y="4156787"/>
          <a:ext cx="4552990" cy="1632197"/>
        </p:xfrm>
        <a:graphic>
          <a:graphicData uri="http://schemas.openxmlformats.org/drawingml/2006/table">
            <a:tbl>
              <a:tblPr firstRow="1" firstCol="1" bandRow="1">
                <a:tableStyleId>{6E25E649-3F16-4E02-A733-19D2CDBF48F0}</a:tableStyleId>
              </a:tblPr>
              <a:tblGrid>
                <a:gridCol w="1113650"/>
                <a:gridCol w="1071710"/>
                <a:gridCol w="597225"/>
                <a:gridCol w="597225"/>
                <a:gridCol w="586590"/>
                <a:gridCol w="586590"/>
              </a:tblGrid>
              <a:tr h="304728">
                <a:tc>
                  <a:txBody>
                    <a:bodyPr/>
                    <a:lstStyle/>
                    <a:p>
                      <a:pPr marL="0" marR="0" algn="ctr" defTabSz="914400" rtl="0" eaLnBrk="1" latinLnBrk="0" hangingPunct="1">
                        <a:spcBef>
                          <a:spcPts val="0"/>
                        </a:spcBef>
                        <a:spcAft>
                          <a:spcPts val="0"/>
                        </a:spcAft>
                      </a:pPr>
                      <a:r>
                        <a:rPr lang="en-US" sz="1600" b="1" kern="0" dirty="0" smtClean="0">
                          <a:solidFill>
                            <a:schemeClr val="tx2"/>
                          </a:solidFill>
                          <a:latin typeface="+mj-lt"/>
                          <a:ea typeface="+mj-ea"/>
                          <a:cs typeface="+mj-cs"/>
                        </a:rPr>
                        <a:t>Operation Mode</a:t>
                      </a:r>
                      <a:endParaRPr lang="en-US" sz="1600" b="1" kern="0" dirty="0">
                        <a:solidFill>
                          <a:schemeClr val="tx2"/>
                        </a:solidFill>
                        <a:latin typeface="+mj-lt"/>
                        <a:ea typeface="+mj-ea"/>
                        <a:cs typeface="+mj-cs"/>
                      </a:endParaRPr>
                    </a:p>
                  </a:txBody>
                  <a:tcPr marL="68580" marR="68580" marT="0" marB="0">
                    <a:lnR w="12700" cap="flat" cmpd="sng" algn="ctr">
                      <a:solidFill>
                        <a:schemeClr val="bg1">
                          <a:lumMod val="50000"/>
                        </a:schemeClr>
                      </a:solidFill>
                      <a:prstDash val="solid"/>
                      <a:round/>
                      <a:headEnd type="none" w="med" len="med"/>
                      <a:tailEnd type="none" w="med" len="med"/>
                    </a:lnR>
                    <a:noFill/>
                  </a:tcPr>
                </a:tc>
                <a:tc>
                  <a:txBody>
                    <a:bodyPr/>
                    <a:lstStyle/>
                    <a:p>
                      <a:pPr algn="ctr"/>
                      <a:r>
                        <a:rPr lang="en-US" sz="1600" b="1" kern="0" dirty="0" smtClean="0">
                          <a:solidFill>
                            <a:schemeClr val="tx2"/>
                          </a:solidFill>
                          <a:latin typeface="+mj-lt"/>
                          <a:ea typeface="+mj-ea"/>
                          <a:cs typeface="+mj-cs"/>
                        </a:rPr>
                        <a:t>Switching State</a:t>
                      </a:r>
                      <a:endParaRPr lang="en-US" sz="1600" b="1" kern="0" dirty="0">
                        <a:solidFill>
                          <a:schemeClr val="tx2"/>
                        </a:solidFill>
                        <a:latin typeface="+mj-lt"/>
                        <a:ea typeface="+mj-ea"/>
                        <a:cs typeface="+mj-cs"/>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noFill/>
                  </a:tcPr>
                </a:tc>
                <a:tc>
                  <a:txBody>
                    <a:bodyPr/>
                    <a:lstStyle/>
                    <a:p>
                      <a:pPr marL="0" marR="0" algn="ctr" defTabSz="914400" rtl="0" eaLnBrk="1" latinLnBrk="0" hangingPunct="1">
                        <a:spcBef>
                          <a:spcPts val="0"/>
                        </a:spcBef>
                        <a:spcAft>
                          <a:spcPts val="0"/>
                        </a:spcAft>
                      </a:pPr>
                      <a:r>
                        <a:rPr lang="en-GB" sz="1600" b="1" kern="0" dirty="0">
                          <a:solidFill>
                            <a:schemeClr val="tx2"/>
                          </a:solidFill>
                          <a:latin typeface="+mj-lt"/>
                          <a:ea typeface="+mj-ea"/>
                          <a:cs typeface="+mj-cs"/>
                        </a:rPr>
                        <a:t>T1</a:t>
                      </a:r>
                      <a:endParaRPr lang="en-US" sz="1600" b="1" kern="0" dirty="0">
                        <a:solidFill>
                          <a:schemeClr val="tx2"/>
                        </a:solidFill>
                        <a:latin typeface="+mj-lt"/>
                        <a:ea typeface="+mj-ea"/>
                        <a:cs typeface="+mj-cs"/>
                      </a:endParaRPr>
                    </a:p>
                  </a:txBody>
                  <a:tcPr marL="68580" marR="68580" marT="0" marB="0">
                    <a:lnL w="12700" cap="flat" cmpd="sng" algn="ctr">
                      <a:solidFill>
                        <a:schemeClr val="bg1">
                          <a:lumMod val="50000"/>
                        </a:schemeClr>
                      </a:solidFill>
                      <a:prstDash val="solid"/>
                      <a:round/>
                      <a:headEnd type="none" w="med" len="med"/>
                      <a:tailEnd type="none" w="med" len="med"/>
                    </a:lnL>
                    <a:noFill/>
                  </a:tcPr>
                </a:tc>
                <a:tc>
                  <a:txBody>
                    <a:bodyPr/>
                    <a:lstStyle/>
                    <a:p>
                      <a:pPr marL="0" marR="0" algn="ctr" defTabSz="914400" rtl="0" eaLnBrk="1" latinLnBrk="0" hangingPunct="1">
                        <a:spcBef>
                          <a:spcPts val="0"/>
                        </a:spcBef>
                        <a:spcAft>
                          <a:spcPts val="0"/>
                        </a:spcAft>
                      </a:pPr>
                      <a:r>
                        <a:rPr lang="en-GB" sz="1600" b="1" kern="0" dirty="0">
                          <a:solidFill>
                            <a:schemeClr val="tx2"/>
                          </a:solidFill>
                          <a:latin typeface="+mj-lt"/>
                          <a:ea typeface="+mj-ea"/>
                          <a:cs typeface="+mj-cs"/>
                        </a:rPr>
                        <a:t>D1</a:t>
                      </a:r>
                      <a:endParaRPr lang="en-US" sz="1600" b="1" kern="0" dirty="0">
                        <a:solidFill>
                          <a:schemeClr val="tx2"/>
                        </a:solidFill>
                        <a:latin typeface="+mj-lt"/>
                        <a:ea typeface="+mj-ea"/>
                        <a:cs typeface="+mj-cs"/>
                      </a:endParaRPr>
                    </a:p>
                  </a:txBody>
                  <a:tcPr marL="68580" marR="68580" marT="0" marB="0">
                    <a:noFill/>
                  </a:tcPr>
                </a:tc>
                <a:tc>
                  <a:txBody>
                    <a:bodyPr/>
                    <a:lstStyle/>
                    <a:p>
                      <a:pPr marL="0" marR="0" algn="ctr" defTabSz="914400" rtl="0" eaLnBrk="1" latinLnBrk="0" hangingPunct="1">
                        <a:spcBef>
                          <a:spcPts val="0"/>
                        </a:spcBef>
                        <a:spcAft>
                          <a:spcPts val="0"/>
                        </a:spcAft>
                      </a:pPr>
                      <a:r>
                        <a:rPr lang="en-GB" sz="1600" b="1" kern="0" dirty="0">
                          <a:solidFill>
                            <a:schemeClr val="tx2"/>
                          </a:solidFill>
                          <a:latin typeface="+mj-lt"/>
                          <a:ea typeface="+mj-ea"/>
                          <a:cs typeface="+mj-cs"/>
                        </a:rPr>
                        <a:t>T2</a:t>
                      </a:r>
                      <a:endParaRPr lang="en-US" sz="1600" b="1" kern="0" dirty="0">
                        <a:solidFill>
                          <a:schemeClr val="tx2"/>
                        </a:solidFill>
                        <a:latin typeface="+mj-lt"/>
                        <a:ea typeface="+mj-ea"/>
                        <a:cs typeface="+mj-cs"/>
                      </a:endParaRPr>
                    </a:p>
                  </a:txBody>
                  <a:tcPr marL="68580" marR="68580" marT="0" marB="0">
                    <a:noFill/>
                  </a:tcPr>
                </a:tc>
                <a:tc>
                  <a:txBody>
                    <a:bodyPr/>
                    <a:lstStyle/>
                    <a:p>
                      <a:pPr marL="0" marR="0" algn="ctr" defTabSz="914400" rtl="0" eaLnBrk="1" latinLnBrk="0" hangingPunct="1">
                        <a:spcBef>
                          <a:spcPts val="0"/>
                        </a:spcBef>
                        <a:spcAft>
                          <a:spcPts val="0"/>
                        </a:spcAft>
                      </a:pPr>
                      <a:r>
                        <a:rPr lang="en-US" sz="1600" b="1" kern="0" dirty="0" smtClean="0">
                          <a:solidFill>
                            <a:schemeClr val="tx2"/>
                          </a:solidFill>
                          <a:latin typeface="+mj-lt"/>
                          <a:ea typeface="+mj-ea"/>
                          <a:cs typeface="+mj-cs"/>
                        </a:rPr>
                        <a:t>D2</a:t>
                      </a:r>
                      <a:endParaRPr lang="en-US" sz="1600" b="1" kern="0" dirty="0">
                        <a:solidFill>
                          <a:schemeClr val="tx2"/>
                        </a:solidFill>
                        <a:latin typeface="+mj-lt"/>
                        <a:ea typeface="+mj-ea"/>
                        <a:cs typeface="+mj-cs"/>
                      </a:endParaRPr>
                    </a:p>
                  </a:txBody>
                  <a:tcPr marL="68580" marR="68580" marT="0" marB="0">
                    <a:noFill/>
                  </a:tcPr>
                </a:tc>
              </a:tr>
              <a:tr h="320465">
                <a:tc rowSpan="2">
                  <a:txBody>
                    <a:bodyPr/>
                    <a:lstStyle/>
                    <a:p>
                      <a:pPr marL="0" marR="0" algn="ctr">
                        <a:spcBef>
                          <a:spcPts val="0"/>
                        </a:spcBef>
                        <a:spcAft>
                          <a:spcPts val="0"/>
                        </a:spcAft>
                      </a:pPr>
                      <a:r>
                        <a:rPr lang="en-GB" sz="1600" b="1" baseline="0" dirty="0" smtClean="0">
                          <a:solidFill>
                            <a:schemeClr val="tx2"/>
                          </a:solidFill>
                          <a:effectLst/>
                        </a:rPr>
                        <a:t>j = 1 (</a:t>
                      </a:r>
                      <a:r>
                        <a:rPr lang="en-GB" sz="1600" b="1" dirty="0" smtClean="0">
                          <a:solidFill>
                            <a:schemeClr val="tx2"/>
                          </a:solidFill>
                          <a:effectLst/>
                        </a:rPr>
                        <a:t>Boost)</a:t>
                      </a:r>
                      <a:endParaRPr lang="en-US" sz="1600" b="1"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GB" sz="1600" dirty="0" err="1">
                          <a:solidFill>
                            <a:schemeClr val="tx2"/>
                          </a:solidFill>
                          <a:effectLst/>
                        </a:rPr>
                        <a:t>i</a:t>
                      </a:r>
                      <a:r>
                        <a:rPr lang="en-GB" sz="1600" dirty="0">
                          <a:solidFill>
                            <a:schemeClr val="tx2"/>
                          </a:solidFill>
                          <a:effectLst/>
                        </a:rPr>
                        <a:t> = 1</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GB" sz="1600" dirty="0">
                          <a:solidFill>
                            <a:schemeClr val="tx2"/>
                          </a:solidFill>
                          <a:effectLst/>
                        </a:rPr>
                        <a:t>ON</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B w="12700" cap="flat" cmpd="sng" algn="ctr">
                      <a:solidFill>
                        <a:schemeClr val="bg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GB" sz="1600" dirty="0">
                          <a:solidFill>
                            <a:schemeClr val="tx2"/>
                          </a:solidFill>
                          <a:effectLst/>
                        </a:rPr>
                        <a:t>OFF</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bg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GB" sz="1600" dirty="0">
                          <a:solidFill>
                            <a:schemeClr val="tx2"/>
                          </a:solidFill>
                          <a:effectLst/>
                        </a:rPr>
                        <a:t>OFF</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bg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GB" sz="1600" dirty="0">
                          <a:solidFill>
                            <a:schemeClr val="tx2"/>
                          </a:solidFill>
                          <a:effectLst/>
                        </a:rPr>
                        <a:t>OFF</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bg1">
                          <a:lumMod val="50000"/>
                        </a:schemeClr>
                      </a:solidFill>
                      <a:prstDash val="solid"/>
                      <a:round/>
                      <a:headEnd type="none" w="med" len="med"/>
                      <a:tailEnd type="none" w="med" len="med"/>
                    </a:lnB>
                    <a:noFill/>
                  </a:tcPr>
                </a:tc>
              </a:tr>
              <a:tr h="274684">
                <a:tc vMerge="1">
                  <a:txBody>
                    <a:bodyPr/>
                    <a:lstStyle/>
                    <a:p>
                      <a:endParaRPr lang="en-US" dirty="0"/>
                    </a:p>
                  </a:txBody>
                  <a:tcPr>
                    <a:noFill/>
                  </a:tcPr>
                </a:tc>
                <a:tc>
                  <a:txBody>
                    <a:bodyPr/>
                    <a:lstStyle/>
                    <a:p>
                      <a:pPr marL="0" marR="0" algn="ctr">
                        <a:spcBef>
                          <a:spcPts val="0"/>
                        </a:spcBef>
                        <a:spcAft>
                          <a:spcPts val="0"/>
                        </a:spcAft>
                      </a:pPr>
                      <a:r>
                        <a:rPr lang="en-GB" sz="1600" dirty="0" err="1">
                          <a:solidFill>
                            <a:schemeClr val="tx2"/>
                          </a:solidFill>
                          <a:effectLst/>
                        </a:rPr>
                        <a:t>i</a:t>
                      </a:r>
                      <a:r>
                        <a:rPr lang="en-GB" sz="1600" dirty="0">
                          <a:solidFill>
                            <a:schemeClr val="tx2"/>
                          </a:solidFill>
                          <a:effectLst/>
                        </a:rPr>
                        <a:t> = 2</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GB" sz="1600" dirty="0">
                          <a:solidFill>
                            <a:schemeClr val="tx2"/>
                          </a:solidFill>
                          <a:effectLst/>
                        </a:rPr>
                        <a:t>OFF</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GB" sz="1600" dirty="0">
                          <a:solidFill>
                            <a:schemeClr val="tx2"/>
                          </a:solidFill>
                          <a:effectLst/>
                        </a:rPr>
                        <a:t>OFF</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GB" sz="1600" dirty="0">
                          <a:solidFill>
                            <a:schemeClr val="tx2"/>
                          </a:solidFill>
                          <a:effectLst/>
                        </a:rPr>
                        <a:t>OFF</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GB" sz="1600" dirty="0">
                          <a:solidFill>
                            <a:schemeClr val="tx2"/>
                          </a:solidFill>
                          <a:effectLst/>
                        </a:rPr>
                        <a:t>ON</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74684">
                <a:tc rowSpan="2">
                  <a:txBody>
                    <a:bodyPr/>
                    <a:lstStyle/>
                    <a:p>
                      <a:pPr marL="0" marR="0" algn="ctr">
                        <a:spcBef>
                          <a:spcPts val="0"/>
                        </a:spcBef>
                        <a:spcAft>
                          <a:spcPts val="0"/>
                        </a:spcAft>
                      </a:pPr>
                      <a:r>
                        <a:rPr lang="en-GB" sz="1600" b="1" dirty="0" smtClean="0">
                          <a:solidFill>
                            <a:schemeClr val="tx2"/>
                          </a:solidFill>
                          <a:effectLst/>
                        </a:rPr>
                        <a:t>j = 2 </a:t>
                      </a:r>
                    </a:p>
                    <a:p>
                      <a:pPr marL="0" marR="0" algn="ctr">
                        <a:spcBef>
                          <a:spcPts val="0"/>
                        </a:spcBef>
                        <a:spcAft>
                          <a:spcPts val="0"/>
                        </a:spcAft>
                      </a:pPr>
                      <a:r>
                        <a:rPr lang="en-GB" sz="1600" b="1" dirty="0" smtClean="0">
                          <a:solidFill>
                            <a:schemeClr val="tx2"/>
                          </a:solidFill>
                          <a:effectLst/>
                        </a:rPr>
                        <a:t>(Buck)</a:t>
                      </a:r>
                      <a:endParaRPr lang="en-US" sz="1600" b="1"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noFill/>
                  </a:tcPr>
                </a:tc>
                <a:tc>
                  <a:txBody>
                    <a:bodyPr/>
                    <a:lstStyle/>
                    <a:p>
                      <a:pPr marL="0" marR="0" algn="ctr">
                        <a:spcBef>
                          <a:spcPts val="0"/>
                        </a:spcBef>
                        <a:spcAft>
                          <a:spcPts val="0"/>
                        </a:spcAft>
                      </a:pPr>
                      <a:r>
                        <a:rPr lang="en-GB" sz="1600" dirty="0" err="1">
                          <a:solidFill>
                            <a:schemeClr val="tx2"/>
                          </a:solidFill>
                          <a:effectLst/>
                        </a:rPr>
                        <a:t>i</a:t>
                      </a:r>
                      <a:r>
                        <a:rPr lang="en-GB" sz="1600" dirty="0">
                          <a:solidFill>
                            <a:schemeClr val="tx2"/>
                          </a:solidFill>
                          <a:effectLst/>
                        </a:rPr>
                        <a:t> = 1</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GB" sz="1600" dirty="0">
                          <a:solidFill>
                            <a:schemeClr val="tx2"/>
                          </a:solidFill>
                          <a:effectLst/>
                        </a:rPr>
                        <a:t>OFF</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GB" sz="1600" dirty="0">
                          <a:solidFill>
                            <a:schemeClr val="tx2"/>
                          </a:solidFill>
                          <a:effectLst/>
                        </a:rPr>
                        <a:t>OFF</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GB" sz="1600" dirty="0">
                          <a:solidFill>
                            <a:schemeClr val="tx2"/>
                          </a:solidFill>
                          <a:effectLst/>
                        </a:rPr>
                        <a:t>ON</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GB" sz="1600" dirty="0">
                          <a:solidFill>
                            <a:schemeClr val="tx2"/>
                          </a:solidFill>
                          <a:effectLst/>
                        </a:rPr>
                        <a:t>OFF</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74684">
                <a:tc vMerge="1">
                  <a:txBody>
                    <a:bodyPr/>
                    <a:lstStyle/>
                    <a:p>
                      <a:endParaRPr lang="en-US" dirty="0"/>
                    </a:p>
                  </a:txBody>
                  <a:tcPr>
                    <a:noFill/>
                  </a:tcPr>
                </a:tc>
                <a:tc>
                  <a:txBody>
                    <a:bodyPr/>
                    <a:lstStyle/>
                    <a:p>
                      <a:pPr marL="0" marR="0" algn="ctr">
                        <a:spcBef>
                          <a:spcPts val="0"/>
                        </a:spcBef>
                        <a:spcAft>
                          <a:spcPts val="0"/>
                        </a:spcAft>
                      </a:pPr>
                      <a:r>
                        <a:rPr lang="en-GB" sz="1600" dirty="0" err="1">
                          <a:solidFill>
                            <a:schemeClr val="tx2"/>
                          </a:solidFill>
                          <a:effectLst/>
                        </a:rPr>
                        <a:t>i</a:t>
                      </a:r>
                      <a:r>
                        <a:rPr lang="en-GB" sz="1600" dirty="0">
                          <a:solidFill>
                            <a:schemeClr val="tx2"/>
                          </a:solidFill>
                          <a:effectLst/>
                        </a:rPr>
                        <a:t> = 2</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noFill/>
                  </a:tcPr>
                </a:tc>
                <a:tc>
                  <a:txBody>
                    <a:bodyPr/>
                    <a:lstStyle/>
                    <a:p>
                      <a:pPr marL="0" marR="0" algn="ctr">
                        <a:spcBef>
                          <a:spcPts val="0"/>
                        </a:spcBef>
                        <a:spcAft>
                          <a:spcPts val="0"/>
                        </a:spcAft>
                      </a:pPr>
                      <a:r>
                        <a:rPr lang="en-GB" sz="1600">
                          <a:solidFill>
                            <a:schemeClr val="tx2"/>
                          </a:solidFill>
                          <a:effectLst/>
                        </a:rPr>
                        <a:t>OFF</a:t>
                      </a:r>
                      <a:endParaRPr lang="en-US" sz="1600">
                        <a:solidFill>
                          <a:schemeClr val="tx2"/>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noFill/>
                  </a:tcPr>
                </a:tc>
                <a:tc>
                  <a:txBody>
                    <a:bodyPr/>
                    <a:lstStyle/>
                    <a:p>
                      <a:pPr marL="0" marR="0" algn="ctr">
                        <a:spcBef>
                          <a:spcPts val="0"/>
                        </a:spcBef>
                        <a:spcAft>
                          <a:spcPts val="0"/>
                        </a:spcAft>
                      </a:pPr>
                      <a:r>
                        <a:rPr lang="en-GB" sz="1600">
                          <a:solidFill>
                            <a:schemeClr val="tx2"/>
                          </a:solidFill>
                          <a:effectLst/>
                        </a:rPr>
                        <a:t>ON</a:t>
                      </a:r>
                      <a:endParaRPr lang="en-US" sz="1600">
                        <a:solidFill>
                          <a:schemeClr val="tx2"/>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bg1">
                          <a:lumMod val="50000"/>
                        </a:schemeClr>
                      </a:solidFill>
                      <a:prstDash val="solid"/>
                      <a:round/>
                      <a:headEnd type="none" w="med" len="med"/>
                      <a:tailEnd type="none" w="med" len="med"/>
                    </a:lnT>
                    <a:noFill/>
                  </a:tcPr>
                </a:tc>
                <a:tc>
                  <a:txBody>
                    <a:bodyPr/>
                    <a:lstStyle/>
                    <a:p>
                      <a:pPr marL="0" marR="0" algn="ctr">
                        <a:spcBef>
                          <a:spcPts val="0"/>
                        </a:spcBef>
                        <a:spcAft>
                          <a:spcPts val="0"/>
                        </a:spcAft>
                      </a:pPr>
                      <a:r>
                        <a:rPr lang="en-GB" sz="1600">
                          <a:solidFill>
                            <a:schemeClr val="tx2"/>
                          </a:solidFill>
                          <a:effectLst/>
                        </a:rPr>
                        <a:t>OFF</a:t>
                      </a:r>
                      <a:endParaRPr lang="en-US" sz="1600">
                        <a:solidFill>
                          <a:schemeClr val="tx2"/>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bg1">
                          <a:lumMod val="50000"/>
                        </a:schemeClr>
                      </a:solidFill>
                      <a:prstDash val="solid"/>
                      <a:round/>
                      <a:headEnd type="none" w="med" len="med"/>
                      <a:tailEnd type="none" w="med" len="med"/>
                    </a:lnT>
                    <a:noFill/>
                  </a:tcPr>
                </a:tc>
                <a:tc>
                  <a:txBody>
                    <a:bodyPr/>
                    <a:lstStyle/>
                    <a:p>
                      <a:pPr marL="0" marR="0" algn="ctr">
                        <a:spcBef>
                          <a:spcPts val="0"/>
                        </a:spcBef>
                        <a:spcAft>
                          <a:spcPts val="0"/>
                        </a:spcAft>
                      </a:pPr>
                      <a:r>
                        <a:rPr lang="en-GB" sz="1600" dirty="0">
                          <a:solidFill>
                            <a:schemeClr val="tx2"/>
                          </a:solidFill>
                          <a:effectLst/>
                        </a:rPr>
                        <a:t>OFF</a:t>
                      </a:r>
                      <a:endParaRPr lang="en-US" sz="16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bg1">
                          <a:lumMod val="50000"/>
                        </a:schemeClr>
                      </a:solidFill>
                      <a:prstDash val="solid"/>
                      <a:round/>
                      <a:headEnd type="none" w="med" len="med"/>
                      <a:tailEnd type="none" w="med" len="med"/>
                    </a:lnT>
                    <a:noFill/>
                  </a:tcPr>
                </a:tc>
              </a:tr>
            </a:tbl>
          </a:graphicData>
        </a:graphic>
      </p:graphicFrame>
      <p:sp>
        <p:nvSpPr>
          <p:cNvPr id="2" name="Right Brace 1"/>
          <p:cNvSpPr/>
          <p:nvPr/>
        </p:nvSpPr>
        <p:spPr bwMode="auto">
          <a:xfrm>
            <a:off x="5741556" y="4671301"/>
            <a:ext cx="132522" cy="569843"/>
          </a:xfrm>
          <a:prstGeom prst="rightBrace">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3" name="Rectangle 2"/>
              <p:cNvSpPr/>
              <p:nvPr/>
            </p:nvSpPr>
            <p:spPr>
              <a:xfrm>
                <a:off x="5889214" y="2270712"/>
                <a:ext cx="2790379" cy="14688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b="1" i="1" smtClean="0">
                              <a:solidFill>
                                <a:schemeClr val="accent4"/>
                              </a:solidFill>
                              <a:latin typeface="Cambria Math" panose="02040503050406030204" pitchFamily="18" charset="0"/>
                            </a:rPr>
                          </m:ctrlPr>
                        </m:sSubSupPr>
                        <m:e>
                          <m:r>
                            <a:rPr lang="en-US" b="1" i="0" smtClean="0">
                              <a:solidFill>
                                <a:schemeClr val="accent4"/>
                              </a:solidFill>
                              <a:latin typeface="Cambria Math" panose="02040503050406030204" pitchFamily="18" charset="0"/>
                            </a:rPr>
                            <m:t>𝐀</m:t>
                          </m:r>
                        </m:e>
                        <m:sub>
                          <m:r>
                            <a:rPr lang="en-US" b="1" i="0" smtClean="0">
                              <a:solidFill>
                                <a:schemeClr val="accent4"/>
                              </a:solidFill>
                              <a:latin typeface="Cambria Math" panose="02040503050406030204" pitchFamily="18" charset="0"/>
                            </a:rPr>
                            <m:t>𝐚𝐯</m:t>
                          </m:r>
                        </m:sub>
                        <m:sup>
                          <m:r>
                            <a:rPr lang="en-US" b="1" i="0" smtClean="0">
                              <a:solidFill>
                                <a:schemeClr val="accent4"/>
                              </a:solidFill>
                              <a:latin typeface="Cambria Math" panose="02040503050406030204" pitchFamily="18" charset="0"/>
                            </a:rPr>
                            <m:t>𝐣</m:t>
                          </m:r>
                        </m:sup>
                      </m:sSubSup>
                      <m:r>
                        <a:rPr lang="en-US" b="1" i="1" smtClean="0">
                          <a:solidFill>
                            <a:schemeClr val="accent4"/>
                          </a:solidFill>
                          <a:latin typeface="Cambria Math" panose="02040503050406030204" pitchFamily="18" charset="0"/>
                        </a:rPr>
                        <m:t>=</m:t>
                      </m:r>
                      <m:sSubSup>
                        <m:sSubSupPr>
                          <m:ctrlPr>
                            <a:rPr lang="en-US" b="1" i="1">
                              <a:solidFill>
                                <a:schemeClr val="accent4"/>
                              </a:solidFill>
                              <a:latin typeface="Cambria Math" panose="02040503050406030204" pitchFamily="18" charset="0"/>
                            </a:rPr>
                          </m:ctrlPr>
                        </m:sSubSupPr>
                        <m:e>
                          <m:r>
                            <a:rPr lang="en-US" b="1">
                              <a:solidFill>
                                <a:schemeClr val="accent4"/>
                              </a:solidFill>
                              <a:latin typeface="Cambria Math" panose="02040503050406030204" pitchFamily="18" charset="0"/>
                            </a:rPr>
                            <m:t>𝐀</m:t>
                          </m:r>
                        </m:e>
                        <m:sub>
                          <m:r>
                            <a:rPr lang="en-US" b="1" i="1" smtClean="0">
                              <a:solidFill>
                                <a:schemeClr val="accent4"/>
                              </a:solidFill>
                              <a:latin typeface="Cambria Math" panose="02040503050406030204" pitchFamily="18" charset="0"/>
                            </a:rPr>
                            <m:t>𝟏</m:t>
                          </m:r>
                        </m:sub>
                        <m:sup>
                          <m:r>
                            <a:rPr lang="en-US" b="1">
                              <a:solidFill>
                                <a:schemeClr val="accent4"/>
                              </a:solidFill>
                              <a:latin typeface="Cambria Math" panose="02040503050406030204" pitchFamily="18" charset="0"/>
                            </a:rPr>
                            <m:t>𝐣</m:t>
                          </m:r>
                        </m:sup>
                      </m:sSubSup>
                      <m:r>
                        <a:rPr lang="en-US" b="0" i="1" smtClean="0">
                          <a:solidFill>
                            <a:schemeClr val="accent4"/>
                          </a:solidFill>
                          <a:latin typeface="Cambria Math" panose="02040503050406030204" pitchFamily="18" charset="0"/>
                        </a:rPr>
                        <m:t>𝑑</m:t>
                      </m:r>
                      <m:r>
                        <a:rPr lang="en-US" b="0" i="1" smtClean="0">
                          <a:solidFill>
                            <a:schemeClr val="accent4"/>
                          </a:solidFill>
                          <a:latin typeface="Cambria Math" panose="02040503050406030204" pitchFamily="18" charset="0"/>
                        </a:rPr>
                        <m:t>+</m:t>
                      </m:r>
                      <m:sSubSup>
                        <m:sSubSupPr>
                          <m:ctrlPr>
                            <a:rPr lang="en-US" b="1" i="1">
                              <a:solidFill>
                                <a:schemeClr val="accent4"/>
                              </a:solidFill>
                              <a:latin typeface="Cambria Math" panose="02040503050406030204" pitchFamily="18" charset="0"/>
                            </a:rPr>
                          </m:ctrlPr>
                        </m:sSubSupPr>
                        <m:e>
                          <m:r>
                            <a:rPr lang="en-US" b="1">
                              <a:solidFill>
                                <a:schemeClr val="accent4"/>
                              </a:solidFill>
                              <a:latin typeface="Cambria Math" panose="02040503050406030204" pitchFamily="18" charset="0"/>
                            </a:rPr>
                            <m:t>𝐀</m:t>
                          </m:r>
                        </m:e>
                        <m:sub>
                          <m:r>
                            <a:rPr lang="en-US" b="1" i="1" smtClean="0">
                              <a:solidFill>
                                <a:schemeClr val="accent4"/>
                              </a:solidFill>
                              <a:latin typeface="Cambria Math" panose="02040503050406030204" pitchFamily="18" charset="0"/>
                            </a:rPr>
                            <m:t>𝟐</m:t>
                          </m:r>
                        </m:sub>
                        <m:sup>
                          <m:r>
                            <a:rPr lang="en-US" b="1">
                              <a:solidFill>
                                <a:schemeClr val="accent4"/>
                              </a:solidFill>
                              <a:latin typeface="Cambria Math" panose="02040503050406030204" pitchFamily="18" charset="0"/>
                            </a:rPr>
                            <m:t>𝐣</m:t>
                          </m:r>
                        </m:sup>
                      </m:sSubSup>
                      <m:d>
                        <m:dPr>
                          <m:ctrlPr>
                            <a:rPr lang="en-US" i="1" smtClean="0">
                              <a:solidFill>
                                <a:schemeClr val="accent4"/>
                              </a:solidFill>
                              <a:latin typeface="Cambria Math" panose="02040503050406030204" pitchFamily="18" charset="0"/>
                            </a:rPr>
                          </m:ctrlPr>
                        </m:dPr>
                        <m:e>
                          <m:r>
                            <a:rPr lang="en-US" b="0" i="1" smtClean="0">
                              <a:solidFill>
                                <a:schemeClr val="accent4"/>
                              </a:solidFill>
                              <a:latin typeface="Cambria Math" panose="02040503050406030204" pitchFamily="18" charset="0"/>
                            </a:rPr>
                            <m:t>1−</m:t>
                          </m:r>
                          <m:r>
                            <a:rPr lang="en-US" b="0" i="1" smtClean="0">
                              <a:solidFill>
                                <a:schemeClr val="accent4"/>
                              </a:solidFill>
                              <a:latin typeface="Cambria Math" panose="02040503050406030204" pitchFamily="18" charset="0"/>
                            </a:rPr>
                            <m:t>𝑑</m:t>
                          </m:r>
                        </m:e>
                      </m:d>
                    </m:oMath>
                  </m:oMathPara>
                </a14:m>
                <a:endParaRPr lang="en-US" dirty="0" smtClean="0">
                  <a:solidFill>
                    <a:schemeClr val="accent4"/>
                  </a:solidFill>
                </a:endParaRPr>
              </a:p>
              <a:p>
                <a:pPr/>
                <a14:m>
                  <m:oMathPara xmlns:m="http://schemas.openxmlformats.org/officeDocument/2006/math">
                    <m:oMathParaPr>
                      <m:jc m:val="centerGroup"/>
                    </m:oMathParaPr>
                    <m:oMath xmlns:m="http://schemas.openxmlformats.org/officeDocument/2006/math">
                      <m:sSubSup>
                        <m:sSubSupPr>
                          <m:ctrlPr>
                            <a:rPr lang="en-US" b="1" i="1">
                              <a:solidFill>
                                <a:schemeClr val="accent4"/>
                              </a:solidFill>
                              <a:latin typeface="Cambria Math" panose="02040503050406030204" pitchFamily="18" charset="0"/>
                            </a:rPr>
                          </m:ctrlPr>
                        </m:sSubSupPr>
                        <m:e>
                          <m:r>
                            <a:rPr lang="en-US" b="1" i="0" smtClean="0">
                              <a:solidFill>
                                <a:schemeClr val="accent4"/>
                              </a:solidFill>
                              <a:latin typeface="Cambria Math" panose="02040503050406030204" pitchFamily="18" charset="0"/>
                            </a:rPr>
                            <m:t>𝐁</m:t>
                          </m:r>
                        </m:e>
                        <m:sub>
                          <m:r>
                            <a:rPr lang="en-US" b="1">
                              <a:solidFill>
                                <a:schemeClr val="accent4"/>
                              </a:solidFill>
                              <a:latin typeface="Cambria Math" panose="02040503050406030204" pitchFamily="18" charset="0"/>
                            </a:rPr>
                            <m:t>𝐚𝐯</m:t>
                          </m:r>
                        </m:sub>
                        <m:sup>
                          <m:r>
                            <a:rPr lang="en-US" b="1">
                              <a:solidFill>
                                <a:schemeClr val="accent4"/>
                              </a:solidFill>
                              <a:latin typeface="Cambria Math" panose="02040503050406030204" pitchFamily="18" charset="0"/>
                            </a:rPr>
                            <m:t>𝐣</m:t>
                          </m:r>
                        </m:sup>
                      </m:sSubSup>
                      <m:r>
                        <a:rPr lang="en-US" b="1" i="0">
                          <a:solidFill>
                            <a:schemeClr val="accent4"/>
                          </a:solidFill>
                          <a:latin typeface="Cambria Math" panose="02040503050406030204" pitchFamily="18" charset="0"/>
                        </a:rPr>
                        <m:t>=</m:t>
                      </m:r>
                      <m:sSubSup>
                        <m:sSubSupPr>
                          <m:ctrlPr>
                            <a:rPr lang="en-US" b="1" i="1">
                              <a:solidFill>
                                <a:schemeClr val="accent4"/>
                              </a:solidFill>
                              <a:latin typeface="Cambria Math" panose="02040503050406030204" pitchFamily="18" charset="0"/>
                            </a:rPr>
                          </m:ctrlPr>
                        </m:sSubSupPr>
                        <m:e>
                          <m:r>
                            <a:rPr lang="en-US" b="1" i="0" smtClean="0">
                              <a:solidFill>
                                <a:schemeClr val="accent4"/>
                              </a:solidFill>
                              <a:latin typeface="Cambria Math" panose="02040503050406030204" pitchFamily="18" charset="0"/>
                            </a:rPr>
                            <m:t>𝐁</m:t>
                          </m:r>
                        </m:e>
                        <m:sub>
                          <m:r>
                            <a:rPr lang="en-US" b="1" i="1" smtClean="0">
                              <a:solidFill>
                                <a:schemeClr val="accent4"/>
                              </a:solidFill>
                              <a:latin typeface="Cambria Math" panose="02040503050406030204" pitchFamily="18" charset="0"/>
                            </a:rPr>
                            <m:t>𝟏</m:t>
                          </m:r>
                        </m:sub>
                        <m:sup>
                          <m:r>
                            <a:rPr lang="en-US" b="1">
                              <a:solidFill>
                                <a:schemeClr val="accent4"/>
                              </a:solidFill>
                              <a:latin typeface="Cambria Math" panose="02040503050406030204" pitchFamily="18" charset="0"/>
                            </a:rPr>
                            <m:t>𝐣</m:t>
                          </m:r>
                        </m:sup>
                      </m:sSubSup>
                      <m:r>
                        <a:rPr lang="en-US" i="1">
                          <a:solidFill>
                            <a:schemeClr val="accent4"/>
                          </a:solidFill>
                          <a:latin typeface="Cambria Math" panose="02040503050406030204" pitchFamily="18" charset="0"/>
                        </a:rPr>
                        <m:t>𝑑</m:t>
                      </m:r>
                      <m:r>
                        <a:rPr lang="en-US" i="1">
                          <a:solidFill>
                            <a:schemeClr val="accent4"/>
                          </a:solidFill>
                          <a:latin typeface="Cambria Math" panose="02040503050406030204" pitchFamily="18" charset="0"/>
                        </a:rPr>
                        <m:t>+</m:t>
                      </m:r>
                      <m:sSubSup>
                        <m:sSubSupPr>
                          <m:ctrlPr>
                            <a:rPr lang="en-US" b="1" i="1">
                              <a:solidFill>
                                <a:schemeClr val="accent4"/>
                              </a:solidFill>
                              <a:latin typeface="Cambria Math" panose="02040503050406030204" pitchFamily="18" charset="0"/>
                            </a:rPr>
                          </m:ctrlPr>
                        </m:sSubSupPr>
                        <m:e>
                          <m:r>
                            <a:rPr lang="en-US" b="1" i="0" smtClean="0">
                              <a:solidFill>
                                <a:schemeClr val="accent4"/>
                              </a:solidFill>
                              <a:latin typeface="Cambria Math" panose="02040503050406030204" pitchFamily="18" charset="0"/>
                            </a:rPr>
                            <m:t>𝐁</m:t>
                          </m:r>
                        </m:e>
                        <m:sub>
                          <m:r>
                            <a:rPr lang="en-US" b="1" i="1" smtClean="0">
                              <a:solidFill>
                                <a:schemeClr val="accent4"/>
                              </a:solidFill>
                              <a:latin typeface="Cambria Math" panose="02040503050406030204" pitchFamily="18" charset="0"/>
                            </a:rPr>
                            <m:t>𝟐</m:t>
                          </m:r>
                        </m:sub>
                        <m:sup>
                          <m:r>
                            <a:rPr lang="en-US" b="1">
                              <a:solidFill>
                                <a:schemeClr val="accent4"/>
                              </a:solidFill>
                              <a:latin typeface="Cambria Math" panose="02040503050406030204" pitchFamily="18" charset="0"/>
                            </a:rPr>
                            <m:t>𝐣</m:t>
                          </m:r>
                        </m:sup>
                      </m:sSubSup>
                      <m:d>
                        <m:dPr>
                          <m:ctrlPr>
                            <a:rPr lang="en-US" i="1">
                              <a:solidFill>
                                <a:schemeClr val="accent4"/>
                              </a:solidFill>
                              <a:latin typeface="Cambria Math" panose="02040503050406030204" pitchFamily="18" charset="0"/>
                            </a:rPr>
                          </m:ctrlPr>
                        </m:dPr>
                        <m:e>
                          <m:r>
                            <a:rPr lang="en-US" i="1">
                              <a:solidFill>
                                <a:schemeClr val="accent4"/>
                              </a:solidFill>
                              <a:latin typeface="Cambria Math" panose="02040503050406030204" pitchFamily="18" charset="0"/>
                            </a:rPr>
                            <m:t>1−</m:t>
                          </m:r>
                          <m:r>
                            <a:rPr lang="en-US" i="1">
                              <a:solidFill>
                                <a:schemeClr val="accent4"/>
                              </a:solidFill>
                              <a:latin typeface="Cambria Math" panose="02040503050406030204" pitchFamily="18" charset="0"/>
                            </a:rPr>
                            <m:t>𝑑</m:t>
                          </m:r>
                        </m:e>
                      </m:d>
                    </m:oMath>
                  </m:oMathPara>
                </a14:m>
                <a:endParaRPr lang="en-US" i="1" dirty="0" smtClean="0">
                  <a:solidFill>
                    <a:schemeClr val="accent4"/>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Sup>
                        <m:sSubSupPr>
                          <m:ctrlPr>
                            <a:rPr lang="en-US" b="1" i="1">
                              <a:solidFill>
                                <a:schemeClr val="accent4"/>
                              </a:solidFill>
                              <a:latin typeface="Cambria Math" panose="02040503050406030204" pitchFamily="18" charset="0"/>
                            </a:rPr>
                          </m:ctrlPr>
                        </m:sSubSupPr>
                        <m:e>
                          <m:r>
                            <a:rPr lang="en-US" b="1" i="0" smtClean="0">
                              <a:solidFill>
                                <a:schemeClr val="accent4"/>
                              </a:solidFill>
                              <a:latin typeface="Cambria Math" panose="02040503050406030204" pitchFamily="18" charset="0"/>
                            </a:rPr>
                            <m:t>𝐂</m:t>
                          </m:r>
                        </m:e>
                        <m:sub>
                          <m:r>
                            <a:rPr lang="en-US" b="1">
                              <a:solidFill>
                                <a:schemeClr val="accent4"/>
                              </a:solidFill>
                              <a:latin typeface="Cambria Math" panose="02040503050406030204" pitchFamily="18" charset="0"/>
                            </a:rPr>
                            <m:t>𝐚𝐯</m:t>
                          </m:r>
                        </m:sub>
                        <m:sup>
                          <m:r>
                            <a:rPr lang="en-US" b="1">
                              <a:solidFill>
                                <a:schemeClr val="accent4"/>
                              </a:solidFill>
                              <a:latin typeface="Cambria Math" panose="02040503050406030204" pitchFamily="18" charset="0"/>
                            </a:rPr>
                            <m:t>𝐣</m:t>
                          </m:r>
                        </m:sup>
                      </m:sSubSup>
                      <m:r>
                        <a:rPr lang="en-US" b="1" i="0">
                          <a:solidFill>
                            <a:schemeClr val="accent4"/>
                          </a:solidFill>
                          <a:latin typeface="Cambria Math" panose="02040503050406030204" pitchFamily="18" charset="0"/>
                        </a:rPr>
                        <m:t>=</m:t>
                      </m:r>
                      <m:sSubSup>
                        <m:sSubSupPr>
                          <m:ctrlPr>
                            <a:rPr lang="en-US" b="1" i="1">
                              <a:solidFill>
                                <a:schemeClr val="accent4"/>
                              </a:solidFill>
                              <a:latin typeface="Cambria Math" panose="02040503050406030204" pitchFamily="18" charset="0"/>
                            </a:rPr>
                          </m:ctrlPr>
                        </m:sSubSupPr>
                        <m:e>
                          <m:r>
                            <a:rPr lang="en-US" b="1">
                              <a:solidFill>
                                <a:schemeClr val="accent4"/>
                              </a:solidFill>
                              <a:latin typeface="Cambria Math" panose="02040503050406030204" pitchFamily="18" charset="0"/>
                            </a:rPr>
                            <m:t>𝐂</m:t>
                          </m:r>
                        </m:e>
                        <m:sub>
                          <m:r>
                            <a:rPr lang="en-US" b="1" i="1" smtClean="0">
                              <a:solidFill>
                                <a:schemeClr val="accent4"/>
                              </a:solidFill>
                              <a:latin typeface="Cambria Math" panose="02040503050406030204" pitchFamily="18" charset="0"/>
                            </a:rPr>
                            <m:t>𝟏</m:t>
                          </m:r>
                        </m:sub>
                        <m:sup>
                          <m:r>
                            <a:rPr lang="en-US" b="1">
                              <a:solidFill>
                                <a:schemeClr val="accent4"/>
                              </a:solidFill>
                              <a:latin typeface="Cambria Math" panose="02040503050406030204" pitchFamily="18" charset="0"/>
                            </a:rPr>
                            <m:t>𝐣</m:t>
                          </m:r>
                        </m:sup>
                      </m:sSubSup>
                      <m:r>
                        <a:rPr lang="en-US" i="1">
                          <a:solidFill>
                            <a:schemeClr val="accent4"/>
                          </a:solidFill>
                          <a:latin typeface="Cambria Math" panose="02040503050406030204" pitchFamily="18" charset="0"/>
                        </a:rPr>
                        <m:t>𝑑</m:t>
                      </m:r>
                      <m:r>
                        <a:rPr lang="en-US" i="1">
                          <a:solidFill>
                            <a:schemeClr val="accent4"/>
                          </a:solidFill>
                          <a:latin typeface="Cambria Math" panose="02040503050406030204" pitchFamily="18" charset="0"/>
                        </a:rPr>
                        <m:t>+</m:t>
                      </m:r>
                      <m:sSubSup>
                        <m:sSubSupPr>
                          <m:ctrlPr>
                            <a:rPr lang="en-US" b="1" i="1">
                              <a:solidFill>
                                <a:schemeClr val="accent4"/>
                              </a:solidFill>
                              <a:latin typeface="Cambria Math" panose="02040503050406030204" pitchFamily="18" charset="0"/>
                            </a:rPr>
                          </m:ctrlPr>
                        </m:sSubSupPr>
                        <m:e>
                          <m:r>
                            <a:rPr lang="en-US" b="1">
                              <a:solidFill>
                                <a:schemeClr val="accent4"/>
                              </a:solidFill>
                              <a:latin typeface="Cambria Math" panose="02040503050406030204" pitchFamily="18" charset="0"/>
                            </a:rPr>
                            <m:t>𝐂</m:t>
                          </m:r>
                        </m:e>
                        <m:sub>
                          <m:r>
                            <a:rPr lang="en-US" b="1" i="1" smtClean="0">
                              <a:solidFill>
                                <a:schemeClr val="accent4"/>
                              </a:solidFill>
                              <a:latin typeface="Cambria Math" panose="02040503050406030204" pitchFamily="18" charset="0"/>
                            </a:rPr>
                            <m:t>𝟐</m:t>
                          </m:r>
                        </m:sub>
                        <m:sup>
                          <m:r>
                            <a:rPr lang="en-US" b="1">
                              <a:solidFill>
                                <a:schemeClr val="accent4"/>
                              </a:solidFill>
                              <a:latin typeface="Cambria Math" panose="02040503050406030204" pitchFamily="18" charset="0"/>
                            </a:rPr>
                            <m:t>𝐣</m:t>
                          </m:r>
                        </m:sup>
                      </m:sSubSup>
                      <m:d>
                        <m:dPr>
                          <m:ctrlPr>
                            <a:rPr lang="en-US" i="1">
                              <a:solidFill>
                                <a:schemeClr val="accent4"/>
                              </a:solidFill>
                              <a:latin typeface="Cambria Math" panose="02040503050406030204" pitchFamily="18" charset="0"/>
                            </a:rPr>
                          </m:ctrlPr>
                        </m:dPr>
                        <m:e>
                          <m:r>
                            <a:rPr lang="en-US" i="1">
                              <a:solidFill>
                                <a:schemeClr val="accent4"/>
                              </a:solidFill>
                              <a:latin typeface="Cambria Math" panose="02040503050406030204" pitchFamily="18" charset="0"/>
                            </a:rPr>
                            <m:t>1−</m:t>
                          </m:r>
                          <m:r>
                            <a:rPr lang="en-US" i="1">
                              <a:solidFill>
                                <a:schemeClr val="accent4"/>
                              </a:solidFill>
                              <a:latin typeface="Cambria Math" panose="02040503050406030204" pitchFamily="18" charset="0"/>
                            </a:rPr>
                            <m:t>𝑑</m:t>
                          </m:r>
                        </m:e>
                      </m:d>
                    </m:oMath>
                  </m:oMathPara>
                </a14:m>
                <a:endParaRPr lang="en-US" dirty="0">
                  <a:solidFill>
                    <a:schemeClr val="accent4"/>
                  </a:solidFill>
                </a:endParaRPr>
              </a:p>
              <a:p>
                <a:pPr/>
                <a14:m>
                  <m:oMathPara xmlns:m="http://schemas.openxmlformats.org/officeDocument/2006/math">
                    <m:oMathParaPr>
                      <m:jc m:val="centerGroup"/>
                    </m:oMathParaPr>
                    <m:oMath xmlns:m="http://schemas.openxmlformats.org/officeDocument/2006/math">
                      <m:sSubSup>
                        <m:sSubSupPr>
                          <m:ctrlPr>
                            <a:rPr lang="en-US" b="1" i="1">
                              <a:solidFill>
                                <a:schemeClr val="accent4"/>
                              </a:solidFill>
                              <a:latin typeface="Cambria Math" panose="02040503050406030204" pitchFamily="18" charset="0"/>
                            </a:rPr>
                          </m:ctrlPr>
                        </m:sSubSupPr>
                        <m:e>
                          <m:r>
                            <a:rPr lang="en-US" b="1" i="1" smtClean="0">
                              <a:solidFill>
                                <a:schemeClr val="accent4"/>
                              </a:solidFill>
                              <a:latin typeface="Cambria Math" panose="02040503050406030204" pitchFamily="18" charset="0"/>
                            </a:rPr>
                            <m:t> </m:t>
                          </m:r>
                          <m:r>
                            <a:rPr lang="en-US" b="1" i="0" smtClean="0">
                              <a:solidFill>
                                <a:schemeClr val="accent4"/>
                              </a:solidFill>
                              <a:latin typeface="Cambria Math" panose="02040503050406030204" pitchFamily="18" charset="0"/>
                            </a:rPr>
                            <m:t>𝐃</m:t>
                          </m:r>
                        </m:e>
                        <m:sub>
                          <m:r>
                            <a:rPr lang="en-US" b="1">
                              <a:solidFill>
                                <a:schemeClr val="accent4"/>
                              </a:solidFill>
                              <a:latin typeface="Cambria Math" panose="02040503050406030204" pitchFamily="18" charset="0"/>
                            </a:rPr>
                            <m:t>𝐚𝐯</m:t>
                          </m:r>
                        </m:sub>
                        <m:sup>
                          <m:r>
                            <a:rPr lang="en-US" b="1">
                              <a:solidFill>
                                <a:schemeClr val="accent4"/>
                              </a:solidFill>
                              <a:latin typeface="Cambria Math" panose="02040503050406030204" pitchFamily="18" charset="0"/>
                            </a:rPr>
                            <m:t>𝐣</m:t>
                          </m:r>
                        </m:sup>
                      </m:sSubSup>
                      <m:r>
                        <a:rPr lang="en-US" b="1" i="0">
                          <a:solidFill>
                            <a:schemeClr val="accent4"/>
                          </a:solidFill>
                          <a:latin typeface="Cambria Math" panose="02040503050406030204" pitchFamily="18" charset="0"/>
                        </a:rPr>
                        <m:t>=</m:t>
                      </m:r>
                      <m:sSubSup>
                        <m:sSubSupPr>
                          <m:ctrlPr>
                            <a:rPr lang="en-US" b="1" i="1">
                              <a:solidFill>
                                <a:schemeClr val="accent4"/>
                              </a:solidFill>
                              <a:latin typeface="Cambria Math" panose="02040503050406030204" pitchFamily="18" charset="0"/>
                            </a:rPr>
                          </m:ctrlPr>
                        </m:sSubSupPr>
                        <m:e>
                          <m:r>
                            <a:rPr lang="en-US" b="1" i="1">
                              <a:solidFill>
                                <a:schemeClr val="accent4"/>
                              </a:solidFill>
                              <a:latin typeface="Cambria Math" panose="02040503050406030204" pitchFamily="18" charset="0"/>
                            </a:rPr>
                            <m:t> </m:t>
                          </m:r>
                          <m:r>
                            <a:rPr lang="en-US" b="1">
                              <a:solidFill>
                                <a:schemeClr val="accent4"/>
                              </a:solidFill>
                              <a:latin typeface="Cambria Math" panose="02040503050406030204" pitchFamily="18" charset="0"/>
                            </a:rPr>
                            <m:t>𝐃</m:t>
                          </m:r>
                        </m:e>
                        <m:sub>
                          <m:r>
                            <a:rPr lang="en-US" b="1" i="1" smtClean="0">
                              <a:solidFill>
                                <a:schemeClr val="accent4"/>
                              </a:solidFill>
                              <a:latin typeface="Cambria Math" panose="02040503050406030204" pitchFamily="18" charset="0"/>
                            </a:rPr>
                            <m:t>𝟏</m:t>
                          </m:r>
                        </m:sub>
                        <m:sup>
                          <m:r>
                            <a:rPr lang="en-US" b="1">
                              <a:solidFill>
                                <a:schemeClr val="accent4"/>
                              </a:solidFill>
                              <a:latin typeface="Cambria Math" panose="02040503050406030204" pitchFamily="18" charset="0"/>
                            </a:rPr>
                            <m:t>𝐣</m:t>
                          </m:r>
                        </m:sup>
                      </m:sSubSup>
                      <m:r>
                        <a:rPr lang="en-US" i="1">
                          <a:solidFill>
                            <a:schemeClr val="accent4"/>
                          </a:solidFill>
                          <a:latin typeface="Cambria Math" panose="02040503050406030204" pitchFamily="18" charset="0"/>
                        </a:rPr>
                        <m:t>𝑑</m:t>
                      </m:r>
                      <m:r>
                        <a:rPr lang="en-US" i="1">
                          <a:solidFill>
                            <a:schemeClr val="accent4"/>
                          </a:solidFill>
                          <a:latin typeface="Cambria Math" panose="02040503050406030204" pitchFamily="18" charset="0"/>
                        </a:rPr>
                        <m:t>+</m:t>
                      </m:r>
                      <m:sSubSup>
                        <m:sSubSupPr>
                          <m:ctrlPr>
                            <a:rPr lang="en-US" b="1" i="1">
                              <a:solidFill>
                                <a:schemeClr val="accent4"/>
                              </a:solidFill>
                              <a:latin typeface="Cambria Math" panose="02040503050406030204" pitchFamily="18" charset="0"/>
                            </a:rPr>
                          </m:ctrlPr>
                        </m:sSubSupPr>
                        <m:e>
                          <m:r>
                            <a:rPr lang="en-US" b="1" i="1">
                              <a:solidFill>
                                <a:schemeClr val="accent4"/>
                              </a:solidFill>
                              <a:latin typeface="Cambria Math" panose="02040503050406030204" pitchFamily="18" charset="0"/>
                            </a:rPr>
                            <m:t> </m:t>
                          </m:r>
                          <m:r>
                            <a:rPr lang="en-US" b="1">
                              <a:solidFill>
                                <a:schemeClr val="accent4"/>
                              </a:solidFill>
                              <a:latin typeface="Cambria Math" panose="02040503050406030204" pitchFamily="18" charset="0"/>
                            </a:rPr>
                            <m:t>𝐃</m:t>
                          </m:r>
                        </m:e>
                        <m:sub>
                          <m:r>
                            <a:rPr lang="en-US" b="1" i="1" smtClean="0">
                              <a:solidFill>
                                <a:schemeClr val="accent4"/>
                              </a:solidFill>
                              <a:latin typeface="Cambria Math" panose="02040503050406030204" pitchFamily="18" charset="0"/>
                            </a:rPr>
                            <m:t>𝟐</m:t>
                          </m:r>
                        </m:sub>
                        <m:sup>
                          <m:r>
                            <a:rPr lang="en-US" b="1">
                              <a:solidFill>
                                <a:schemeClr val="accent4"/>
                              </a:solidFill>
                              <a:latin typeface="Cambria Math" panose="02040503050406030204" pitchFamily="18" charset="0"/>
                            </a:rPr>
                            <m:t>𝐣</m:t>
                          </m:r>
                        </m:sup>
                      </m:sSubSup>
                      <m:d>
                        <m:dPr>
                          <m:ctrlPr>
                            <a:rPr lang="en-US" i="1">
                              <a:solidFill>
                                <a:schemeClr val="accent4"/>
                              </a:solidFill>
                              <a:latin typeface="Cambria Math" panose="02040503050406030204" pitchFamily="18" charset="0"/>
                            </a:rPr>
                          </m:ctrlPr>
                        </m:dPr>
                        <m:e>
                          <m:r>
                            <a:rPr lang="en-US" i="1">
                              <a:solidFill>
                                <a:schemeClr val="accent4"/>
                              </a:solidFill>
                              <a:latin typeface="Cambria Math" panose="02040503050406030204" pitchFamily="18" charset="0"/>
                            </a:rPr>
                            <m:t>1−</m:t>
                          </m:r>
                          <m:r>
                            <a:rPr lang="en-US" i="1">
                              <a:solidFill>
                                <a:schemeClr val="accent4"/>
                              </a:solidFill>
                              <a:latin typeface="Cambria Math" panose="02040503050406030204" pitchFamily="18" charset="0"/>
                            </a:rPr>
                            <m:t>𝑑</m:t>
                          </m:r>
                        </m:e>
                      </m:d>
                    </m:oMath>
                  </m:oMathPara>
                </a14:m>
                <a:endParaRPr lang="en-US" dirty="0">
                  <a:solidFill>
                    <a:schemeClr val="accent4"/>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5889214" y="2270712"/>
                <a:ext cx="2790379" cy="1468864"/>
              </a:xfrm>
              <a:prstGeom prst="rect">
                <a:avLst/>
              </a:prstGeom>
              <a:blipFill rotWithShape="0">
                <a:blip r:embed="rId3"/>
                <a:stretch>
                  <a:fillRect b="-415"/>
                </a:stretch>
              </a:blipFill>
            </p:spPr>
            <p:txBody>
              <a:bodyPr/>
              <a:lstStyle/>
              <a:p>
                <a:r>
                  <a:rPr lang="en-US">
                    <a:noFill/>
                  </a:rPr>
                  <a:t> </a:t>
                </a:r>
              </a:p>
            </p:txBody>
          </p:sp>
        </mc:Fallback>
      </mc:AlternateContent>
      <p:sp>
        <p:nvSpPr>
          <p:cNvPr id="11" name="Rectangle 3"/>
          <p:cNvSpPr txBox="1">
            <a:spLocks noChangeArrowheads="1"/>
          </p:cNvSpPr>
          <p:nvPr/>
        </p:nvSpPr>
        <p:spPr bwMode="auto">
          <a:xfrm>
            <a:off x="4921801" y="2293700"/>
            <a:ext cx="1339853" cy="400110"/>
          </a:xfrm>
          <a:prstGeom prst="rect">
            <a:avLst/>
          </a:prstGeom>
          <a:noFill/>
          <a:ln w="9525">
            <a:noFill/>
            <a:miter lim="800000"/>
            <a:headEnd/>
            <a:tailEnd/>
          </a:ln>
        </p:spPr>
        <p:txBody>
          <a:bodyPr wrap="square">
            <a:spAutoFit/>
          </a:bodyPr>
          <a:lstStyle/>
          <a:p>
            <a:pPr eaLnBrk="0" hangingPunct="0">
              <a:spcBef>
                <a:spcPct val="20000"/>
              </a:spcBef>
              <a:buClr>
                <a:schemeClr val="bg2"/>
              </a:buClr>
              <a:buSzPct val="75000"/>
              <a:defRPr/>
            </a:pPr>
            <a:r>
              <a:rPr lang="fr-FR" sz="2000" i="1" kern="0" dirty="0" err="1" smtClean="0">
                <a:solidFill>
                  <a:schemeClr val="tx2"/>
                </a:solidFill>
                <a:latin typeface="+mn-lt"/>
                <a:cs typeface="+mn-cs"/>
              </a:rPr>
              <a:t>where</a:t>
            </a:r>
            <a:endParaRPr lang="fr-FR" sz="2000" i="1" kern="0" dirty="0" smtClean="0">
              <a:solidFill>
                <a:schemeClr val="tx2"/>
              </a:solidFill>
              <a:latin typeface="+mn-lt"/>
              <a:cs typeface="+mn-cs"/>
            </a:endParaRPr>
          </a:p>
        </p:txBody>
      </p:sp>
      <mc:AlternateContent xmlns:mc="http://schemas.openxmlformats.org/markup-compatibility/2006" xmlns:a14="http://schemas.microsoft.com/office/drawing/2010/main">
        <mc:Choice Requires="a14">
          <p:sp>
            <p:nvSpPr>
              <p:cNvPr id="12" name="Rectangle 3"/>
              <p:cNvSpPr txBox="1">
                <a:spLocks noChangeArrowheads="1"/>
              </p:cNvSpPr>
              <p:nvPr/>
            </p:nvSpPr>
            <p:spPr bwMode="auto">
              <a:xfrm>
                <a:off x="6192231" y="4677256"/>
                <a:ext cx="2310326" cy="707886"/>
              </a:xfrm>
              <a:prstGeom prst="rect">
                <a:avLst/>
              </a:prstGeom>
              <a:noFill/>
              <a:ln w="9525">
                <a:noFill/>
                <a:miter lim="800000"/>
                <a:headEnd/>
                <a:tailEnd/>
              </a:ln>
            </p:spPr>
            <p:txBody>
              <a:bodyPr wrap="square">
                <a:spAutoFit/>
              </a:bodyPr>
              <a:lstStyle/>
              <a:p>
                <a:pPr eaLnBrk="0" hangingPunct="0">
                  <a:spcBef>
                    <a:spcPct val="20000"/>
                  </a:spcBef>
                  <a:buClr>
                    <a:schemeClr val="bg2"/>
                  </a:buClr>
                  <a:buSzPct val="75000"/>
                  <a:defRPr/>
                </a:pPr>
                <a:r>
                  <a:rPr lang="fr-FR" sz="2000" i="1" kern="0" dirty="0" err="1">
                    <a:solidFill>
                      <a:schemeClr val="tx2"/>
                    </a:solidFill>
                    <a:latin typeface="+mn-lt"/>
                    <a:cs typeface="+mn-cs"/>
                  </a:rPr>
                  <a:t>a</a:t>
                </a:r>
                <a:r>
                  <a:rPr lang="fr-FR" sz="2000" i="1" kern="0" dirty="0" err="1" smtClean="0">
                    <a:solidFill>
                      <a:schemeClr val="tx2"/>
                    </a:solidFill>
                    <a:latin typeface="+mn-lt"/>
                    <a:cs typeface="+mn-cs"/>
                  </a:rPr>
                  <a:t>veraged</a:t>
                </a:r>
                <a:r>
                  <a:rPr lang="fr-FR" sz="2000" i="1" kern="0" dirty="0" smtClean="0">
                    <a:solidFill>
                      <a:schemeClr val="tx2"/>
                    </a:solidFill>
                    <a:latin typeface="+mn-lt"/>
                    <a:cs typeface="+mn-cs"/>
                  </a:rPr>
                  <a:t> </a:t>
                </a:r>
                <a:r>
                  <a:rPr lang="fr-FR" sz="2000" i="1" kern="0" dirty="0" err="1" smtClean="0">
                    <a:solidFill>
                      <a:schemeClr val="tx2"/>
                    </a:solidFill>
                    <a:latin typeface="+mn-lt"/>
                    <a:cs typeface="+mn-cs"/>
                  </a:rPr>
                  <a:t>using</a:t>
                </a:r>
                <a:r>
                  <a:rPr lang="fr-FR" sz="2000" i="1" kern="0" dirty="0" smtClean="0">
                    <a:solidFill>
                      <a:schemeClr val="tx2"/>
                    </a:solidFill>
                    <a:latin typeface="+mn-lt"/>
                    <a:cs typeface="+mn-cs"/>
                  </a:rPr>
                  <a:t> </a:t>
                </a:r>
                <a14:m>
                  <m:oMath xmlns:m="http://schemas.openxmlformats.org/officeDocument/2006/math">
                    <m:r>
                      <a:rPr lang="en-US" sz="2000" b="1" i="1">
                        <a:solidFill>
                          <a:schemeClr val="accent4"/>
                        </a:solidFill>
                        <a:latin typeface="Cambria Math" panose="02040503050406030204" pitchFamily="18" charset="0"/>
                      </a:rPr>
                      <m:t>𝒅</m:t>
                    </m:r>
                  </m:oMath>
                </a14:m>
                <a:r>
                  <a:rPr lang="fr-FR" sz="2000" i="1" kern="0" dirty="0" smtClean="0">
                    <a:solidFill>
                      <a:schemeClr val="tx2"/>
                    </a:solidFill>
                    <a:latin typeface="+mn-lt"/>
                    <a:cs typeface="+mn-cs"/>
                  </a:rPr>
                  <a:t> as control variable</a:t>
                </a:r>
              </a:p>
            </p:txBody>
          </p:sp>
        </mc:Choice>
        <mc:Fallback xmlns="">
          <p:sp>
            <p:nvSpPr>
              <p:cNvPr id="12" name="Rectangle 3"/>
              <p:cNvSpPr txBox="1">
                <a:spLocks noRot="1" noChangeAspect="1" noMove="1" noResize="1" noEditPoints="1" noAdjustHandles="1" noChangeArrowheads="1" noChangeShapeType="1" noTextEdit="1"/>
              </p:cNvSpPr>
              <p:nvPr/>
            </p:nvSpPr>
            <p:spPr bwMode="auto">
              <a:xfrm>
                <a:off x="6192231" y="4677256"/>
                <a:ext cx="2310326" cy="707886"/>
              </a:xfrm>
              <a:prstGeom prst="rect">
                <a:avLst/>
              </a:prstGeom>
              <a:blipFill rotWithShape="0">
                <a:blip r:embed="rId4"/>
                <a:stretch>
                  <a:fillRect l="-2902" t="-4310" r="-2902" b="-14655"/>
                </a:stretch>
              </a:blipFill>
              <a:ln w="9525">
                <a:noFill/>
                <a:miter lim="800000"/>
                <a:headEnd/>
                <a:tailEnd/>
              </a:ln>
            </p:spPr>
            <p:txBody>
              <a:bodyPr/>
              <a:lstStyle/>
              <a:p>
                <a:r>
                  <a:rPr lang="en-US">
                    <a:noFill/>
                  </a:rPr>
                  <a:t> </a:t>
                </a:r>
              </a:p>
            </p:txBody>
          </p:sp>
        </mc:Fallback>
      </mc:AlternateContent>
      <p:sp>
        <p:nvSpPr>
          <p:cNvPr id="13" name="Rectangle 3"/>
          <p:cNvSpPr txBox="1">
            <a:spLocks noChangeArrowheads="1"/>
          </p:cNvSpPr>
          <p:nvPr/>
        </p:nvSpPr>
        <p:spPr bwMode="auto">
          <a:xfrm>
            <a:off x="668477" y="1455060"/>
            <a:ext cx="7858831" cy="400110"/>
          </a:xfrm>
          <a:prstGeom prst="rect">
            <a:avLst/>
          </a:prstGeom>
          <a:noFill/>
          <a:ln w="9525">
            <a:noFill/>
            <a:miter lim="800000"/>
            <a:headEnd/>
            <a:tailEnd/>
          </a:ln>
        </p:spPr>
        <p:txBody>
          <a:bodyPr wrap="square">
            <a:spAutoFit/>
          </a:bodyPr>
          <a:lstStyle/>
          <a:p>
            <a:pPr marL="457200" indent="-457200" eaLnBrk="0" hangingPunct="0">
              <a:spcBef>
                <a:spcPct val="20000"/>
              </a:spcBef>
              <a:buClr>
                <a:schemeClr val="bg2"/>
              </a:buClr>
              <a:buSzPct val="75000"/>
              <a:buFont typeface="+mj-lt"/>
              <a:buAutoNum type="arabicPeriod" startAt="2"/>
              <a:defRPr/>
            </a:pPr>
            <a:r>
              <a:rPr lang="en-US" sz="2000" b="1" i="1" kern="0" dirty="0" smtClean="0">
                <a:solidFill>
                  <a:schemeClr val="tx2"/>
                </a:solidFill>
                <a:latin typeface="+mn-lt"/>
                <a:cs typeface="+mn-cs"/>
              </a:rPr>
              <a:t>Averaged </a:t>
            </a:r>
            <a:r>
              <a:rPr lang="en-US" sz="2000" b="1" i="1" kern="0" dirty="0">
                <a:solidFill>
                  <a:schemeClr val="tx2"/>
                </a:solidFill>
                <a:latin typeface="+mn-lt"/>
                <a:cs typeface="+mn-cs"/>
              </a:rPr>
              <a:t>continuous-time</a:t>
            </a:r>
            <a:r>
              <a:rPr lang="en-US" sz="2000" i="1" kern="0" dirty="0">
                <a:solidFill>
                  <a:schemeClr val="tx2"/>
                </a:solidFill>
                <a:latin typeface="+mn-lt"/>
                <a:cs typeface="+mn-cs"/>
              </a:rPr>
              <a:t> </a:t>
            </a:r>
            <a:r>
              <a:rPr lang="en-US" sz="2000" i="1" kern="0" dirty="0" smtClean="0">
                <a:solidFill>
                  <a:schemeClr val="tx2"/>
                </a:solidFill>
                <a:latin typeface="+mn-lt"/>
                <a:cs typeface="+mn-cs"/>
              </a:rPr>
              <a:t>model</a:t>
            </a:r>
          </a:p>
        </p:txBody>
      </p:sp>
      <mc:AlternateContent xmlns:mc="http://schemas.openxmlformats.org/markup-compatibility/2006" xmlns:a14="http://schemas.microsoft.com/office/drawing/2010/main">
        <mc:Choice Requires="a14">
          <p:sp>
            <p:nvSpPr>
              <p:cNvPr id="14" name="TextBox 13"/>
              <p:cNvSpPr txBox="1"/>
              <p:nvPr/>
            </p:nvSpPr>
            <p:spPr>
              <a:xfrm>
                <a:off x="1228922" y="2316878"/>
                <a:ext cx="2495811" cy="9373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chemeClr val="tx2"/>
                              </a:solidFill>
                              <a:latin typeface="Cambria Math" panose="02040503050406030204" pitchFamily="18" charset="0"/>
                            </a:rPr>
                          </m:ctrlPr>
                        </m:accPr>
                        <m:e>
                          <m:r>
                            <a:rPr lang="en-US" b="1" i="1" smtClean="0">
                              <a:solidFill>
                                <a:schemeClr val="tx2"/>
                              </a:solidFill>
                              <a:latin typeface="Cambria Math" panose="02040503050406030204" pitchFamily="18" charset="0"/>
                            </a:rPr>
                            <m:t>𝒙</m:t>
                          </m:r>
                        </m:e>
                      </m:acc>
                      <m:r>
                        <a:rPr lang="en-US" b="1" i="0" smtClean="0">
                          <a:solidFill>
                            <a:schemeClr val="tx2"/>
                          </a:solidFill>
                          <a:latin typeface="Cambria Math" panose="02040503050406030204" pitchFamily="18" charset="0"/>
                        </a:rPr>
                        <m:t>=</m:t>
                      </m:r>
                      <m:sSubSup>
                        <m:sSubSupPr>
                          <m:ctrlPr>
                            <a:rPr lang="en-US" b="1" i="1">
                              <a:solidFill>
                                <a:schemeClr val="accent4"/>
                              </a:solidFill>
                              <a:latin typeface="Cambria Math" panose="02040503050406030204" pitchFamily="18" charset="0"/>
                            </a:rPr>
                          </m:ctrlPr>
                        </m:sSubSupPr>
                        <m:e>
                          <m:r>
                            <a:rPr lang="en-US" b="1">
                              <a:solidFill>
                                <a:schemeClr val="accent4"/>
                              </a:solidFill>
                              <a:latin typeface="Cambria Math" panose="02040503050406030204" pitchFamily="18" charset="0"/>
                            </a:rPr>
                            <m:t>𝐀</m:t>
                          </m:r>
                        </m:e>
                        <m:sub>
                          <m:r>
                            <a:rPr lang="en-US" b="1">
                              <a:solidFill>
                                <a:schemeClr val="accent4"/>
                              </a:solidFill>
                              <a:latin typeface="Cambria Math" panose="02040503050406030204" pitchFamily="18" charset="0"/>
                            </a:rPr>
                            <m:t>𝐚𝐯</m:t>
                          </m:r>
                        </m:sub>
                        <m:sup>
                          <m:r>
                            <a:rPr lang="en-US" b="1">
                              <a:solidFill>
                                <a:schemeClr val="accent4"/>
                              </a:solidFill>
                              <a:latin typeface="Cambria Math" panose="02040503050406030204" pitchFamily="18" charset="0"/>
                            </a:rPr>
                            <m:t>𝐣</m:t>
                          </m:r>
                        </m:sup>
                      </m:sSubSup>
                      <m:d>
                        <m:dPr>
                          <m:ctrlPr>
                            <a:rPr lang="en-US" b="1" i="1" smtClean="0">
                              <a:solidFill>
                                <a:schemeClr val="tx2"/>
                              </a:solidFill>
                              <a:latin typeface="Cambria Math" panose="02040503050406030204" pitchFamily="18" charset="0"/>
                            </a:rPr>
                          </m:ctrlPr>
                        </m:dPr>
                        <m:e>
                          <m:r>
                            <a:rPr lang="en-US" b="1" i="1" smtClean="0">
                              <a:solidFill>
                                <a:schemeClr val="tx2"/>
                              </a:solidFill>
                              <a:latin typeface="Cambria Math" panose="02040503050406030204" pitchFamily="18" charset="0"/>
                            </a:rPr>
                            <m:t>𝒙</m:t>
                          </m:r>
                        </m:e>
                      </m:d>
                      <m:r>
                        <a:rPr lang="en-US" b="1" i="1" smtClean="0">
                          <a:solidFill>
                            <a:schemeClr val="tx2"/>
                          </a:solidFill>
                          <a:latin typeface="Cambria Math" panose="02040503050406030204" pitchFamily="18" charset="0"/>
                        </a:rPr>
                        <m:t>𝒙</m:t>
                      </m:r>
                      <m:r>
                        <a:rPr lang="en-US" b="1" i="0" smtClean="0">
                          <a:solidFill>
                            <a:schemeClr val="tx2"/>
                          </a:solidFill>
                          <a:latin typeface="Cambria Math" panose="02040503050406030204" pitchFamily="18" charset="0"/>
                        </a:rPr>
                        <m:t>+</m:t>
                      </m:r>
                      <m:sSubSup>
                        <m:sSubSupPr>
                          <m:ctrlPr>
                            <a:rPr lang="en-US" b="1" i="1">
                              <a:solidFill>
                                <a:schemeClr val="accent4"/>
                              </a:solidFill>
                              <a:latin typeface="Cambria Math" panose="02040503050406030204" pitchFamily="18" charset="0"/>
                            </a:rPr>
                          </m:ctrlPr>
                        </m:sSubSupPr>
                        <m:e>
                          <m:r>
                            <a:rPr lang="en-US" b="1">
                              <a:solidFill>
                                <a:schemeClr val="accent4"/>
                              </a:solidFill>
                              <a:latin typeface="Cambria Math" panose="02040503050406030204" pitchFamily="18" charset="0"/>
                            </a:rPr>
                            <m:t>𝐁</m:t>
                          </m:r>
                        </m:e>
                        <m:sub>
                          <m:r>
                            <a:rPr lang="en-US" b="1">
                              <a:solidFill>
                                <a:schemeClr val="accent4"/>
                              </a:solidFill>
                              <a:latin typeface="Cambria Math" panose="02040503050406030204" pitchFamily="18" charset="0"/>
                            </a:rPr>
                            <m:t>𝐚𝐯</m:t>
                          </m:r>
                        </m:sub>
                        <m:sup>
                          <m:r>
                            <a:rPr lang="en-US" b="1">
                              <a:solidFill>
                                <a:schemeClr val="accent4"/>
                              </a:solidFill>
                              <a:latin typeface="Cambria Math" panose="02040503050406030204" pitchFamily="18" charset="0"/>
                            </a:rPr>
                            <m:t>𝐣</m:t>
                          </m:r>
                        </m:sup>
                      </m:sSubSup>
                      <m:d>
                        <m:dPr>
                          <m:ctrlPr>
                            <a:rPr lang="en-US" b="1" i="1" smtClean="0">
                              <a:solidFill>
                                <a:schemeClr val="tx2"/>
                              </a:solidFill>
                              <a:latin typeface="Cambria Math" panose="02040503050406030204" pitchFamily="18" charset="0"/>
                            </a:rPr>
                          </m:ctrlPr>
                        </m:dPr>
                        <m:e>
                          <m:r>
                            <a:rPr lang="en-US" b="1" i="1" smtClean="0">
                              <a:solidFill>
                                <a:schemeClr val="tx2"/>
                              </a:solidFill>
                              <a:latin typeface="Cambria Math" panose="02040503050406030204" pitchFamily="18" charset="0"/>
                            </a:rPr>
                            <m:t>𝒙</m:t>
                          </m:r>
                        </m:e>
                      </m:d>
                      <m:r>
                        <a:rPr lang="en-US" b="1" i="1" smtClean="0">
                          <a:solidFill>
                            <a:schemeClr val="tx2"/>
                          </a:solidFill>
                          <a:latin typeface="Cambria Math" panose="02040503050406030204" pitchFamily="18" charset="0"/>
                        </a:rPr>
                        <m:t>𝒖</m:t>
                      </m:r>
                    </m:oMath>
                  </m:oMathPara>
                </a14:m>
                <a:endParaRPr lang="en-US" b="1" i="1" dirty="0" smtClean="0">
                  <a:solidFill>
                    <a:schemeClr val="tx2"/>
                  </a:solidFill>
                </a:endParaRPr>
              </a:p>
              <a:p>
                <a:endParaRPr lang="en-US" b="1" i="1" dirty="0" smtClean="0">
                  <a:solidFill>
                    <a:schemeClr val="tx2"/>
                  </a:solidFill>
                </a:endParaRPr>
              </a:p>
              <a:p>
                <a:pPr/>
                <a14:m>
                  <m:oMathPara xmlns:m="http://schemas.openxmlformats.org/officeDocument/2006/math">
                    <m:oMathParaPr>
                      <m:jc m:val="centerGroup"/>
                    </m:oMathParaPr>
                    <m:oMath xmlns:m="http://schemas.openxmlformats.org/officeDocument/2006/math">
                      <m:r>
                        <a:rPr lang="en-US" b="1" i="1" smtClean="0">
                          <a:solidFill>
                            <a:schemeClr val="tx2"/>
                          </a:solidFill>
                          <a:latin typeface="Cambria Math" panose="02040503050406030204" pitchFamily="18" charset="0"/>
                        </a:rPr>
                        <m:t>𝒚</m:t>
                      </m:r>
                      <m:r>
                        <a:rPr lang="en-US" b="1">
                          <a:solidFill>
                            <a:schemeClr val="tx2"/>
                          </a:solidFill>
                          <a:latin typeface="Cambria Math" panose="02040503050406030204" pitchFamily="18" charset="0"/>
                        </a:rPr>
                        <m:t>=</m:t>
                      </m:r>
                      <m:sSubSup>
                        <m:sSubSupPr>
                          <m:ctrlPr>
                            <a:rPr lang="en-US" b="1" i="1">
                              <a:solidFill>
                                <a:schemeClr val="accent4"/>
                              </a:solidFill>
                              <a:latin typeface="Cambria Math" panose="02040503050406030204" pitchFamily="18" charset="0"/>
                            </a:rPr>
                          </m:ctrlPr>
                        </m:sSubSupPr>
                        <m:e>
                          <m:r>
                            <a:rPr lang="en-US" b="1">
                              <a:solidFill>
                                <a:schemeClr val="accent4"/>
                              </a:solidFill>
                              <a:latin typeface="Cambria Math" panose="02040503050406030204" pitchFamily="18" charset="0"/>
                            </a:rPr>
                            <m:t>𝐂</m:t>
                          </m:r>
                        </m:e>
                        <m:sub>
                          <m:r>
                            <a:rPr lang="en-US" b="1">
                              <a:solidFill>
                                <a:schemeClr val="accent4"/>
                              </a:solidFill>
                              <a:latin typeface="Cambria Math" panose="02040503050406030204" pitchFamily="18" charset="0"/>
                            </a:rPr>
                            <m:t>𝐚𝐯</m:t>
                          </m:r>
                        </m:sub>
                        <m:sup>
                          <m:r>
                            <a:rPr lang="en-US" b="1">
                              <a:solidFill>
                                <a:schemeClr val="accent4"/>
                              </a:solidFill>
                              <a:latin typeface="Cambria Math" panose="02040503050406030204" pitchFamily="18" charset="0"/>
                            </a:rPr>
                            <m:t>𝐣</m:t>
                          </m:r>
                        </m:sup>
                      </m:sSubSup>
                      <m:d>
                        <m:dPr>
                          <m:ctrlPr>
                            <a:rPr lang="en-US" b="1" i="1">
                              <a:solidFill>
                                <a:schemeClr val="tx2"/>
                              </a:solidFill>
                              <a:latin typeface="Cambria Math" panose="02040503050406030204" pitchFamily="18" charset="0"/>
                            </a:rPr>
                          </m:ctrlPr>
                        </m:dPr>
                        <m:e>
                          <m:r>
                            <a:rPr lang="en-US" b="1" i="1">
                              <a:solidFill>
                                <a:schemeClr val="tx2"/>
                              </a:solidFill>
                              <a:latin typeface="Cambria Math" panose="02040503050406030204" pitchFamily="18" charset="0"/>
                            </a:rPr>
                            <m:t>𝒙</m:t>
                          </m:r>
                        </m:e>
                      </m:d>
                      <m:r>
                        <a:rPr lang="en-US" b="1" i="1">
                          <a:solidFill>
                            <a:schemeClr val="tx2"/>
                          </a:solidFill>
                          <a:latin typeface="Cambria Math" panose="02040503050406030204" pitchFamily="18" charset="0"/>
                        </a:rPr>
                        <m:t>𝒙</m:t>
                      </m:r>
                      <m:r>
                        <a:rPr lang="en-US" b="1">
                          <a:solidFill>
                            <a:schemeClr val="tx2"/>
                          </a:solidFill>
                          <a:latin typeface="Cambria Math" panose="02040503050406030204" pitchFamily="18" charset="0"/>
                        </a:rPr>
                        <m:t>+</m:t>
                      </m:r>
                      <m:sSubSup>
                        <m:sSubSupPr>
                          <m:ctrlPr>
                            <a:rPr lang="en-US" b="1" i="1">
                              <a:solidFill>
                                <a:schemeClr val="accent4"/>
                              </a:solidFill>
                              <a:latin typeface="Cambria Math" panose="02040503050406030204" pitchFamily="18" charset="0"/>
                            </a:rPr>
                          </m:ctrlPr>
                        </m:sSubSupPr>
                        <m:e>
                          <m:r>
                            <a:rPr lang="en-US" b="1" i="1">
                              <a:solidFill>
                                <a:schemeClr val="accent4"/>
                              </a:solidFill>
                              <a:latin typeface="Cambria Math" panose="02040503050406030204" pitchFamily="18" charset="0"/>
                            </a:rPr>
                            <m:t> </m:t>
                          </m:r>
                          <m:r>
                            <a:rPr lang="en-US" b="1">
                              <a:solidFill>
                                <a:schemeClr val="accent4"/>
                              </a:solidFill>
                              <a:latin typeface="Cambria Math" panose="02040503050406030204" pitchFamily="18" charset="0"/>
                            </a:rPr>
                            <m:t>𝐃</m:t>
                          </m:r>
                        </m:e>
                        <m:sub>
                          <m:r>
                            <a:rPr lang="en-US" b="1">
                              <a:solidFill>
                                <a:schemeClr val="accent4"/>
                              </a:solidFill>
                              <a:latin typeface="Cambria Math" panose="02040503050406030204" pitchFamily="18" charset="0"/>
                            </a:rPr>
                            <m:t>𝐚𝐯</m:t>
                          </m:r>
                        </m:sub>
                        <m:sup>
                          <m:r>
                            <a:rPr lang="en-US" b="1">
                              <a:solidFill>
                                <a:schemeClr val="accent4"/>
                              </a:solidFill>
                              <a:latin typeface="Cambria Math" panose="02040503050406030204" pitchFamily="18" charset="0"/>
                            </a:rPr>
                            <m:t>𝐣</m:t>
                          </m:r>
                        </m:sup>
                      </m:sSubSup>
                      <m:d>
                        <m:dPr>
                          <m:ctrlPr>
                            <a:rPr lang="en-US" b="1" i="1">
                              <a:solidFill>
                                <a:schemeClr val="tx2"/>
                              </a:solidFill>
                              <a:latin typeface="Cambria Math" panose="02040503050406030204" pitchFamily="18" charset="0"/>
                            </a:rPr>
                          </m:ctrlPr>
                        </m:dPr>
                        <m:e>
                          <m:r>
                            <a:rPr lang="en-US" b="1" i="1">
                              <a:solidFill>
                                <a:schemeClr val="tx2"/>
                              </a:solidFill>
                              <a:latin typeface="Cambria Math" panose="02040503050406030204" pitchFamily="18" charset="0"/>
                            </a:rPr>
                            <m:t>𝒙</m:t>
                          </m:r>
                        </m:e>
                      </m:d>
                      <m:r>
                        <a:rPr lang="en-US" b="1" i="1">
                          <a:solidFill>
                            <a:schemeClr val="tx2"/>
                          </a:solidFill>
                          <a:latin typeface="Cambria Math" panose="02040503050406030204" pitchFamily="18" charset="0"/>
                        </a:rPr>
                        <m:t>𝒖</m:t>
                      </m:r>
                    </m:oMath>
                  </m:oMathPara>
                </a14:m>
                <a:endParaRPr lang="en-US" b="1" i="1" dirty="0">
                  <a:solidFill>
                    <a:schemeClr val="tx2"/>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228922" y="2316878"/>
                <a:ext cx="2495811" cy="937308"/>
              </a:xfrm>
              <a:prstGeom prst="rect">
                <a:avLst/>
              </a:prstGeom>
              <a:blipFill rotWithShape="0">
                <a:blip r:embed="rId5"/>
                <a:stretch>
                  <a:fillRect l="-733" t="-1299" r="-244" b="-7143"/>
                </a:stretch>
              </a:blipFill>
            </p:spPr>
            <p:txBody>
              <a:bodyPr/>
              <a:lstStyle/>
              <a:p>
                <a:r>
                  <a:rPr lang="en-US">
                    <a:noFill/>
                  </a:rPr>
                  <a:t> </a:t>
                </a:r>
              </a:p>
            </p:txBody>
          </p:sp>
        </mc:Fallback>
      </mc:AlternateContent>
    </p:spTree>
    <p:extLst>
      <p:ext uri="{BB962C8B-B14F-4D97-AF65-F5344CB8AC3E}">
        <p14:creationId xmlns:p14="http://schemas.microsoft.com/office/powerpoint/2010/main" val="223683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1"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err="1" smtClean="0"/>
              <a:t>Converter</a:t>
            </a:r>
            <a:r>
              <a:rPr lang="fr-FR" b="1" kern="0" dirty="0" smtClean="0"/>
              <a:t> State-</a:t>
            </a:r>
            <a:r>
              <a:rPr lang="fr-FR" b="1" kern="0" dirty="0" err="1" smtClean="0"/>
              <a:t>Space</a:t>
            </a:r>
            <a:r>
              <a:rPr lang="fr-FR" b="1" kern="0" dirty="0" smtClean="0"/>
              <a:t> Model</a:t>
            </a:r>
            <a:endParaRPr lang="fr-FR" b="1" kern="0" dirty="0"/>
          </a:p>
        </p:txBody>
      </p:sp>
      <mc:AlternateContent xmlns:mc="http://schemas.openxmlformats.org/markup-compatibility/2006" xmlns:a14="http://schemas.microsoft.com/office/drawing/2010/main">
        <mc:Choice Requires="a14">
          <p:sp>
            <p:nvSpPr>
              <p:cNvPr id="38" name="Rectangle 3"/>
              <p:cNvSpPr txBox="1">
                <a:spLocks noChangeArrowheads="1"/>
              </p:cNvSpPr>
              <p:nvPr/>
            </p:nvSpPr>
            <p:spPr bwMode="auto">
              <a:xfrm>
                <a:off x="668477" y="1455060"/>
                <a:ext cx="7858831" cy="4462760"/>
              </a:xfrm>
              <a:prstGeom prst="rect">
                <a:avLst/>
              </a:prstGeom>
              <a:noFill/>
              <a:ln w="9525">
                <a:noFill/>
                <a:miter lim="800000"/>
                <a:headEnd/>
                <a:tailEnd/>
              </a:ln>
            </p:spPr>
            <p:txBody>
              <a:bodyPr wrap="square">
                <a:spAutoFit/>
              </a:bodyPr>
              <a:lstStyle/>
              <a:p>
                <a:pPr marL="457200" indent="-457200" eaLnBrk="0" hangingPunct="0">
                  <a:spcBef>
                    <a:spcPct val="20000"/>
                  </a:spcBef>
                  <a:buClr>
                    <a:schemeClr val="bg2"/>
                  </a:buClr>
                  <a:buSzPct val="75000"/>
                  <a:buFont typeface="+mj-lt"/>
                  <a:buAutoNum type="arabicPeriod" startAt="2"/>
                  <a:defRPr/>
                </a:pPr>
                <a:r>
                  <a:rPr lang="en-US" sz="2000" b="1" i="1" kern="0" dirty="0" smtClean="0">
                    <a:solidFill>
                      <a:schemeClr val="tx2"/>
                    </a:solidFill>
                    <a:latin typeface="+mn-lt"/>
                    <a:cs typeface="+mn-cs"/>
                  </a:rPr>
                  <a:t>Averaged </a:t>
                </a:r>
                <a:r>
                  <a:rPr lang="en-US" sz="2000" b="1" i="1" kern="0" dirty="0">
                    <a:solidFill>
                      <a:schemeClr val="tx2"/>
                    </a:solidFill>
                    <a:latin typeface="+mn-lt"/>
                    <a:cs typeface="+mn-cs"/>
                  </a:rPr>
                  <a:t>continuous-time</a:t>
                </a:r>
                <a:r>
                  <a:rPr lang="en-US" sz="2000" i="1" kern="0" dirty="0">
                    <a:solidFill>
                      <a:schemeClr val="tx2"/>
                    </a:solidFill>
                    <a:latin typeface="+mn-lt"/>
                    <a:cs typeface="+mn-cs"/>
                  </a:rPr>
                  <a:t> </a:t>
                </a:r>
                <a:r>
                  <a:rPr lang="en-US" sz="2000" i="1" kern="0" dirty="0" smtClean="0">
                    <a:solidFill>
                      <a:schemeClr val="tx2"/>
                    </a:solidFill>
                    <a:latin typeface="+mn-lt"/>
                    <a:cs typeface="+mn-cs"/>
                  </a:rPr>
                  <a:t>model</a:t>
                </a:r>
              </a:p>
              <a:p>
                <a:pPr marL="342900" indent="-342900" eaLnBrk="0" hangingPunct="0">
                  <a:spcBef>
                    <a:spcPct val="20000"/>
                  </a:spcBef>
                  <a:buClr>
                    <a:schemeClr val="bg2"/>
                  </a:buClr>
                  <a:buSzPct val="75000"/>
                  <a:buFont typeface="Wingdings" pitchFamily="2" charset="2"/>
                  <a:buChar char="n"/>
                  <a:defRPr/>
                </a:pPr>
                <a:endParaRPr lang="en-US" sz="2000" i="1" kern="0" dirty="0">
                  <a:solidFill>
                    <a:schemeClr val="tx2"/>
                  </a:solidFill>
                  <a:latin typeface="+mn-lt"/>
                  <a:cs typeface="+mn-cs"/>
                </a:endParaRPr>
              </a:p>
              <a:p>
                <a:pPr marL="342900" indent="-342900" eaLnBrk="0" hangingPunct="0">
                  <a:spcBef>
                    <a:spcPct val="20000"/>
                  </a:spcBef>
                  <a:buClr>
                    <a:schemeClr val="bg2"/>
                  </a:buClr>
                  <a:buSzPct val="75000"/>
                  <a:buFont typeface="Wingdings" pitchFamily="2" charset="2"/>
                  <a:buChar char="n"/>
                  <a:defRPr/>
                </a:pPr>
                <a:endParaRPr lang="en-US" sz="2000" i="1" kern="0" dirty="0" smtClean="0">
                  <a:solidFill>
                    <a:schemeClr val="tx2"/>
                  </a:solidFill>
                  <a:latin typeface="+mn-lt"/>
                  <a:cs typeface="+mn-cs"/>
                </a:endParaRPr>
              </a:p>
              <a:p>
                <a:pPr marL="342900" indent="-342900" eaLnBrk="0" hangingPunct="0">
                  <a:spcBef>
                    <a:spcPct val="20000"/>
                  </a:spcBef>
                  <a:buClr>
                    <a:schemeClr val="bg2"/>
                  </a:buClr>
                  <a:buSzPct val="75000"/>
                  <a:buFont typeface="Wingdings" pitchFamily="2" charset="2"/>
                  <a:buChar char="n"/>
                  <a:defRPr/>
                </a:pPr>
                <a:endParaRPr lang="en-US" sz="2000" i="1" kern="0" dirty="0">
                  <a:solidFill>
                    <a:schemeClr val="tx2"/>
                  </a:solidFill>
                  <a:latin typeface="+mn-lt"/>
                  <a:cs typeface="+mn-cs"/>
                </a:endParaRPr>
              </a:p>
              <a:p>
                <a:pPr marL="342900" indent="-342900" eaLnBrk="0" hangingPunct="0">
                  <a:spcBef>
                    <a:spcPct val="20000"/>
                  </a:spcBef>
                  <a:buClr>
                    <a:schemeClr val="bg2"/>
                  </a:buClr>
                  <a:buSzPct val="75000"/>
                  <a:buFont typeface="Wingdings" pitchFamily="2" charset="2"/>
                  <a:buChar char="n"/>
                  <a:defRPr/>
                </a:pPr>
                <a:endParaRPr lang="en-US" sz="2000" i="1" kern="0" dirty="0" smtClean="0">
                  <a:solidFill>
                    <a:schemeClr val="tx2"/>
                  </a:solidFill>
                  <a:latin typeface="+mn-lt"/>
                  <a:cs typeface="+mn-cs"/>
                </a:endParaRPr>
              </a:p>
              <a:p>
                <a:pPr marL="342900" indent="-342900" eaLnBrk="0" hangingPunct="0">
                  <a:spcBef>
                    <a:spcPct val="20000"/>
                  </a:spcBef>
                  <a:buClr>
                    <a:schemeClr val="bg2"/>
                  </a:buClr>
                  <a:buSzPct val="75000"/>
                  <a:buFont typeface="Wingdings" pitchFamily="2" charset="2"/>
                  <a:buChar char="n"/>
                  <a:defRPr/>
                </a:pPr>
                <a:endParaRPr lang="en-US" sz="2000" i="1" kern="0" dirty="0">
                  <a:solidFill>
                    <a:schemeClr val="tx2"/>
                  </a:solidFill>
                  <a:latin typeface="+mn-lt"/>
                  <a:cs typeface="+mn-cs"/>
                </a:endParaRPr>
              </a:p>
              <a:p>
                <a:pPr marL="342900" indent="-342900" eaLnBrk="0" hangingPunct="0">
                  <a:spcBef>
                    <a:spcPct val="20000"/>
                  </a:spcBef>
                  <a:buClr>
                    <a:schemeClr val="bg2"/>
                  </a:buClr>
                  <a:buSzPct val="75000"/>
                  <a:buFont typeface="Wingdings" pitchFamily="2" charset="2"/>
                  <a:buChar char="n"/>
                  <a:defRPr/>
                </a:pPr>
                <a:endParaRPr lang="en-US" sz="2000" i="1" kern="0" dirty="0" smtClean="0">
                  <a:solidFill>
                    <a:schemeClr val="tx2"/>
                  </a:solidFill>
                  <a:latin typeface="+mn-lt"/>
                  <a:cs typeface="+mn-cs"/>
                </a:endParaRPr>
              </a:p>
              <a:p>
                <a:pPr marL="342900" indent="-342900" eaLnBrk="0" hangingPunct="0">
                  <a:spcBef>
                    <a:spcPct val="20000"/>
                  </a:spcBef>
                  <a:buClr>
                    <a:schemeClr val="bg2"/>
                  </a:buClr>
                  <a:buSzPct val="75000"/>
                  <a:buFont typeface="Wingdings" pitchFamily="2" charset="2"/>
                  <a:buChar char="n"/>
                  <a:defRPr/>
                </a:pPr>
                <a:endParaRPr lang="en-US" sz="2000" i="1" kern="0" dirty="0" smtClean="0">
                  <a:solidFill>
                    <a:schemeClr val="tx2"/>
                  </a:solidFill>
                  <a:latin typeface="+mn-lt"/>
                  <a:cs typeface="+mn-cs"/>
                </a:endParaRPr>
              </a:p>
              <a:p>
                <a:pPr marL="342900" indent="-342900" eaLnBrk="0" hangingPunct="0">
                  <a:spcBef>
                    <a:spcPct val="20000"/>
                  </a:spcBef>
                  <a:buClr>
                    <a:schemeClr val="bg2"/>
                  </a:buClr>
                  <a:buSzPct val="75000"/>
                  <a:buFont typeface="Wingdings" pitchFamily="2" charset="2"/>
                  <a:buChar char="n"/>
                  <a:defRPr/>
                </a:pPr>
                <a:r>
                  <a:rPr lang="en-US" sz="2000" i="1" kern="0" dirty="0" smtClean="0">
                    <a:solidFill>
                      <a:schemeClr val="tx2"/>
                    </a:solidFill>
                    <a:latin typeface="+mn-lt"/>
                    <a:cs typeface="+mn-cs"/>
                  </a:rPr>
                  <a:t>The </a:t>
                </a:r>
                <a:r>
                  <a:rPr lang="en-US" sz="2000" b="1" i="1" kern="0" dirty="0" smtClean="0">
                    <a:solidFill>
                      <a:schemeClr val="tx2"/>
                    </a:solidFill>
                    <a:latin typeface="+mn-lt"/>
                    <a:cs typeface="+mn-cs"/>
                  </a:rPr>
                  <a:t>continuous-time</a:t>
                </a:r>
                <a:r>
                  <a:rPr lang="en-US" sz="2000" i="1" kern="0" dirty="0" smtClean="0">
                    <a:solidFill>
                      <a:schemeClr val="tx2"/>
                    </a:solidFill>
                    <a:latin typeface="+mn-lt"/>
                    <a:cs typeface="+mn-cs"/>
                  </a:rPr>
                  <a:t> model is </a:t>
                </a:r>
                <a:r>
                  <a:rPr lang="en-US" sz="2000" b="1" i="1" kern="0" dirty="0" smtClean="0">
                    <a:solidFill>
                      <a:schemeClr val="tx2"/>
                    </a:solidFill>
                    <a:latin typeface="+mn-lt"/>
                    <a:cs typeface="+mn-cs"/>
                  </a:rPr>
                  <a:t>nonlinear</a:t>
                </a:r>
              </a:p>
              <a:p>
                <a:pPr marL="800100" lvl="1" indent="-342900" eaLnBrk="0" hangingPunct="0">
                  <a:spcBef>
                    <a:spcPct val="20000"/>
                  </a:spcBef>
                  <a:buClr>
                    <a:schemeClr val="bg2"/>
                  </a:buClr>
                  <a:buSzPct val="75000"/>
                  <a:buFont typeface="Wingdings" pitchFamily="2" charset="2"/>
                  <a:buChar char="n"/>
                  <a:defRPr/>
                </a:pPr>
                <a:r>
                  <a:rPr lang="en-US" sz="2000" i="1" kern="0" dirty="0" smtClean="0">
                    <a:solidFill>
                      <a:schemeClr val="tx2"/>
                    </a:solidFill>
                    <a:latin typeface="+mn-lt"/>
                    <a:cs typeface="+mn-cs"/>
                  </a:rPr>
                  <a:t>The duty cycle is a function of the state variables, </a:t>
                </a:r>
                <a14:m>
                  <m:oMath xmlns:m="http://schemas.openxmlformats.org/officeDocument/2006/math">
                    <m:r>
                      <a:rPr lang="en-US" sz="2000" b="1" i="1">
                        <a:solidFill>
                          <a:schemeClr val="accent4"/>
                        </a:solidFill>
                        <a:latin typeface="Cambria Math" panose="02040503050406030204" pitchFamily="18" charset="0"/>
                      </a:rPr>
                      <m:t>𝒅</m:t>
                    </m:r>
                    <m:r>
                      <a:rPr lang="en-US" sz="2000" b="0" i="1" smtClean="0">
                        <a:solidFill>
                          <a:schemeClr val="accent4"/>
                        </a:solidFill>
                        <a:latin typeface="Cambria Math" panose="02040503050406030204" pitchFamily="18" charset="0"/>
                      </a:rPr>
                      <m:t>=</m:t>
                    </m:r>
                    <m:r>
                      <a:rPr lang="en-US" sz="2000" b="0" i="1" smtClean="0">
                        <a:solidFill>
                          <a:schemeClr val="accent4"/>
                        </a:solidFill>
                        <a:latin typeface="Cambria Math" panose="02040503050406030204" pitchFamily="18" charset="0"/>
                      </a:rPr>
                      <m:t>𝑓</m:t>
                    </m:r>
                    <m:r>
                      <a:rPr lang="en-US" sz="2000" b="0" i="1" smtClean="0">
                        <a:solidFill>
                          <a:schemeClr val="accent4"/>
                        </a:solidFill>
                        <a:latin typeface="Cambria Math" panose="02040503050406030204" pitchFamily="18" charset="0"/>
                      </a:rPr>
                      <m:t>(</m:t>
                    </m:r>
                    <m:r>
                      <a:rPr lang="en-US" sz="2000" b="1" i="1" smtClean="0">
                        <a:solidFill>
                          <a:schemeClr val="accent4"/>
                        </a:solidFill>
                        <a:latin typeface="Cambria Math" panose="02040503050406030204" pitchFamily="18" charset="0"/>
                      </a:rPr>
                      <m:t>𝒙</m:t>
                    </m:r>
                    <m:r>
                      <a:rPr lang="en-US" sz="2000" b="0" i="1" smtClean="0">
                        <a:solidFill>
                          <a:schemeClr val="accent4"/>
                        </a:solidFill>
                        <a:latin typeface="Cambria Math" panose="02040503050406030204" pitchFamily="18" charset="0"/>
                      </a:rPr>
                      <m:t>)</m:t>
                    </m:r>
                  </m:oMath>
                </a14:m>
                <a:endParaRPr lang="en-US" sz="2000" i="1" kern="0" dirty="0" smtClean="0">
                  <a:solidFill>
                    <a:schemeClr val="tx2"/>
                  </a:solidFill>
                  <a:latin typeface="Cambria Math" panose="02040503050406030204" pitchFamily="18" charset="0"/>
                  <a:ea typeface="Cambria Math" panose="02040503050406030204" pitchFamily="18" charset="0"/>
                  <a:cs typeface="+mn-cs"/>
                </a:endParaRPr>
              </a:p>
              <a:p>
                <a:pPr marL="800100" lvl="1" indent="-342900" eaLnBrk="0" hangingPunct="0">
                  <a:spcBef>
                    <a:spcPct val="20000"/>
                  </a:spcBef>
                  <a:buClr>
                    <a:schemeClr val="bg2"/>
                  </a:buClr>
                  <a:buSzPct val="75000"/>
                  <a:buFont typeface="Wingdings" pitchFamily="2" charset="2"/>
                  <a:buChar char="n"/>
                  <a:defRPr/>
                </a:pPr>
                <a14:m>
                  <m:oMath xmlns:m="http://schemas.openxmlformats.org/officeDocument/2006/math">
                    <m:r>
                      <a:rPr lang="en-US" sz="2000" i="1">
                        <a:solidFill>
                          <a:schemeClr val="accent4"/>
                        </a:solidFill>
                        <a:latin typeface="Cambria Math" panose="02040503050406030204" pitchFamily="18" charset="0"/>
                      </a:rPr>
                      <m:t>𝑓</m:t>
                    </m:r>
                  </m:oMath>
                </a14:m>
                <a:r>
                  <a:rPr lang="en-US" sz="2000" i="1" kern="0" dirty="0" smtClean="0">
                    <a:solidFill>
                      <a:schemeClr val="tx2"/>
                    </a:solidFill>
                    <a:latin typeface="+mn-lt"/>
                    <a:ea typeface="Cambria Math" panose="02040503050406030204" pitchFamily="18" charset="0"/>
                    <a:cs typeface="+mn-cs"/>
                  </a:rPr>
                  <a:t> </a:t>
                </a:r>
                <a:r>
                  <a:rPr lang="en-US" sz="2000" i="1" kern="0" dirty="0" smtClean="0">
                    <a:solidFill>
                      <a:schemeClr val="tx2"/>
                    </a:solidFill>
                    <a:latin typeface="+mn-lt"/>
                  </a:rPr>
                  <a:t>is obtained from the converter dynamics during steady state</a:t>
                </a:r>
                <a:endParaRPr lang="en-US" sz="2000" i="1" kern="0" dirty="0">
                  <a:solidFill>
                    <a:schemeClr val="tx2"/>
                  </a:solidFill>
                  <a:latin typeface="+mn-lt"/>
                  <a:ea typeface="Cambria Math" panose="02040503050406030204" pitchFamily="18" charset="0"/>
                  <a:cs typeface="+mn-cs"/>
                </a:endParaRPr>
              </a:p>
              <a:p>
                <a:pPr marL="342900" indent="-342900" eaLnBrk="0" hangingPunct="0">
                  <a:spcBef>
                    <a:spcPct val="20000"/>
                  </a:spcBef>
                  <a:buClr>
                    <a:schemeClr val="bg2"/>
                  </a:buClr>
                  <a:buSzPct val="75000"/>
                  <a:buFont typeface="Wingdings" pitchFamily="2" charset="2"/>
                  <a:buChar char="n"/>
                  <a:defRPr/>
                </a:pPr>
                <a:endParaRPr lang="fr-FR" sz="2000" i="1" kern="0" dirty="0" smtClean="0">
                  <a:solidFill>
                    <a:schemeClr val="tx2"/>
                  </a:solidFill>
                  <a:latin typeface="+mn-lt"/>
                  <a:cs typeface="+mn-cs"/>
                </a:endParaRPr>
              </a:p>
            </p:txBody>
          </p:sp>
        </mc:Choice>
        <mc:Fallback xmlns="">
          <p:sp>
            <p:nvSpPr>
              <p:cNvPr id="38" name="Rectangle 3"/>
              <p:cNvSpPr txBox="1">
                <a:spLocks noRot="1" noChangeAspect="1" noMove="1" noResize="1" noEditPoints="1" noAdjustHandles="1" noChangeArrowheads="1" noChangeShapeType="1" noTextEdit="1"/>
              </p:cNvSpPr>
              <p:nvPr/>
            </p:nvSpPr>
            <p:spPr bwMode="auto">
              <a:xfrm>
                <a:off x="668477" y="1455060"/>
                <a:ext cx="7858831" cy="4462760"/>
              </a:xfrm>
              <a:prstGeom prst="rect">
                <a:avLst/>
              </a:prstGeom>
              <a:blipFill rotWithShape="0">
                <a:blip r:embed="rId3"/>
                <a:stretch>
                  <a:fillRect l="-388" t="-82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28922" y="2316878"/>
                <a:ext cx="2495811" cy="9373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chemeClr val="tx2"/>
                              </a:solidFill>
                              <a:latin typeface="Cambria Math" panose="02040503050406030204" pitchFamily="18" charset="0"/>
                            </a:rPr>
                          </m:ctrlPr>
                        </m:accPr>
                        <m:e>
                          <m:r>
                            <a:rPr lang="en-US" b="1" i="1" smtClean="0">
                              <a:solidFill>
                                <a:schemeClr val="tx2"/>
                              </a:solidFill>
                              <a:latin typeface="Cambria Math" panose="02040503050406030204" pitchFamily="18" charset="0"/>
                            </a:rPr>
                            <m:t>𝒙</m:t>
                          </m:r>
                        </m:e>
                      </m:acc>
                      <m:r>
                        <a:rPr lang="en-US" b="1" i="0" smtClean="0">
                          <a:solidFill>
                            <a:schemeClr val="tx2"/>
                          </a:solidFill>
                          <a:latin typeface="Cambria Math" panose="02040503050406030204" pitchFamily="18" charset="0"/>
                        </a:rPr>
                        <m:t>=</m:t>
                      </m:r>
                      <m:sSubSup>
                        <m:sSubSupPr>
                          <m:ctrlPr>
                            <a:rPr lang="en-US" b="1" i="1">
                              <a:solidFill>
                                <a:schemeClr val="accent4"/>
                              </a:solidFill>
                              <a:latin typeface="Cambria Math" panose="02040503050406030204" pitchFamily="18" charset="0"/>
                            </a:rPr>
                          </m:ctrlPr>
                        </m:sSubSupPr>
                        <m:e>
                          <m:r>
                            <a:rPr lang="en-US" b="1">
                              <a:solidFill>
                                <a:schemeClr val="accent4"/>
                              </a:solidFill>
                              <a:latin typeface="Cambria Math" panose="02040503050406030204" pitchFamily="18" charset="0"/>
                            </a:rPr>
                            <m:t>𝐀</m:t>
                          </m:r>
                        </m:e>
                        <m:sub>
                          <m:r>
                            <a:rPr lang="en-US" b="1">
                              <a:solidFill>
                                <a:schemeClr val="accent4"/>
                              </a:solidFill>
                              <a:latin typeface="Cambria Math" panose="02040503050406030204" pitchFamily="18" charset="0"/>
                            </a:rPr>
                            <m:t>𝐚𝐯</m:t>
                          </m:r>
                        </m:sub>
                        <m:sup>
                          <m:r>
                            <a:rPr lang="en-US" b="1">
                              <a:solidFill>
                                <a:schemeClr val="accent4"/>
                              </a:solidFill>
                              <a:latin typeface="Cambria Math" panose="02040503050406030204" pitchFamily="18" charset="0"/>
                            </a:rPr>
                            <m:t>𝐣</m:t>
                          </m:r>
                        </m:sup>
                      </m:sSubSup>
                      <m:d>
                        <m:dPr>
                          <m:ctrlPr>
                            <a:rPr lang="en-US" b="1" i="1" smtClean="0">
                              <a:solidFill>
                                <a:schemeClr val="tx2"/>
                              </a:solidFill>
                              <a:latin typeface="Cambria Math" panose="02040503050406030204" pitchFamily="18" charset="0"/>
                            </a:rPr>
                          </m:ctrlPr>
                        </m:dPr>
                        <m:e>
                          <m:r>
                            <a:rPr lang="en-US" b="1" i="1" smtClean="0">
                              <a:solidFill>
                                <a:schemeClr val="tx2"/>
                              </a:solidFill>
                              <a:latin typeface="Cambria Math" panose="02040503050406030204" pitchFamily="18" charset="0"/>
                            </a:rPr>
                            <m:t>𝒙</m:t>
                          </m:r>
                        </m:e>
                      </m:d>
                      <m:r>
                        <a:rPr lang="en-US" b="1" i="1" smtClean="0">
                          <a:solidFill>
                            <a:schemeClr val="tx2"/>
                          </a:solidFill>
                          <a:latin typeface="Cambria Math" panose="02040503050406030204" pitchFamily="18" charset="0"/>
                        </a:rPr>
                        <m:t>𝒙</m:t>
                      </m:r>
                      <m:r>
                        <a:rPr lang="en-US" b="1" i="0" smtClean="0">
                          <a:solidFill>
                            <a:schemeClr val="tx2"/>
                          </a:solidFill>
                          <a:latin typeface="Cambria Math" panose="02040503050406030204" pitchFamily="18" charset="0"/>
                        </a:rPr>
                        <m:t>+</m:t>
                      </m:r>
                      <m:sSubSup>
                        <m:sSubSupPr>
                          <m:ctrlPr>
                            <a:rPr lang="en-US" b="1" i="1">
                              <a:solidFill>
                                <a:schemeClr val="accent4"/>
                              </a:solidFill>
                              <a:latin typeface="Cambria Math" panose="02040503050406030204" pitchFamily="18" charset="0"/>
                            </a:rPr>
                          </m:ctrlPr>
                        </m:sSubSupPr>
                        <m:e>
                          <m:r>
                            <a:rPr lang="en-US" b="1">
                              <a:solidFill>
                                <a:schemeClr val="accent4"/>
                              </a:solidFill>
                              <a:latin typeface="Cambria Math" panose="02040503050406030204" pitchFamily="18" charset="0"/>
                            </a:rPr>
                            <m:t>𝐁</m:t>
                          </m:r>
                        </m:e>
                        <m:sub>
                          <m:r>
                            <a:rPr lang="en-US" b="1">
                              <a:solidFill>
                                <a:schemeClr val="accent4"/>
                              </a:solidFill>
                              <a:latin typeface="Cambria Math" panose="02040503050406030204" pitchFamily="18" charset="0"/>
                            </a:rPr>
                            <m:t>𝐚𝐯</m:t>
                          </m:r>
                        </m:sub>
                        <m:sup>
                          <m:r>
                            <a:rPr lang="en-US" b="1">
                              <a:solidFill>
                                <a:schemeClr val="accent4"/>
                              </a:solidFill>
                              <a:latin typeface="Cambria Math" panose="02040503050406030204" pitchFamily="18" charset="0"/>
                            </a:rPr>
                            <m:t>𝐣</m:t>
                          </m:r>
                        </m:sup>
                      </m:sSubSup>
                      <m:d>
                        <m:dPr>
                          <m:ctrlPr>
                            <a:rPr lang="en-US" b="1" i="1" smtClean="0">
                              <a:solidFill>
                                <a:schemeClr val="tx2"/>
                              </a:solidFill>
                              <a:latin typeface="Cambria Math" panose="02040503050406030204" pitchFamily="18" charset="0"/>
                            </a:rPr>
                          </m:ctrlPr>
                        </m:dPr>
                        <m:e>
                          <m:r>
                            <a:rPr lang="en-US" b="1" i="1" smtClean="0">
                              <a:solidFill>
                                <a:schemeClr val="tx2"/>
                              </a:solidFill>
                              <a:latin typeface="Cambria Math" panose="02040503050406030204" pitchFamily="18" charset="0"/>
                            </a:rPr>
                            <m:t>𝒙</m:t>
                          </m:r>
                        </m:e>
                      </m:d>
                      <m:r>
                        <a:rPr lang="en-US" b="1" i="1" smtClean="0">
                          <a:solidFill>
                            <a:schemeClr val="tx2"/>
                          </a:solidFill>
                          <a:latin typeface="Cambria Math" panose="02040503050406030204" pitchFamily="18" charset="0"/>
                        </a:rPr>
                        <m:t>𝒖</m:t>
                      </m:r>
                    </m:oMath>
                  </m:oMathPara>
                </a14:m>
                <a:endParaRPr lang="en-US" b="1" i="1" dirty="0" smtClean="0">
                  <a:solidFill>
                    <a:schemeClr val="tx2"/>
                  </a:solidFill>
                </a:endParaRPr>
              </a:p>
              <a:p>
                <a:endParaRPr lang="en-US" b="1" i="1" dirty="0" smtClean="0">
                  <a:solidFill>
                    <a:schemeClr val="tx2"/>
                  </a:solidFill>
                </a:endParaRPr>
              </a:p>
              <a:p>
                <a:pPr/>
                <a14:m>
                  <m:oMathPara xmlns:m="http://schemas.openxmlformats.org/officeDocument/2006/math">
                    <m:oMathParaPr>
                      <m:jc m:val="centerGroup"/>
                    </m:oMathParaPr>
                    <m:oMath xmlns:m="http://schemas.openxmlformats.org/officeDocument/2006/math">
                      <m:r>
                        <a:rPr lang="en-US" b="1" i="1" smtClean="0">
                          <a:solidFill>
                            <a:schemeClr val="tx2"/>
                          </a:solidFill>
                          <a:latin typeface="Cambria Math" panose="02040503050406030204" pitchFamily="18" charset="0"/>
                        </a:rPr>
                        <m:t>𝒚</m:t>
                      </m:r>
                      <m:r>
                        <a:rPr lang="en-US" b="1">
                          <a:solidFill>
                            <a:schemeClr val="tx2"/>
                          </a:solidFill>
                          <a:latin typeface="Cambria Math" panose="02040503050406030204" pitchFamily="18" charset="0"/>
                        </a:rPr>
                        <m:t>=</m:t>
                      </m:r>
                      <m:sSubSup>
                        <m:sSubSupPr>
                          <m:ctrlPr>
                            <a:rPr lang="en-US" b="1" i="1">
                              <a:solidFill>
                                <a:schemeClr val="accent4"/>
                              </a:solidFill>
                              <a:latin typeface="Cambria Math" panose="02040503050406030204" pitchFamily="18" charset="0"/>
                            </a:rPr>
                          </m:ctrlPr>
                        </m:sSubSupPr>
                        <m:e>
                          <m:r>
                            <a:rPr lang="en-US" b="1">
                              <a:solidFill>
                                <a:schemeClr val="accent4"/>
                              </a:solidFill>
                              <a:latin typeface="Cambria Math" panose="02040503050406030204" pitchFamily="18" charset="0"/>
                            </a:rPr>
                            <m:t>𝐂</m:t>
                          </m:r>
                        </m:e>
                        <m:sub>
                          <m:r>
                            <a:rPr lang="en-US" b="1">
                              <a:solidFill>
                                <a:schemeClr val="accent4"/>
                              </a:solidFill>
                              <a:latin typeface="Cambria Math" panose="02040503050406030204" pitchFamily="18" charset="0"/>
                            </a:rPr>
                            <m:t>𝐚𝐯</m:t>
                          </m:r>
                        </m:sub>
                        <m:sup>
                          <m:r>
                            <a:rPr lang="en-US" b="1">
                              <a:solidFill>
                                <a:schemeClr val="accent4"/>
                              </a:solidFill>
                              <a:latin typeface="Cambria Math" panose="02040503050406030204" pitchFamily="18" charset="0"/>
                            </a:rPr>
                            <m:t>𝐣</m:t>
                          </m:r>
                        </m:sup>
                      </m:sSubSup>
                      <m:d>
                        <m:dPr>
                          <m:ctrlPr>
                            <a:rPr lang="en-US" b="1" i="1">
                              <a:solidFill>
                                <a:schemeClr val="tx2"/>
                              </a:solidFill>
                              <a:latin typeface="Cambria Math" panose="02040503050406030204" pitchFamily="18" charset="0"/>
                            </a:rPr>
                          </m:ctrlPr>
                        </m:dPr>
                        <m:e>
                          <m:r>
                            <a:rPr lang="en-US" b="1" i="1">
                              <a:solidFill>
                                <a:schemeClr val="tx2"/>
                              </a:solidFill>
                              <a:latin typeface="Cambria Math" panose="02040503050406030204" pitchFamily="18" charset="0"/>
                            </a:rPr>
                            <m:t>𝒙</m:t>
                          </m:r>
                        </m:e>
                      </m:d>
                      <m:r>
                        <a:rPr lang="en-US" b="1" i="1">
                          <a:solidFill>
                            <a:schemeClr val="tx2"/>
                          </a:solidFill>
                          <a:latin typeface="Cambria Math" panose="02040503050406030204" pitchFamily="18" charset="0"/>
                        </a:rPr>
                        <m:t>𝒙</m:t>
                      </m:r>
                      <m:r>
                        <a:rPr lang="en-US" b="1">
                          <a:solidFill>
                            <a:schemeClr val="tx2"/>
                          </a:solidFill>
                          <a:latin typeface="Cambria Math" panose="02040503050406030204" pitchFamily="18" charset="0"/>
                        </a:rPr>
                        <m:t>+</m:t>
                      </m:r>
                      <m:sSubSup>
                        <m:sSubSupPr>
                          <m:ctrlPr>
                            <a:rPr lang="en-US" b="1" i="1">
                              <a:solidFill>
                                <a:schemeClr val="accent4"/>
                              </a:solidFill>
                              <a:latin typeface="Cambria Math" panose="02040503050406030204" pitchFamily="18" charset="0"/>
                            </a:rPr>
                          </m:ctrlPr>
                        </m:sSubSupPr>
                        <m:e>
                          <m:r>
                            <a:rPr lang="en-US" b="1" i="1">
                              <a:solidFill>
                                <a:schemeClr val="accent4"/>
                              </a:solidFill>
                              <a:latin typeface="Cambria Math" panose="02040503050406030204" pitchFamily="18" charset="0"/>
                            </a:rPr>
                            <m:t> </m:t>
                          </m:r>
                          <m:r>
                            <a:rPr lang="en-US" b="1">
                              <a:solidFill>
                                <a:schemeClr val="accent4"/>
                              </a:solidFill>
                              <a:latin typeface="Cambria Math" panose="02040503050406030204" pitchFamily="18" charset="0"/>
                            </a:rPr>
                            <m:t>𝐃</m:t>
                          </m:r>
                        </m:e>
                        <m:sub>
                          <m:r>
                            <a:rPr lang="en-US" b="1">
                              <a:solidFill>
                                <a:schemeClr val="accent4"/>
                              </a:solidFill>
                              <a:latin typeface="Cambria Math" panose="02040503050406030204" pitchFamily="18" charset="0"/>
                            </a:rPr>
                            <m:t>𝐚𝐯</m:t>
                          </m:r>
                        </m:sub>
                        <m:sup>
                          <m:r>
                            <a:rPr lang="en-US" b="1">
                              <a:solidFill>
                                <a:schemeClr val="accent4"/>
                              </a:solidFill>
                              <a:latin typeface="Cambria Math" panose="02040503050406030204" pitchFamily="18" charset="0"/>
                            </a:rPr>
                            <m:t>𝐣</m:t>
                          </m:r>
                        </m:sup>
                      </m:sSubSup>
                      <m:d>
                        <m:dPr>
                          <m:ctrlPr>
                            <a:rPr lang="en-US" b="1" i="1">
                              <a:solidFill>
                                <a:schemeClr val="tx2"/>
                              </a:solidFill>
                              <a:latin typeface="Cambria Math" panose="02040503050406030204" pitchFamily="18" charset="0"/>
                            </a:rPr>
                          </m:ctrlPr>
                        </m:dPr>
                        <m:e>
                          <m:r>
                            <a:rPr lang="en-US" b="1" i="1">
                              <a:solidFill>
                                <a:schemeClr val="tx2"/>
                              </a:solidFill>
                              <a:latin typeface="Cambria Math" panose="02040503050406030204" pitchFamily="18" charset="0"/>
                            </a:rPr>
                            <m:t>𝒙</m:t>
                          </m:r>
                        </m:e>
                      </m:d>
                      <m:r>
                        <a:rPr lang="en-US" b="1" i="1">
                          <a:solidFill>
                            <a:schemeClr val="tx2"/>
                          </a:solidFill>
                          <a:latin typeface="Cambria Math" panose="02040503050406030204" pitchFamily="18" charset="0"/>
                        </a:rPr>
                        <m:t>𝒖</m:t>
                      </m:r>
                    </m:oMath>
                  </m:oMathPara>
                </a14:m>
                <a:endParaRPr lang="en-US" b="1" i="1" dirty="0">
                  <a:solidFill>
                    <a:schemeClr val="tx2"/>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228922" y="2316878"/>
                <a:ext cx="2495811" cy="937308"/>
              </a:xfrm>
              <a:prstGeom prst="rect">
                <a:avLst/>
              </a:prstGeom>
              <a:blipFill rotWithShape="0">
                <a:blip r:embed="rId4"/>
                <a:stretch>
                  <a:fillRect l="-733" t="-1299" r="-244"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889214" y="2270712"/>
                <a:ext cx="2790379" cy="14688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b="1" i="1" smtClean="0">
                              <a:solidFill>
                                <a:schemeClr val="accent4"/>
                              </a:solidFill>
                              <a:latin typeface="Cambria Math" panose="02040503050406030204" pitchFamily="18" charset="0"/>
                            </a:rPr>
                          </m:ctrlPr>
                        </m:sSubSupPr>
                        <m:e>
                          <m:r>
                            <a:rPr lang="en-US" b="1" i="0" smtClean="0">
                              <a:solidFill>
                                <a:schemeClr val="accent4"/>
                              </a:solidFill>
                              <a:latin typeface="Cambria Math" panose="02040503050406030204" pitchFamily="18" charset="0"/>
                            </a:rPr>
                            <m:t>𝐀</m:t>
                          </m:r>
                        </m:e>
                        <m:sub>
                          <m:r>
                            <a:rPr lang="en-US" b="1" i="0" smtClean="0">
                              <a:solidFill>
                                <a:schemeClr val="accent4"/>
                              </a:solidFill>
                              <a:latin typeface="Cambria Math" panose="02040503050406030204" pitchFamily="18" charset="0"/>
                            </a:rPr>
                            <m:t>𝐚𝐯</m:t>
                          </m:r>
                        </m:sub>
                        <m:sup>
                          <m:r>
                            <a:rPr lang="en-US" b="1" i="0" smtClean="0">
                              <a:solidFill>
                                <a:schemeClr val="accent4"/>
                              </a:solidFill>
                              <a:latin typeface="Cambria Math" panose="02040503050406030204" pitchFamily="18" charset="0"/>
                            </a:rPr>
                            <m:t>𝐣</m:t>
                          </m:r>
                        </m:sup>
                      </m:sSubSup>
                      <m:r>
                        <a:rPr lang="en-US" b="1" i="1" smtClean="0">
                          <a:solidFill>
                            <a:schemeClr val="accent4"/>
                          </a:solidFill>
                          <a:latin typeface="Cambria Math" panose="02040503050406030204" pitchFamily="18" charset="0"/>
                        </a:rPr>
                        <m:t>=</m:t>
                      </m:r>
                      <m:sSubSup>
                        <m:sSubSupPr>
                          <m:ctrlPr>
                            <a:rPr lang="en-US" b="1" i="1">
                              <a:solidFill>
                                <a:schemeClr val="accent4"/>
                              </a:solidFill>
                              <a:latin typeface="Cambria Math" panose="02040503050406030204" pitchFamily="18" charset="0"/>
                            </a:rPr>
                          </m:ctrlPr>
                        </m:sSubSupPr>
                        <m:e>
                          <m:r>
                            <a:rPr lang="en-US" b="1">
                              <a:solidFill>
                                <a:schemeClr val="accent4"/>
                              </a:solidFill>
                              <a:latin typeface="Cambria Math" panose="02040503050406030204" pitchFamily="18" charset="0"/>
                            </a:rPr>
                            <m:t>𝐀</m:t>
                          </m:r>
                        </m:e>
                        <m:sub>
                          <m:r>
                            <a:rPr lang="en-US" b="1" i="1" smtClean="0">
                              <a:solidFill>
                                <a:schemeClr val="accent4"/>
                              </a:solidFill>
                              <a:latin typeface="Cambria Math" panose="02040503050406030204" pitchFamily="18" charset="0"/>
                            </a:rPr>
                            <m:t>𝟏</m:t>
                          </m:r>
                        </m:sub>
                        <m:sup>
                          <m:r>
                            <a:rPr lang="en-US" b="1">
                              <a:solidFill>
                                <a:schemeClr val="accent4"/>
                              </a:solidFill>
                              <a:latin typeface="Cambria Math" panose="02040503050406030204" pitchFamily="18" charset="0"/>
                            </a:rPr>
                            <m:t>𝐣</m:t>
                          </m:r>
                        </m:sup>
                      </m:sSubSup>
                      <m:r>
                        <a:rPr lang="en-US" b="0" i="1" smtClean="0">
                          <a:solidFill>
                            <a:schemeClr val="accent4"/>
                          </a:solidFill>
                          <a:latin typeface="Cambria Math" panose="02040503050406030204" pitchFamily="18" charset="0"/>
                        </a:rPr>
                        <m:t>𝑑</m:t>
                      </m:r>
                      <m:r>
                        <a:rPr lang="en-US" b="0" i="1" smtClean="0">
                          <a:solidFill>
                            <a:schemeClr val="accent4"/>
                          </a:solidFill>
                          <a:latin typeface="Cambria Math" panose="02040503050406030204" pitchFamily="18" charset="0"/>
                        </a:rPr>
                        <m:t>+</m:t>
                      </m:r>
                      <m:sSubSup>
                        <m:sSubSupPr>
                          <m:ctrlPr>
                            <a:rPr lang="en-US" b="1" i="1">
                              <a:solidFill>
                                <a:schemeClr val="accent4"/>
                              </a:solidFill>
                              <a:latin typeface="Cambria Math" panose="02040503050406030204" pitchFamily="18" charset="0"/>
                            </a:rPr>
                          </m:ctrlPr>
                        </m:sSubSupPr>
                        <m:e>
                          <m:r>
                            <a:rPr lang="en-US" b="1">
                              <a:solidFill>
                                <a:schemeClr val="accent4"/>
                              </a:solidFill>
                              <a:latin typeface="Cambria Math" panose="02040503050406030204" pitchFamily="18" charset="0"/>
                            </a:rPr>
                            <m:t>𝐀</m:t>
                          </m:r>
                        </m:e>
                        <m:sub>
                          <m:r>
                            <a:rPr lang="en-US" b="1" i="1" smtClean="0">
                              <a:solidFill>
                                <a:schemeClr val="accent4"/>
                              </a:solidFill>
                              <a:latin typeface="Cambria Math" panose="02040503050406030204" pitchFamily="18" charset="0"/>
                            </a:rPr>
                            <m:t>𝟐</m:t>
                          </m:r>
                        </m:sub>
                        <m:sup>
                          <m:r>
                            <a:rPr lang="en-US" b="1">
                              <a:solidFill>
                                <a:schemeClr val="accent4"/>
                              </a:solidFill>
                              <a:latin typeface="Cambria Math" panose="02040503050406030204" pitchFamily="18" charset="0"/>
                            </a:rPr>
                            <m:t>𝐣</m:t>
                          </m:r>
                        </m:sup>
                      </m:sSubSup>
                      <m:d>
                        <m:dPr>
                          <m:ctrlPr>
                            <a:rPr lang="en-US" i="1" smtClean="0">
                              <a:solidFill>
                                <a:schemeClr val="accent4"/>
                              </a:solidFill>
                              <a:latin typeface="Cambria Math" panose="02040503050406030204" pitchFamily="18" charset="0"/>
                            </a:rPr>
                          </m:ctrlPr>
                        </m:dPr>
                        <m:e>
                          <m:r>
                            <a:rPr lang="en-US" b="0" i="1" smtClean="0">
                              <a:solidFill>
                                <a:schemeClr val="accent4"/>
                              </a:solidFill>
                              <a:latin typeface="Cambria Math" panose="02040503050406030204" pitchFamily="18" charset="0"/>
                            </a:rPr>
                            <m:t>1−</m:t>
                          </m:r>
                          <m:r>
                            <a:rPr lang="en-US" b="0" i="1" smtClean="0">
                              <a:solidFill>
                                <a:schemeClr val="accent4"/>
                              </a:solidFill>
                              <a:latin typeface="Cambria Math" panose="02040503050406030204" pitchFamily="18" charset="0"/>
                            </a:rPr>
                            <m:t>𝑑</m:t>
                          </m:r>
                        </m:e>
                      </m:d>
                    </m:oMath>
                  </m:oMathPara>
                </a14:m>
                <a:endParaRPr lang="en-US" dirty="0" smtClean="0">
                  <a:solidFill>
                    <a:schemeClr val="accent4"/>
                  </a:solidFill>
                </a:endParaRPr>
              </a:p>
              <a:p>
                <a:pPr/>
                <a14:m>
                  <m:oMathPara xmlns:m="http://schemas.openxmlformats.org/officeDocument/2006/math">
                    <m:oMathParaPr>
                      <m:jc m:val="centerGroup"/>
                    </m:oMathParaPr>
                    <m:oMath xmlns:m="http://schemas.openxmlformats.org/officeDocument/2006/math">
                      <m:sSubSup>
                        <m:sSubSupPr>
                          <m:ctrlPr>
                            <a:rPr lang="en-US" b="1" i="1">
                              <a:solidFill>
                                <a:schemeClr val="accent4"/>
                              </a:solidFill>
                              <a:latin typeface="Cambria Math" panose="02040503050406030204" pitchFamily="18" charset="0"/>
                            </a:rPr>
                          </m:ctrlPr>
                        </m:sSubSupPr>
                        <m:e>
                          <m:r>
                            <a:rPr lang="en-US" b="1" i="0" smtClean="0">
                              <a:solidFill>
                                <a:schemeClr val="accent4"/>
                              </a:solidFill>
                              <a:latin typeface="Cambria Math" panose="02040503050406030204" pitchFamily="18" charset="0"/>
                            </a:rPr>
                            <m:t>𝐁</m:t>
                          </m:r>
                        </m:e>
                        <m:sub>
                          <m:r>
                            <a:rPr lang="en-US" b="1">
                              <a:solidFill>
                                <a:schemeClr val="accent4"/>
                              </a:solidFill>
                              <a:latin typeface="Cambria Math" panose="02040503050406030204" pitchFamily="18" charset="0"/>
                            </a:rPr>
                            <m:t>𝐚𝐯</m:t>
                          </m:r>
                        </m:sub>
                        <m:sup>
                          <m:r>
                            <a:rPr lang="en-US" b="1">
                              <a:solidFill>
                                <a:schemeClr val="accent4"/>
                              </a:solidFill>
                              <a:latin typeface="Cambria Math" panose="02040503050406030204" pitchFamily="18" charset="0"/>
                            </a:rPr>
                            <m:t>𝐣</m:t>
                          </m:r>
                        </m:sup>
                      </m:sSubSup>
                      <m:r>
                        <a:rPr lang="en-US" b="1" i="0">
                          <a:solidFill>
                            <a:schemeClr val="accent4"/>
                          </a:solidFill>
                          <a:latin typeface="Cambria Math" panose="02040503050406030204" pitchFamily="18" charset="0"/>
                        </a:rPr>
                        <m:t>=</m:t>
                      </m:r>
                      <m:sSubSup>
                        <m:sSubSupPr>
                          <m:ctrlPr>
                            <a:rPr lang="en-US" b="1" i="1">
                              <a:solidFill>
                                <a:schemeClr val="accent4"/>
                              </a:solidFill>
                              <a:latin typeface="Cambria Math" panose="02040503050406030204" pitchFamily="18" charset="0"/>
                            </a:rPr>
                          </m:ctrlPr>
                        </m:sSubSupPr>
                        <m:e>
                          <m:r>
                            <a:rPr lang="en-US" b="1" i="0" smtClean="0">
                              <a:solidFill>
                                <a:schemeClr val="accent4"/>
                              </a:solidFill>
                              <a:latin typeface="Cambria Math" panose="02040503050406030204" pitchFamily="18" charset="0"/>
                            </a:rPr>
                            <m:t>𝐁</m:t>
                          </m:r>
                        </m:e>
                        <m:sub>
                          <m:r>
                            <a:rPr lang="en-US" b="1" i="1" smtClean="0">
                              <a:solidFill>
                                <a:schemeClr val="accent4"/>
                              </a:solidFill>
                              <a:latin typeface="Cambria Math" panose="02040503050406030204" pitchFamily="18" charset="0"/>
                            </a:rPr>
                            <m:t>𝟏</m:t>
                          </m:r>
                        </m:sub>
                        <m:sup>
                          <m:r>
                            <a:rPr lang="en-US" b="1">
                              <a:solidFill>
                                <a:schemeClr val="accent4"/>
                              </a:solidFill>
                              <a:latin typeface="Cambria Math" panose="02040503050406030204" pitchFamily="18" charset="0"/>
                            </a:rPr>
                            <m:t>𝐣</m:t>
                          </m:r>
                        </m:sup>
                      </m:sSubSup>
                      <m:r>
                        <a:rPr lang="en-US" i="1">
                          <a:solidFill>
                            <a:schemeClr val="accent4"/>
                          </a:solidFill>
                          <a:latin typeface="Cambria Math" panose="02040503050406030204" pitchFamily="18" charset="0"/>
                        </a:rPr>
                        <m:t>𝑑</m:t>
                      </m:r>
                      <m:r>
                        <a:rPr lang="en-US" i="1">
                          <a:solidFill>
                            <a:schemeClr val="accent4"/>
                          </a:solidFill>
                          <a:latin typeface="Cambria Math" panose="02040503050406030204" pitchFamily="18" charset="0"/>
                        </a:rPr>
                        <m:t>+</m:t>
                      </m:r>
                      <m:sSubSup>
                        <m:sSubSupPr>
                          <m:ctrlPr>
                            <a:rPr lang="en-US" b="1" i="1">
                              <a:solidFill>
                                <a:schemeClr val="accent4"/>
                              </a:solidFill>
                              <a:latin typeface="Cambria Math" panose="02040503050406030204" pitchFamily="18" charset="0"/>
                            </a:rPr>
                          </m:ctrlPr>
                        </m:sSubSupPr>
                        <m:e>
                          <m:r>
                            <a:rPr lang="en-US" b="1" i="0" smtClean="0">
                              <a:solidFill>
                                <a:schemeClr val="accent4"/>
                              </a:solidFill>
                              <a:latin typeface="Cambria Math" panose="02040503050406030204" pitchFamily="18" charset="0"/>
                            </a:rPr>
                            <m:t>𝐁</m:t>
                          </m:r>
                        </m:e>
                        <m:sub>
                          <m:r>
                            <a:rPr lang="en-US" b="1" i="1" smtClean="0">
                              <a:solidFill>
                                <a:schemeClr val="accent4"/>
                              </a:solidFill>
                              <a:latin typeface="Cambria Math" panose="02040503050406030204" pitchFamily="18" charset="0"/>
                            </a:rPr>
                            <m:t>𝟐</m:t>
                          </m:r>
                        </m:sub>
                        <m:sup>
                          <m:r>
                            <a:rPr lang="en-US" b="1">
                              <a:solidFill>
                                <a:schemeClr val="accent4"/>
                              </a:solidFill>
                              <a:latin typeface="Cambria Math" panose="02040503050406030204" pitchFamily="18" charset="0"/>
                            </a:rPr>
                            <m:t>𝐣</m:t>
                          </m:r>
                        </m:sup>
                      </m:sSubSup>
                      <m:d>
                        <m:dPr>
                          <m:ctrlPr>
                            <a:rPr lang="en-US" i="1">
                              <a:solidFill>
                                <a:schemeClr val="accent4"/>
                              </a:solidFill>
                              <a:latin typeface="Cambria Math" panose="02040503050406030204" pitchFamily="18" charset="0"/>
                            </a:rPr>
                          </m:ctrlPr>
                        </m:dPr>
                        <m:e>
                          <m:r>
                            <a:rPr lang="en-US" i="1">
                              <a:solidFill>
                                <a:schemeClr val="accent4"/>
                              </a:solidFill>
                              <a:latin typeface="Cambria Math" panose="02040503050406030204" pitchFamily="18" charset="0"/>
                            </a:rPr>
                            <m:t>1−</m:t>
                          </m:r>
                          <m:r>
                            <a:rPr lang="en-US" i="1">
                              <a:solidFill>
                                <a:schemeClr val="accent4"/>
                              </a:solidFill>
                              <a:latin typeface="Cambria Math" panose="02040503050406030204" pitchFamily="18" charset="0"/>
                            </a:rPr>
                            <m:t>𝑑</m:t>
                          </m:r>
                        </m:e>
                      </m:d>
                    </m:oMath>
                  </m:oMathPara>
                </a14:m>
                <a:endParaRPr lang="en-US" i="1" dirty="0" smtClean="0">
                  <a:solidFill>
                    <a:schemeClr val="accent4"/>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Sup>
                        <m:sSubSupPr>
                          <m:ctrlPr>
                            <a:rPr lang="en-US" b="1" i="1">
                              <a:solidFill>
                                <a:schemeClr val="accent4"/>
                              </a:solidFill>
                              <a:latin typeface="Cambria Math" panose="02040503050406030204" pitchFamily="18" charset="0"/>
                            </a:rPr>
                          </m:ctrlPr>
                        </m:sSubSupPr>
                        <m:e>
                          <m:r>
                            <a:rPr lang="en-US" b="1" i="0" smtClean="0">
                              <a:solidFill>
                                <a:schemeClr val="accent4"/>
                              </a:solidFill>
                              <a:latin typeface="Cambria Math" panose="02040503050406030204" pitchFamily="18" charset="0"/>
                            </a:rPr>
                            <m:t>𝐂</m:t>
                          </m:r>
                        </m:e>
                        <m:sub>
                          <m:r>
                            <a:rPr lang="en-US" b="1">
                              <a:solidFill>
                                <a:schemeClr val="accent4"/>
                              </a:solidFill>
                              <a:latin typeface="Cambria Math" panose="02040503050406030204" pitchFamily="18" charset="0"/>
                            </a:rPr>
                            <m:t>𝐚𝐯</m:t>
                          </m:r>
                        </m:sub>
                        <m:sup>
                          <m:r>
                            <a:rPr lang="en-US" b="1">
                              <a:solidFill>
                                <a:schemeClr val="accent4"/>
                              </a:solidFill>
                              <a:latin typeface="Cambria Math" panose="02040503050406030204" pitchFamily="18" charset="0"/>
                            </a:rPr>
                            <m:t>𝐣</m:t>
                          </m:r>
                        </m:sup>
                      </m:sSubSup>
                      <m:r>
                        <a:rPr lang="en-US" b="1" i="0">
                          <a:solidFill>
                            <a:schemeClr val="accent4"/>
                          </a:solidFill>
                          <a:latin typeface="Cambria Math" panose="02040503050406030204" pitchFamily="18" charset="0"/>
                        </a:rPr>
                        <m:t>=</m:t>
                      </m:r>
                      <m:sSubSup>
                        <m:sSubSupPr>
                          <m:ctrlPr>
                            <a:rPr lang="en-US" b="1" i="1">
                              <a:solidFill>
                                <a:schemeClr val="accent4"/>
                              </a:solidFill>
                              <a:latin typeface="Cambria Math" panose="02040503050406030204" pitchFamily="18" charset="0"/>
                            </a:rPr>
                          </m:ctrlPr>
                        </m:sSubSupPr>
                        <m:e>
                          <m:r>
                            <a:rPr lang="en-US" b="1">
                              <a:solidFill>
                                <a:schemeClr val="accent4"/>
                              </a:solidFill>
                              <a:latin typeface="Cambria Math" panose="02040503050406030204" pitchFamily="18" charset="0"/>
                            </a:rPr>
                            <m:t>𝐂</m:t>
                          </m:r>
                        </m:e>
                        <m:sub>
                          <m:r>
                            <a:rPr lang="en-US" b="1" i="1" smtClean="0">
                              <a:solidFill>
                                <a:schemeClr val="accent4"/>
                              </a:solidFill>
                              <a:latin typeface="Cambria Math" panose="02040503050406030204" pitchFamily="18" charset="0"/>
                            </a:rPr>
                            <m:t>𝟏</m:t>
                          </m:r>
                        </m:sub>
                        <m:sup>
                          <m:r>
                            <a:rPr lang="en-US" b="1">
                              <a:solidFill>
                                <a:schemeClr val="accent4"/>
                              </a:solidFill>
                              <a:latin typeface="Cambria Math" panose="02040503050406030204" pitchFamily="18" charset="0"/>
                            </a:rPr>
                            <m:t>𝐣</m:t>
                          </m:r>
                        </m:sup>
                      </m:sSubSup>
                      <m:r>
                        <a:rPr lang="en-US" i="1">
                          <a:solidFill>
                            <a:schemeClr val="accent4"/>
                          </a:solidFill>
                          <a:latin typeface="Cambria Math" panose="02040503050406030204" pitchFamily="18" charset="0"/>
                        </a:rPr>
                        <m:t>𝑑</m:t>
                      </m:r>
                      <m:r>
                        <a:rPr lang="en-US" i="1">
                          <a:solidFill>
                            <a:schemeClr val="accent4"/>
                          </a:solidFill>
                          <a:latin typeface="Cambria Math" panose="02040503050406030204" pitchFamily="18" charset="0"/>
                        </a:rPr>
                        <m:t>+</m:t>
                      </m:r>
                      <m:sSubSup>
                        <m:sSubSupPr>
                          <m:ctrlPr>
                            <a:rPr lang="en-US" b="1" i="1">
                              <a:solidFill>
                                <a:schemeClr val="accent4"/>
                              </a:solidFill>
                              <a:latin typeface="Cambria Math" panose="02040503050406030204" pitchFamily="18" charset="0"/>
                            </a:rPr>
                          </m:ctrlPr>
                        </m:sSubSupPr>
                        <m:e>
                          <m:r>
                            <a:rPr lang="en-US" b="1">
                              <a:solidFill>
                                <a:schemeClr val="accent4"/>
                              </a:solidFill>
                              <a:latin typeface="Cambria Math" panose="02040503050406030204" pitchFamily="18" charset="0"/>
                            </a:rPr>
                            <m:t>𝐂</m:t>
                          </m:r>
                        </m:e>
                        <m:sub>
                          <m:r>
                            <a:rPr lang="en-US" b="1" i="1" smtClean="0">
                              <a:solidFill>
                                <a:schemeClr val="accent4"/>
                              </a:solidFill>
                              <a:latin typeface="Cambria Math" panose="02040503050406030204" pitchFamily="18" charset="0"/>
                            </a:rPr>
                            <m:t>𝟐</m:t>
                          </m:r>
                        </m:sub>
                        <m:sup>
                          <m:r>
                            <a:rPr lang="en-US" b="1">
                              <a:solidFill>
                                <a:schemeClr val="accent4"/>
                              </a:solidFill>
                              <a:latin typeface="Cambria Math" panose="02040503050406030204" pitchFamily="18" charset="0"/>
                            </a:rPr>
                            <m:t>𝐣</m:t>
                          </m:r>
                        </m:sup>
                      </m:sSubSup>
                      <m:d>
                        <m:dPr>
                          <m:ctrlPr>
                            <a:rPr lang="en-US" i="1">
                              <a:solidFill>
                                <a:schemeClr val="accent4"/>
                              </a:solidFill>
                              <a:latin typeface="Cambria Math" panose="02040503050406030204" pitchFamily="18" charset="0"/>
                            </a:rPr>
                          </m:ctrlPr>
                        </m:dPr>
                        <m:e>
                          <m:r>
                            <a:rPr lang="en-US" i="1">
                              <a:solidFill>
                                <a:schemeClr val="accent4"/>
                              </a:solidFill>
                              <a:latin typeface="Cambria Math" panose="02040503050406030204" pitchFamily="18" charset="0"/>
                            </a:rPr>
                            <m:t>1−</m:t>
                          </m:r>
                          <m:r>
                            <a:rPr lang="en-US" i="1">
                              <a:solidFill>
                                <a:schemeClr val="accent4"/>
                              </a:solidFill>
                              <a:latin typeface="Cambria Math" panose="02040503050406030204" pitchFamily="18" charset="0"/>
                            </a:rPr>
                            <m:t>𝑑</m:t>
                          </m:r>
                        </m:e>
                      </m:d>
                    </m:oMath>
                  </m:oMathPara>
                </a14:m>
                <a:endParaRPr lang="en-US" dirty="0">
                  <a:solidFill>
                    <a:schemeClr val="accent4"/>
                  </a:solidFill>
                </a:endParaRPr>
              </a:p>
              <a:p>
                <a:pPr/>
                <a14:m>
                  <m:oMathPara xmlns:m="http://schemas.openxmlformats.org/officeDocument/2006/math">
                    <m:oMathParaPr>
                      <m:jc m:val="centerGroup"/>
                    </m:oMathParaPr>
                    <m:oMath xmlns:m="http://schemas.openxmlformats.org/officeDocument/2006/math">
                      <m:sSubSup>
                        <m:sSubSupPr>
                          <m:ctrlPr>
                            <a:rPr lang="en-US" b="1" i="1">
                              <a:solidFill>
                                <a:schemeClr val="accent4"/>
                              </a:solidFill>
                              <a:latin typeface="Cambria Math" panose="02040503050406030204" pitchFamily="18" charset="0"/>
                            </a:rPr>
                          </m:ctrlPr>
                        </m:sSubSupPr>
                        <m:e>
                          <m:r>
                            <a:rPr lang="en-US" b="1" i="1" smtClean="0">
                              <a:solidFill>
                                <a:schemeClr val="accent4"/>
                              </a:solidFill>
                              <a:latin typeface="Cambria Math" panose="02040503050406030204" pitchFamily="18" charset="0"/>
                            </a:rPr>
                            <m:t> </m:t>
                          </m:r>
                          <m:r>
                            <a:rPr lang="en-US" b="1" i="0" smtClean="0">
                              <a:solidFill>
                                <a:schemeClr val="accent4"/>
                              </a:solidFill>
                              <a:latin typeface="Cambria Math" panose="02040503050406030204" pitchFamily="18" charset="0"/>
                            </a:rPr>
                            <m:t>𝐃</m:t>
                          </m:r>
                        </m:e>
                        <m:sub>
                          <m:r>
                            <a:rPr lang="en-US" b="1">
                              <a:solidFill>
                                <a:schemeClr val="accent4"/>
                              </a:solidFill>
                              <a:latin typeface="Cambria Math" panose="02040503050406030204" pitchFamily="18" charset="0"/>
                            </a:rPr>
                            <m:t>𝐚𝐯</m:t>
                          </m:r>
                        </m:sub>
                        <m:sup>
                          <m:r>
                            <a:rPr lang="en-US" b="1">
                              <a:solidFill>
                                <a:schemeClr val="accent4"/>
                              </a:solidFill>
                              <a:latin typeface="Cambria Math" panose="02040503050406030204" pitchFamily="18" charset="0"/>
                            </a:rPr>
                            <m:t>𝐣</m:t>
                          </m:r>
                        </m:sup>
                      </m:sSubSup>
                      <m:r>
                        <a:rPr lang="en-US" b="1" i="0">
                          <a:solidFill>
                            <a:schemeClr val="accent4"/>
                          </a:solidFill>
                          <a:latin typeface="Cambria Math" panose="02040503050406030204" pitchFamily="18" charset="0"/>
                        </a:rPr>
                        <m:t>=</m:t>
                      </m:r>
                      <m:sSubSup>
                        <m:sSubSupPr>
                          <m:ctrlPr>
                            <a:rPr lang="en-US" b="1" i="1">
                              <a:solidFill>
                                <a:schemeClr val="accent4"/>
                              </a:solidFill>
                              <a:latin typeface="Cambria Math" panose="02040503050406030204" pitchFamily="18" charset="0"/>
                            </a:rPr>
                          </m:ctrlPr>
                        </m:sSubSupPr>
                        <m:e>
                          <m:r>
                            <a:rPr lang="en-US" b="1" i="1">
                              <a:solidFill>
                                <a:schemeClr val="accent4"/>
                              </a:solidFill>
                              <a:latin typeface="Cambria Math" panose="02040503050406030204" pitchFamily="18" charset="0"/>
                            </a:rPr>
                            <m:t> </m:t>
                          </m:r>
                          <m:r>
                            <a:rPr lang="en-US" b="1">
                              <a:solidFill>
                                <a:schemeClr val="accent4"/>
                              </a:solidFill>
                              <a:latin typeface="Cambria Math" panose="02040503050406030204" pitchFamily="18" charset="0"/>
                            </a:rPr>
                            <m:t>𝐃</m:t>
                          </m:r>
                        </m:e>
                        <m:sub>
                          <m:r>
                            <a:rPr lang="en-US" b="1" i="1" smtClean="0">
                              <a:solidFill>
                                <a:schemeClr val="accent4"/>
                              </a:solidFill>
                              <a:latin typeface="Cambria Math" panose="02040503050406030204" pitchFamily="18" charset="0"/>
                            </a:rPr>
                            <m:t>𝟏</m:t>
                          </m:r>
                        </m:sub>
                        <m:sup>
                          <m:r>
                            <a:rPr lang="en-US" b="1">
                              <a:solidFill>
                                <a:schemeClr val="accent4"/>
                              </a:solidFill>
                              <a:latin typeface="Cambria Math" panose="02040503050406030204" pitchFamily="18" charset="0"/>
                            </a:rPr>
                            <m:t>𝐣</m:t>
                          </m:r>
                        </m:sup>
                      </m:sSubSup>
                      <m:r>
                        <a:rPr lang="en-US" i="1">
                          <a:solidFill>
                            <a:schemeClr val="accent4"/>
                          </a:solidFill>
                          <a:latin typeface="Cambria Math" panose="02040503050406030204" pitchFamily="18" charset="0"/>
                        </a:rPr>
                        <m:t>𝑑</m:t>
                      </m:r>
                      <m:r>
                        <a:rPr lang="en-US" i="1">
                          <a:solidFill>
                            <a:schemeClr val="accent4"/>
                          </a:solidFill>
                          <a:latin typeface="Cambria Math" panose="02040503050406030204" pitchFamily="18" charset="0"/>
                        </a:rPr>
                        <m:t>+</m:t>
                      </m:r>
                      <m:sSubSup>
                        <m:sSubSupPr>
                          <m:ctrlPr>
                            <a:rPr lang="en-US" b="1" i="1">
                              <a:solidFill>
                                <a:schemeClr val="accent4"/>
                              </a:solidFill>
                              <a:latin typeface="Cambria Math" panose="02040503050406030204" pitchFamily="18" charset="0"/>
                            </a:rPr>
                          </m:ctrlPr>
                        </m:sSubSupPr>
                        <m:e>
                          <m:r>
                            <a:rPr lang="en-US" b="1" i="1">
                              <a:solidFill>
                                <a:schemeClr val="accent4"/>
                              </a:solidFill>
                              <a:latin typeface="Cambria Math" panose="02040503050406030204" pitchFamily="18" charset="0"/>
                            </a:rPr>
                            <m:t> </m:t>
                          </m:r>
                          <m:r>
                            <a:rPr lang="en-US" b="1">
                              <a:solidFill>
                                <a:schemeClr val="accent4"/>
                              </a:solidFill>
                              <a:latin typeface="Cambria Math" panose="02040503050406030204" pitchFamily="18" charset="0"/>
                            </a:rPr>
                            <m:t>𝐃</m:t>
                          </m:r>
                        </m:e>
                        <m:sub>
                          <m:r>
                            <a:rPr lang="en-US" b="1" i="1" smtClean="0">
                              <a:solidFill>
                                <a:schemeClr val="accent4"/>
                              </a:solidFill>
                              <a:latin typeface="Cambria Math" panose="02040503050406030204" pitchFamily="18" charset="0"/>
                            </a:rPr>
                            <m:t>𝟐</m:t>
                          </m:r>
                        </m:sub>
                        <m:sup>
                          <m:r>
                            <a:rPr lang="en-US" b="1">
                              <a:solidFill>
                                <a:schemeClr val="accent4"/>
                              </a:solidFill>
                              <a:latin typeface="Cambria Math" panose="02040503050406030204" pitchFamily="18" charset="0"/>
                            </a:rPr>
                            <m:t>𝐣</m:t>
                          </m:r>
                        </m:sup>
                      </m:sSubSup>
                      <m:d>
                        <m:dPr>
                          <m:ctrlPr>
                            <a:rPr lang="en-US" i="1">
                              <a:solidFill>
                                <a:schemeClr val="accent4"/>
                              </a:solidFill>
                              <a:latin typeface="Cambria Math" panose="02040503050406030204" pitchFamily="18" charset="0"/>
                            </a:rPr>
                          </m:ctrlPr>
                        </m:dPr>
                        <m:e>
                          <m:r>
                            <a:rPr lang="en-US" i="1">
                              <a:solidFill>
                                <a:schemeClr val="accent4"/>
                              </a:solidFill>
                              <a:latin typeface="Cambria Math" panose="02040503050406030204" pitchFamily="18" charset="0"/>
                            </a:rPr>
                            <m:t>1−</m:t>
                          </m:r>
                          <m:r>
                            <a:rPr lang="en-US" i="1">
                              <a:solidFill>
                                <a:schemeClr val="accent4"/>
                              </a:solidFill>
                              <a:latin typeface="Cambria Math" panose="02040503050406030204" pitchFamily="18" charset="0"/>
                            </a:rPr>
                            <m:t>𝑑</m:t>
                          </m:r>
                        </m:e>
                      </m:d>
                    </m:oMath>
                  </m:oMathPara>
                </a14:m>
                <a:endParaRPr lang="en-US" dirty="0">
                  <a:solidFill>
                    <a:schemeClr val="accent4"/>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5889214" y="2270712"/>
                <a:ext cx="2790379" cy="1468864"/>
              </a:xfrm>
              <a:prstGeom prst="rect">
                <a:avLst/>
              </a:prstGeom>
              <a:blipFill rotWithShape="0">
                <a:blip r:embed="rId5"/>
                <a:stretch>
                  <a:fillRect b="-415"/>
                </a:stretch>
              </a:blipFill>
            </p:spPr>
            <p:txBody>
              <a:bodyPr/>
              <a:lstStyle/>
              <a:p>
                <a:r>
                  <a:rPr lang="en-US">
                    <a:noFill/>
                  </a:rPr>
                  <a:t> </a:t>
                </a:r>
              </a:p>
            </p:txBody>
          </p:sp>
        </mc:Fallback>
      </mc:AlternateContent>
      <p:sp>
        <p:nvSpPr>
          <p:cNvPr id="10" name="Rectangle 3"/>
          <p:cNvSpPr txBox="1">
            <a:spLocks noChangeArrowheads="1"/>
          </p:cNvSpPr>
          <p:nvPr/>
        </p:nvSpPr>
        <p:spPr bwMode="auto">
          <a:xfrm>
            <a:off x="4921801" y="2293700"/>
            <a:ext cx="1339853" cy="400110"/>
          </a:xfrm>
          <a:prstGeom prst="rect">
            <a:avLst/>
          </a:prstGeom>
          <a:noFill/>
          <a:ln w="9525">
            <a:noFill/>
            <a:miter lim="800000"/>
            <a:headEnd/>
            <a:tailEnd/>
          </a:ln>
        </p:spPr>
        <p:txBody>
          <a:bodyPr wrap="square">
            <a:spAutoFit/>
          </a:bodyPr>
          <a:lstStyle/>
          <a:p>
            <a:pPr eaLnBrk="0" hangingPunct="0">
              <a:spcBef>
                <a:spcPct val="20000"/>
              </a:spcBef>
              <a:buClr>
                <a:schemeClr val="bg2"/>
              </a:buClr>
              <a:buSzPct val="75000"/>
              <a:defRPr/>
            </a:pPr>
            <a:r>
              <a:rPr lang="fr-FR" sz="2000" i="1" kern="0" dirty="0" err="1" smtClean="0">
                <a:solidFill>
                  <a:schemeClr val="tx2"/>
                </a:solidFill>
                <a:latin typeface="+mn-lt"/>
                <a:cs typeface="+mn-cs"/>
              </a:rPr>
              <a:t>where</a:t>
            </a:r>
            <a:endParaRPr lang="fr-FR" sz="2000" i="1" kern="0" dirty="0" smtClean="0">
              <a:solidFill>
                <a:schemeClr val="tx2"/>
              </a:solidFill>
              <a:latin typeface="+mn-lt"/>
              <a:cs typeface="+mn-cs"/>
            </a:endParaRPr>
          </a:p>
        </p:txBody>
      </p:sp>
    </p:spTree>
    <p:extLst>
      <p:ext uri="{BB962C8B-B14F-4D97-AF65-F5344CB8AC3E}">
        <p14:creationId xmlns:p14="http://schemas.microsoft.com/office/powerpoint/2010/main" val="368910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8">
                                            <p:txEl>
                                              <p:pRg st="8" end="8"/>
                                            </p:txEl>
                                          </p:spTgt>
                                        </p:tgtEl>
                                        <p:attrNameLst>
                                          <p:attrName>style.visibility</p:attrName>
                                        </p:attrNameLst>
                                      </p:cBhvr>
                                      <p:to>
                                        <p:strVal val="visible"/>
                                      </p:to>
                                    </p:set>
                                    <p:animEffect transition="in" filter="wipe(up)">
                                      <p:cBhvr>
                                        <p:cTn id="7" dur="500"/>
                                        <p:tgtEl>
                                          <p:spTgt spid="38">
                                            <p:txEl>
                                              <p:pRg st="8" end="8"/>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8">
                                            <p:txEl>
                                              <p:pRg st="9" end="9"/>
                                            </p:txEl>
                                          </p:spTgt>
                                        </p:tgtEl>
                                        <p:attrNameLst>
                                          <p:attrName>style.visibility</p:attrName>
                                        </p:attrNameLst>
                                      </p:cBhvr>
                                      <p:to>
                                        <p:strVal val="visible"/>
                                      </p:to>
                                    </p:set>
                                    <p:animEffect transition="in" filter="wipe(up)">
                                      <p:cBhvr>
                                        <p:cTn id="10" dur="500"/>
                                        <p:tgtEl>
                                          <p:spTgt spid="38">
                                            <p:txEl>
                                              <p:pRg st="9" end="9"/>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8">
                                            <p:txEl>
                                              <p:pRg st="10" end="10"/>
                                            </p:txEl>
                                          </p:spTgt>
                                        </p:tgtEl>
                                        <p:attrNameLst>
                                          <p:attrName>style.visibility</p:attrName>
                                        </p:attrNameLst>
                                      </p:cBhvr>
                                      <p:to>
                                        <p:strVal val="visible"/>
                                      </p:to>
                                    </p:set>
                                    <p:animEffect transition="in" filter="wipe(up)">
                                      <p:cBhvr>
                                        <p:cTn id="13" dur="500"/>
                                        <p:tgtEl>
                                          <p:spTgt spid="3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1066800" y="2162786"/>
            <a:ext cx="7315200" cy="1352543"/>
          </a:xfrm>
          <a:prstGeom prst="round2DiagRect">
            <a:avLst/>
          </a:prstGeom>
          <a:solidFill>
            <a:srgbClr val="DDDDDD"/>
          </a:solidFill>
          <a:ln w="9525" cap="flat" cmpd="sng" algn="ctr">
            <a:solidFill>
              <a:schemeClr val="tx1"/>
            </a:solidFill>
            <a:prstDash val="solid"/>
            <a:round/>
            <a:headEnd type="none" w="med" len="med"/>
            <a:tailEnd type="none" w="med" len="med"/>
          </a:ln>
          <a:effectLst/>
        </p:spPr>
        <p:txBody>
          <a:bodyPr/>
          <a:lstStyle/>
          <a:p>
            <a:pPr algn="just"/>
            <a:r>
              <a:rPr lang="en-US" sz="2200" i="1" dirty="0" smtClean="0">
                <a:solidFill>
                  <a:schemeClr val="tx2"/>
                </a:solidFill>
                <a:latin typeface="+mn-lt"/>
              </a:rPr>
              <a:t>Recent </a:t>
            </a:r>
            <a:r>
              <a:rPr lang="en-US" sz="2200" i="1" dirty="0">
                <a:solidFill>
                  <a:schemeClr val="tx2"/>
                </a:solidFill>
                <a:latin typeface="+mn-lt"/>
              </a:rPr>
              <a:t>advances in </a:t>
            </a:r>
            <a:r>
              <a:rPr lang="en-US" sz="2200" b="1" i="1" dirty="0">
                <a:solidFill>
                  <a:schemeClr val="tx2"/>
                </a:solidFill>
                <a:latin typeface="+mn-lt"/>
              </a:rPr>
              <a:t>power </a:t>
            </a:r>
            <a:r>
              <a:rPr lang="en-US" sz="2200" b="1" i="1" dirty="0" smtClean="0">
                <a:solidFill>
                  <a:schemeClr val="tx2"/>
                </a:solidFill>
                <a:latin typeface="+mn-lt"/>
              </a:rPr>
              <a:t>electronics </a:t>
            </a:r>
            <a:r>
              <a:rPr lang="en-US" sz="2200" i="1" dirty="0" smtClean="0">
                <a:solidFill>
                  <a:schemeClr val="tx2"/>
                </a:solidFill>
                <a:latin typeface="+mn-lt"/>
              </a:rPr>
              <a:t>encouraged the development </a:t>
            </a:r>
            <a:r>
              <a:rPr lang="en-US" sz="2200" i="1" dirty="0">
                <a:solidFill>
                  <a:schemeClr val="tx2"/>
                </a:solidFill>
                <a:latin typeface="+mn-lt"/>
              </a:rPr>
              <a:t>of new initiatives </a:t>
            </a:r>
            <a:r>
              <a:rPr lang="en-US" sz="2200" i="1" dirty="0" smtClean="0">
                <a:solidFill>
                  <a:schemeClr val="tx2"/>
                </a:solidFill>
                <a:latin typeface="+mn-lt"/>
              </a:rPr>
              <a:t>for </a:t>
            </a:r>
            <a:r>
              <a:rPr lang="en-US" sz="2200" b="1" i="1" dirty="0">
                <a:solidFill>
                  <a:schemeClr val="tx2"/>
                </a:solidFill>
                <a:latin typeface="+mn-lt"/>
              </a:rPr>
              <a:t>Hybrid Electric </a:t>
            </a:r>
            <a:r>
              <a:rPr lang="en-US" sz="2200" b="1" i="1" dirty="0" smtClean="0">
                <a:solidFill>
                  <a:schemeClr val="tx2"/>
                </a:solidFill>
                <a:latin typeface="+mn-lt"/>
              </a:rPr>
              <a:t>Vehicles (HEVs</a:t>
            </a:r>
            <a:r>
              <a:rPr lang="en-US" sz="2200" b="1" i="1" dirty="0">
                <a:solidFill>
                  <a:schemeClr val="tx2"/>
                </a:solidFill>
                <a:latin typeface="+mn-lt"/>
              </a:rPr>
              <a:t>)</a:t>
            </a:r>
            <a:r>
              <a:rPr lang="en-US" sz="2200" i="1" dirty="0">
                <a:solidFill>
                  <a:schemeClr val="tx2"/>
                </a:solidFill>
                <a:latin typeface="+mn-lt"/>
              </a:rPr>
              <a:t> </a:t>
            </a:r>
            <a:r>
              <a:rPr lang="en-US" sz="2200" i="1" dirty="0" smtClean="0">
                <a:solidFill>
                  <a:schemeClr val="tx2"/>
                </a:solidFill>
                <a:latin typeface="+mn-lt"/>
              </a:rPr>
              <a:t>with </a:t>
            </a:r>
            <a:r>
              <a:rPr lang="en-US" sz="2200" i="1" dirty="0">
                <a:solidFill>
                  <a:schemeClr val="tx2"/>
                </a:solidFill>
                <a:latin typeface="+mn-lt"/>
              </a:rPr>
              <a:t>advanced multi-level power electronic </a:t>
            </a:r>
            <a:r>
              <a:rPr lang="en-US" sz="2200" i="1" dirty="0" smtClean="0">
                <a:solidFill>
                  <a:schemeClr val="tx2"/>
                </a:solidFill>
                <a:latin typeface="+mn-lt"/>
              </a:rPr>
              <a:t>systems.</a:t>
            </a:r>
            <a:endParaRPr lang="en-US" sz="2200" i="1" dirty="0">
              <a:solidFill>
                <a:schemeClr val="tx2"/>
              </a:solidFill>
              <a:latin typeface="+mn-lt"/>
            </a:endParaRPr>
          </a:p>
        </p:txBody>
      </p:sp>
      <p:sp>
        <p:nvSpPr>
          <p:cNvPr id="8" name="Round Diagonal Corner Rectangle 7"/>
          <p:cNvSpPr/>
          <p:nvPr/>
        </p:nvSpPr>
        <p:spPr bwMode="auto">
          <a:xfrm>
            <a:off x="914398" y="2342585"/>
            <a:ext cx="7315200" cy="1551936"/>
          </a:xfrm>
          <a:prstGeom prst="round2DiagRect">
            <a:avLst/>
          </a:prstGeom>
          <a:solidFill>
            <a:srgbClr val="DDDDDD"/>
          </a:solidFill>
          <a:ln w="9525" cap="flat" cmpd="sng" algn="ctr">
            <a:solidFill>
              <a:schemeClr val="tx1"/>
            </a:solidFill>
            <a:prstDash val="solid"/>
            <a:round/>
            <a:headEnd type="none" w="med" len="med"/>
            <a:tailEnd type="none" w="med" len="med"/>
          </a:ln>
          <a:effectLst/>
        </p:spPr>
        <p:txBody>
          <a:bodyPr/>
          <a:lstStyle/>
          <a:p>
            <a:pPr algn="just"/>
            <a:r>
              <a:rPr lang="en-US" sz="2200" i="1" dirty="0">
                <a:solidFill>
                  <a:schemeClr val="tx2"/>
                </a:solidFill>
                <a:latin typeface="+mn-lt"/>
              </a:rPr>
              <a:t>	</a:t>
            </a:r>
            <a:r>
              <a:rPr lang="en-US" sz="2200" b="1" i="1" dirty="0" smtClean="0">
                <a:solidFill>
                  <a:schemeClr val="tx2"/>
                </a:solidFill>
                <a:latin typeface="+mn-lt"/>
              </a:rPr>
              <a:t>Power converters</a:t>
            </a:r>
            <a:r>
              <a:rPr lang="en-US" sz="2200" i="1" dirty="0" smtClean="0">
                <a:solidFill>
                  <a:schemeClr val="tx2"/>
                </a:solidFill>
                <a:latin typeface="+mn-lt"/>
              </a:rPr>
              <a:t> are intensively used in HEVs</a:t>
            </a:r>
          </a:p>
          <a:p>
            <a:pPr marL="1371600" lvl="2" indent="-457200">
              <a:buFont typeface="Arial" panose="020B0604020202020204" pitchFamily="34" charset="0"/>
              <a:buChar char="•"/>
              <a:defRPr/>
            </a:pPr>
            <a:r>
              <a:rPr lang="en-US" sz="2200" i="1" dirty="0">
                <a:solidFill>
                  <a:schemeClr val="tx2"/>
                </a:solidFill>
                <a:latin typeface="+mn-lt"/>
              </a:rPr>
              <a:t>convert power at different levels</a:t>
            </a:r>
          </a:p>
          <a:p>
            <a:pPr marL="1371600" lvl="2" indent="-457200">
              <a:buFont typeface="Arial" panose="020B0604020202020204" pitchFamily="34" charset="0"/>
              <a:buChar char="•"/>
              <a:defRPr/>
            </a:pPr>
            <a:r>
              <a:rPr lang="en-US" sz="2200" i="1" dirty="0">
                <a:solidFill>
                  <a:schemeClr val="tx2"/>
                </a:solidFill>
                <a:latin typeface="+mn-lt"/>
              </a:rPr>
              <a:t>drive various load</a:t>
            </a:r>
          </a:p>
          <a:p>
            <a:pPr marL="1371600" lvl="2" indent="-457200">
              <a:buFont typeface="Arial" panose="020B0604020202020204" pitchFamily="34" charset="0"/>
              <a:buChar char="•"/>
              <a:defRPr/>
            </a:pPr>
            <a:r>
              <a:rPr lang="en-US" sz="2200" i="1" dirty="0">
                <a:solidFill>
                  <a:schemeClr val="tx2"/>
                </a:solidFill>
                <a:latin typeface="+mn-lt"/>
              </a:rPr>
              <a:t>electric drives</a:t>
            </a:r>
          </a:p>
          <a:p>
            <a:pPr algn="just"/>
            <a:endParaRPr lang="en-US" sz="2200" i="1" dirty="0" smtClean="0">
              <a:solidFill>
                <a:schemeClr val="tx2"/>
              </a:solidFill>
              <a:latin typeface="+mn-lt"/>
            </a:endParaRPr>
          </a:p>
          <a:p>
            <a:pPr algn="just"/>
            <a:endParaRPr lang="en-US" sz="2200" i="1" dirty="0">
              <a:solidFill>
                <a:schemeClr val="tx2"/>
              </a:solidFill>
              <a:latin typeface="+mn-lt"/>
            </a:endParaRPr>
          </a:p>
        </p:txBody>
      </p:sp>
    </p:spTree>
    <p:extLst>
      <p:ext uri="{BB962C8B-B14F-4D97-AF65-F5344CB8AC3E}">
        <p14:creationId xmlns:p14="http://schemas.microsoft.com/office/powerpoint/2010/main" val="124949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17072156"/>
              </p:ext>
            </p:extLst>
          </p:nvPr>
        </p:nvGraphicFramePr>
        <p:xfrm>
          <a:off x="1001301" y="3145408"/>
          <a:ext cx="6981132" cy="1698113"/>
        </p:xfrm>
        <a:graphic>
          <a:graphicData uri="http://schemas.openxmlformats.org/presentationml/2006/ole">
            <mc:AlternateContent xmlns:mc="http://schemas.openxmlformats.org/markup-compatibility/2006">
              <mc:Choice xmlns:v="urn:schemas-microsoft-com:vml" Requires="v">
                <p:oleObj spid="_x0000_s11290" name="Equation" r:id="rId3" imgW="5588000" imgH="1295400" progId="Equation.3">
                  <p:embed/>
                </p:oleObj>
              </mc:Choice>
              <mc:Fallback>
                <p:oleObj name="Equation" r:id="rId3" imgW="5588000" imgH="1295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301" y="3145408"/>
                        <a:ext cx="6981132" cy="1698113"/>
                      </a:xfrm>
                      <a:prstGeom prst="rect">
                        <a:avLst/>
                      </a:prstGeom>
                      <a:no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687791903"/>
              </p:ext>
            </p:extLst>
          </p:nvPr>
        </p:nvGraphicFramePr>
        <p:xfrm>
          <a:off x="360589" y="5038440"/>
          <a:ext cx="3038583" cy="1422689"/>
        </p:xfrm>
        <a:graphic>
          <a:graphicData uri="http://schemas.openxmlformats.org/presentationml/2006/ole">
            <mc:AlternateContent xmlns:mc="http://schemas.openxmlformats.org/markup-compatibility/2006">
              <mc:Choice xmlns:v="urn:schemas-microsoft-com:vml" Requires="v">
                <p:oleObj spid="_x0000_s11291" name="Equation" r:id="rId5" imgW="2197100" imgH="1270000" progId="Equation.3">
                  <p:embed/>
                </p:oleObj>
              </mc:Choice>
              <mc:Fallback>
                <p:oleObj name="Equation" r:id="rId5" imgW="2197100" imgH="12700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589" y="5038440"/>
                        <a:ext cx="3038583" cy="1422689"/>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01531261"/>
              </p:ext>
            </p:extLst>
          </p:nvPr>
        </p:nvGraphicFramePr>
        <p:xfrm>
          <a:off x="3468443" y="5318495"/>
          <a:ext cx="2974075" cy="881967"/>
        </p:xfrm>
        <a:graphic>
          <a:graphicData uri="http://schemas.openxmlformats.org/presentationml/2006/ole">
            <mc:AlternateContent xmlns:mc="http://schemas.openxmlformats.org/markup-compatibility/2006">
              <mc:Choice xmlns:v="urn:schemas-microsoft-com:vml" Requires="v">
                <p:oleObj spid="_x0000_s11292" name="Equation" r:id="rId7" imgW="2234230" imgH="634725" progId="Equation.3">
                  <p:embed/>
                </p:oleObj>
              </mc:Choice>
              <mc:Fallback>
                <p:oleObj name="Equation" r:id="rId7" imgW="2234230" imgH="634725"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8443" y="5318495"/>
                        <a:ext cx="2974075" cy="881967"/>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40666105"/>
              </p:ext>
            </p:extLst>
          </p:nvPr>
        </p:nvGraphicFramePr>
        <p:xfrm>
          <a:off x="6502108" y="5292436"/>
          <a:ext cx="2405614" cy="872834"/>
        </p:xfrm>
        <a:graphic>
          <a:graphicData uri="http://schemas.openxmlformats.org/presentationml/2006/ole">
            <mc:AlternateContent xmlns:mc="http://schemas.openxmlformats.org/markup-compatibility/2006">
              <mc:Choice xmlns:v="urn:schemas-microsoft-com:vml" Requires="v">
                <p:oleObj spid="_x0000_s11293" name="Equation" r:id="rId9" imgW="1358310" imgH="634725" progId="Equation.3">
                  <p:embed/>
                </p:oleObj>
              </mc:Choice>
              <mc:Fallback>
                <p:oleObj name="Equation" r:id="rId9" imgW="1358310" imgH="634725" progId="Equation.3">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2108" y="5292436"/>
                        <a:ext cx="2405614" cy="872834"/>
                      </a:xfrm>
                      <a:prstGeom prst="rect">
                        <a:avLst/>
                      </a:prstGeom>
                      <a:noFill/>
                    </p:spPr>
                  </p:pic>
                </p:oleObj>
              </mc:Fallback>
            </mc:AlternateContent>
          </a:graphicData>
        </a:graphic>
      </p:graphicFrame>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a:spLocks noChangeArrowheads="1"/>
          </p:cNvSpPr>
          <p:nvPr/>
        </p:nvSpPr>
        <p:spPr bwMode="auto">
          <a:xfrm>
            <a:off x="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r>
              <a:rPr kumimoji="0" lang="en-US" sz="900" b="0" i="0" u="none" strike="noStrike" cap="none" normalizeH="0" baseline="0" smtClean="0">
                <a:ln>
                  <a:noFill/>
                </a:ln>
                <a:solidFill>
                  <a:schemeClr val="tx1"/>
                </a:solidFill>
                <a:effectLst/>
                <a:latin typeface="Arial" panose="020B0604020202020204" pitchFamily="34"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err="1" smtClean="0"/>
              <a:t>Converter</a:t>
            </a:r>
            <a:r>
              <a:rPr lang="fr-FR" b="1" kern="0" dirty="0" smtClean="0"/>
              <a:t> State-</a:t>
            </a:r>
            <a:r>
              <a:rPr lang="fr-FR" b="1" kern="0" dirty="0" err="1" smtClean="0"/>
              <a:t>Space</a:t>
            </a:r>
            <a:r>
              <a:rPr lang="fr-FR" b="1" kern="0" dirty="0" smtClean="0"/>
              <a:t> Model</a:t>
            </a:r>
            <a:endParaRPr lang="fr-FR" b="1" kern="0" dirty="0"/>
          </a:p>
        </p:txBody>
      </p:sp>
      <p:pic>
        <p:nvPicPr>
          <p:cNvPr id="12" name="Picture 11"/>
          <p:cNvPicPr>
            <a:picLocks noChangeAspect="1"/>
          </p:cNvPicPr>
          <p:nvPr/>
        </p:nvPicPr>
        <p:blipFill rotWithShape="1">
          <a:blip r:embed="rId11"/>
          <a:srcRect t="9973"/>
          <a:stretch/>
        </p:blipFill>
        <p:spPr>
          <a:xfrm>
            <a:off x="1496773" y="1043980"/>
            <a:ext cx="6457950" cy="2058013"/>
          </a:xfrm>
          <a:prstGeom prst="rect">
            <a:avLst/>
          </a:prstGeom>
        </p:spPr>
      </p:pic>
    </p:spTree>
    <p:extLst>
      <p:ext uri="{BB962C8B-B14F-4D97-AF65-F5344CB8AC3E}">
        <p14:creationId xmlns:p14="http://schemas.microsoft.com/office/powerpoint/2010/main" val="1458291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err="1" smtClean="0"/>
              <a:t>Converter</a:t>
            </a:r>
            <a:r>
              <a:rPr lang="fr-FR" b="1" kern="0" dirty="0" smtClean="0"/>
              <a:t> State-</a:t>
            </a:r>
            <a:r>
              <a:rPr lang="fr-FR" b="1" kern="0" dirty="0" err="1" smtClean="0"/>
              <a:t>Space</a:t>
            </a:r>
            <a:r>
              <a:rPr lang="fr-FR" b="1" kern="0" dirty="0" smtClean="0"/>
              <a:t> Model</a:t>
            </a:r>
            <a:endParaRPr lang="fr-FR" b="1" kern="0" dirty="0"/>
          </a:p>
        </p:txBody>
      </p:sp>
      <mc:AlternateContent xmlns:mc="http://schemas.openxmlformats.org/markup-compatibility/2006" xmlns:a14="http://schemas.microsoft.com/office/drawing/2010/main">
        <mc:Choice Requires="a14">
          <p:sp>
            <p:nvSpPr>
              <p:cNvPr id="38" name="Rectangle 3"/>
              <p:cNvSpPr txBox="1">
                <a:spLocks noChangeArrowheads="1"/>
              </p:cNvSpPr>
              <p:nvPr/>
            </p:nvSpPr>
            <p:spPr bwMode="auto">
              <a:xfrm>
                <a:off x="526393" y="1455060"/>
                <a:ext cx="8091211" cy="4647426"/>
              </a:xfrm>
              <a:prstGeom prst="rect">
                <a:avLst/>
              </a:prstGeom>
              <a:noFill/>
              <a:ln w="9525">
                <a:noFill/>
                <a:miter lim="800000"/>
                <a:headEnd/>
                <a:tailEnd/>
              </a:ln>
            </p:spPr>
            <p:txBody>
              <a:bodyPr wrap="square">
                <a:spAutoFit/>
              </a:bodyPr>
              <a:lstStyle/>
              <a:p>
                <a:pPr marL="457200" indent="-457200" algn="just" eaLnBrk="0" hangingPunct="0">
                  <a:spcBef>
                    <a:spcPct val="20000"/>
                  </a:spcBef>
                  <a:buClr>
                    <a:schemeClr val="bg2"/>
                  </a:buClr>
                  <a:buSzPct val="75000"/>
                  <a:buFont typeface="+mj-lt"/>
                  <a:buAutoNum type="arabicPeriod" startAt="3"/>
                  <a:defRPr/>
                </a:pPr>
                <a:r>
                  <a:rPr lang="en-US" sz="2000" i="1" kern="0" dirty="0" smtClean="0">
                    <a:solidFill>
                      <a:schemeClr val="tx2"/>
                    </a:solidFill>
                    <a:latin typeface="+mn-lt"/>
                    <a:cs typeface="+mn-cs"/>
                  </a:rPr>
                  <a:t>The</a:t>
                </a:r>
                <a:r>
                  <a:rPr lang="en-US" sz="2000" b="1" i="1" kern="0" dirty="0" smtClean="0">
                    <a:solidFill>
                      <a:schemeClr val="tx2"/>
                    </a:solidFill>
                    <a:latin typeface="+mn-lt"/>
                    <a:cs typeface="+mn-cs"/>
                  </a:rPr>
                  <a:t> </a:t>
                </a:r>
                <a:r>
                  <a:rPr lang="en-US" sz="2000" b="1" i="1" kern="0" dirty="0">
                    <a:solidFill>
                      <a:schemeClr val="tx2"/>
                    </a:solidFill>
                    <a:latin typeface="+mn-lt"/>
                    <a:cs typeface="+mn-cs"/>
                  </a:rPr>
                  <a:t>continuous-time</a:t>
                </a:r>
                <a:r>
                  <a:rPr lang="en-US" sz="2000" i="1" kern="0" dirty="0">
                    <a:solidFill>
                      <a:schemeClr val="tx2"/>
                    </a:solidFill>
                    <a:latin typeface="+mn-lt"/>
                    <a:cs typeface="+mn-cs"/>
                  </a:rPr>
                  <a:t> </a:t>
                </a:r>
                <a:r>
                  <a:rPr lang="en-US" sz="2000" i="1" kern="0" dirty="0" smtClean="0">
                    <a:solidFill>
                      <a:schemeClr val="tx2"/>
                    </a:solidFill>
                    <a:latin typeface="+mn-lt"/>
                    <a:cs typeface="+mn-cs"/>
                  </a:rPr>
                  <a:t>model is </a:t>
                </a:r>
                <a:r>
                  <a:rPr lang="en-US" sz="2000" b="1" i="1" kern="0" dirty="0" smtClean="0">
                    <a:solidFill>
                      <a:schemeClr val="tx2"/>
                    </a:solidFill>
                    <a:latin typeface="+mn-lt"/>
                    <a:cs typeface="+mn-cs"/>
                  </a:rPr>
                  <a:t>discretized</a:t>
                </a:r>
                <a:r>
                  <a:rPr lang="en-US" sz="2000" i="1" kern="0" dirty="0" smtClean="0">
                    <a:solidFill>
                      <a:schemeClr val="tx2"/>
                    </a:solidFill>
                    <a:latin typeface="+mn-lt"/>
                    <a:cs typeface="+mn-cs"/>
                  </a:rPr>
                  <a:t> using first order hold with sampling period </a:t>
                </a:r>
                <a14:m>
                  <m:oMath xmlns:m="http://schemas.openxmlformats.org/officeDocument/2006/math">
                    <m:r>
                      <a:rPr lang="en-US" sz="2000" b="0" i="1" kern="0" smtClean="0">
                        <a:solidFill>
                          <a:schemeClr val="tx2"/>
                        </a:solidFill>
                        <a:latin typeface="Cambria Math" panose="02040503050406030204" pitchFamily="18" charset="0"/>
                        <a:cs typeface="+mn-cs"/>
                      </a:rPr>
                      <m:t>𝑇</m:t>
                    </m:r>
                    <m:r>
                      <a:rPr lang="en-US" sz="2000" b="0" i="1" kern="0" smtClean="0">
                        <a:solidFill>
                          <a:schemeClr val="tx2"/>
                        </a:solidFill>
                        <a:latin typeface="Cambria Math" panose="02040503050406030204" pitchFamily="18" charset="0"/>
                        <a:cs typeface="+mn-cs"/>
                      </a:rPr>
                      <m:t>=1</m:t>
                    </m:r>
                    <m:r>
                      <a:rPr lang="en-US" sz="2000" b="0" i="1" kern="0" smtClean="0">
                        <a:solidFill>
                          <a:schemeClr val="tx2"/>
                        </a:solidFill>
                        <a:latin typeface="Cambria Math" panose="02040503050406030204" pitchFamily="18" charset="0"/>
                        <a:ea typeface="Cambria Math" panose="02040503050406030204" pitchFamily="18" charset="0"/>
                        <a:cs typeface="+mn-cs"/>
                      </a:rPr>
                      <m:t>𝜇</m:t>
                    </m:r>
                  </m:oMath>
                </a14:m>
                <a:r>
                  <a:rPr lang="en-US" sz="2000" i="1" kern="0" dirty="0" smtClean="0">
                    <a:solidFill>
                      <a:schemeClr val="tx2"/>
                    </a:solidFill>
                    <a:latin typeface="+mn-lt"/>
                    <a:cs typeface="+mn-cs"/>
                  </a:rPr>
                  <a:t> seconds.</a:t>
                </a:r>
              </a:p>
              <a:p>
                <a:pPr marL="342900" indent="-342900" algn="just" eaLnBrk="0" hangingPunct="0">
                  <a:spcBef>
                    <a:spcPct val="20000"/>
                  </a:spcBef>
                  <a:buClr>
                    <a:schemeClr val="bg2"/>
                  </a:buClr>
                  <a:buSzPct val="75000"/>
                  <a:buFont typeface="Wingdings" pitchFamily="2" charset="2"/>
                  <a:buChar char="n"/>
                  <a:defRPr/>
                </a:pPr>
                <a:endParaRPr lang="en-US" sz="2000" i="1" kern="0" dirty="0" smtClean="0">
                  <a:solidFill>
                    <a:schemeClr val="tx2"/>
                  </a:solidFill>
                  <a:latin typeface="+mn-lt"/>
                  <a:cs typeface="+mn-cs"/>
                </a:endParaRPr>
              </a:p>
              <a:p>
                <a:pPr marL="342900" indent="-342900" algn="just" eaLnBrk="0" hangingPunct="0">
                  <a:spcBef>
                    <a:spcPct val="20000"/>
                  </a:spcBef>
                  <a:buClr>
                    <a:schemeClr val="bg2"/>
                  </a:buClr>
                  <a:buSzPct val="75000"/>
                  <a:buFont typeface="Wingdings" pitchFamily="2" charset="2"/>
                  <a:buChar char="n"/>
                  <a:defRPr/>
                </a:pPr>
                <a:endParaRPr lang="en-US" sz="2000" i="1" kern="0" dirty="0">
                  <a:solidFill>
                    <a:schemeClr val="tx2"/>
                  </a:solidFill>
                  <a:latin typeface="+mn-lt"/>
                  <a:cs typeface="+mn-cs"/>
                </a:endParaRPr>
              </a:p>
              <a:p>
                <a:pPr marL="342900" indent="-342900" algn="just" eaLnBrk="0" hangingPunct="0">
                  <a:spcBef>
                    <a:spcPct val="20000"/>
                  </a:spcBef>
                  <a:buClr>
                    <a:schemeClr val="bg2"/>
                  </a:buClr>
                  <a:buSzPct val="75000"/>
                  <a:buFont typeface="Wingdings" pitchFamily="2" charset="2"/>
                  <a:buChar char="n"/>
                  <a:defRPr/>
                </a:pPr>
                <a:r>
                  <a:rPr lang="en-US" sz="2000" i="1" kern="0" dirty="0" smtClean="0">
                    <a:solidFill>
                      <a:schemeClr val="tx2"/>
                    </a:solidFill>
                    <a:latin typeface="+mn-lt"/>
                    <a:cs typeface="+mn-cs"/>
                  </a:rPr>
                  <a:t>Including </a:t>
                </a:r>
                <a:r>
                  <a:rPr lang="en-US" sz="2000" b="1" i="1" kern="0" dirty="0" smtClean="0">
                    <a:solidFill>
                      <a:schemeClr val="tx2"/>
                    </a:solidFill>
                    <a:latin typeface="+mn-lt"/>
                    <a:cs typeface="+mn-cs"/>
                  </a:rPr>
                  <a:t>process noise</a:t>
                </a:r>
                <a:r>
                  <a:rPr lang="en-US" sz="2000" i="1" kern="0" dirty="0" smtClean="0">
                    <a:solidFill>
                      <a:schemeClr val="tx2"/>
                    </a:solidFill>
                    <a:latin typeface="+mn-lt"/>
                    <a:cs typeface="+mn-cs"/>
                  </a:rPr>
                  <a:t> and </a:t>
                </a:r>
                <a:r>
                  <a:rPr lang="en-US" sz="2000" b="1" i="1" kern="0" dirty="0" smtClean="0">
                    <a:solidFill>
                      <a:schemeClr val="tx2"/>
                    </a:solidFill>
                    <a:latin typeface="+mn-lt"/>
                    <a:cs typeface="+mn-cs"/>
                  </a:rPr>
                  <a:t>measurement noise</a:t>
                </a:r>
                <a:r>
                  <a:rPr lang="en-US" sz="2000" i="1" kern="0" dirty="0" smtClean="0">
                    <a:solidFill>
                      <a:schemeClr val="tx2"/>
                    </a:solidFill>
                    <a:latin typeface="+mn-lt"/>
                    <a:cs typeface="+mn-cs"/>
                  </a:rPr>
                  <a:t>, the </a:t>
                </a:r>
                <a:r>
                  <a:rPr lang="en-US" sz="2000" b="1" i="1" kern="0" dirty="0" smtClean="0">
                    <a:solidFill>
                      <a:schemeClr val="tx2"/>
                    </a:solidFill>
                    <a:latin typeface="+mn-lt"/>
                    <a:cs typeface="+mn-cs"/>
                  </a:rPr>
                  <a:t>discrete-time</a:t>
                </a:r>
                <a:r>
                  <a:rPr lang="en-US" sz="2000" i="1" kern="0" dirty="0" smtClean="0">
                    <a:solidFill>
                      <a:schemeClr val="tx2"/>
                    </a:solidFill>
                    <a:latin typeface="+mn-lt"/>
                    <a:cs typeface="+mn-cs"/>
                  </a:rPr>
                  <a:t> state-space model becomes</a:t>
                </a:r>
              </a:p>
              <a:p>
                <a:pPr marL="342900" indent="-342900" algn="just" eaLnBrk="0" hangingPunct="0">
                  <a:spcBef>
                    <a:spcPct val="20000"/>
                  </a:spcBef>
                  <a:buClr>
                    <a:schemeClr val="bg2"/>
                  </a:buClr>
                  <a:buSzPct val="75000"/>
                  <a:buFont typeface="Wingdings" pitchFamily="2" charset="2"/>
                  <a:buChar char="n"/>
                  <a:defRPr/>
                </a:pPr>
                <a:endParaRPr lang="en-US" sz="2000" i="1" kern="0" dirty="0" smtClean="0">
                  <a:solidFill>
                    <a:schemeClr val="tx2"/>
                  </a:solidFill>
                  <a:latin typeface="+mn-lt"/>
                  <a:cs typeface="+mn-cs"/>
                </a:endParaRPr>
              </a:p>
              <a:p>
                <a:pPr marL="342900" indent="-342900" algn="just" eaLnBrk="0" hangingPunct="0">
                  <a:spcBef>
                    <a:spcPct val="20000"/>
                  </a:spcBef>
                  <a:buClr>
                    <a:schemeClr val="bg2"/>
                  </a:buClr>
                  <a:buSzPct val="75000"/>
                  <a:buFont typeface="Wingdings" pitchFamily="2" charset="2"/>
                  <a:buChar char="n"/>
                  <a:defRPr/>
                </a:pPr>
                <a:endParaRPr lang="en-US" sz="2000" i="1" kern="0" dirty="0">
                  <a:solidFill>
                    <a:schemeClr val="tx2"/>
                  </a:solidFill>
                  <a:latin typeface="+mn-lt"/>
                  <a:cs typeface="+mn-cs"/>
                </a:endParaRPr>
              </a:p>
              <a:p>
                <a:pPr marL="342900" indent="-342900" algn="just" eaLnBrk="0" hangingPunct="0">
                  <a:spcBef>
                    <a:spcPct val="20000"/>
                  </a:spcBef>
                  <a:buClr>
                    <a:schemeClr val="bg2"/>
                  </a:buClr>
                  <a:buSzPct val="75000"/>
                  <a:buFont typeface="Wingdings" pitchFamily="2" charset="2"/>
                  <a:buChar char="n"/>
                  <a:defRPr/>
                </a:pPr>
                <a:endParaRPr lang="en-US" sz="2000" i="1" kern="0" dirty="0" smtClean="0">
                  <a:solidFill>
                    <a:schemeClr val="tx2"/>
                  </a:solidFill>
                  <a:latin typeface="+mn-lt"/>
                  <a:cs typeface="+mn-cs"/>
                </a:endParaRPr>
              </a:p>
              <a:p>
                <a:pPr marL="342900" indent="-342900" algn="just" eaLnBrk="0" hangingPunct="0">
                  <a:spcBef>
                    <a:spcPct val="20000"/>
                  </a:spcBef>
                  <a:buClr>
                    <a:schemeClr val="bg2"/>
                  </a:buClr>
                  <a:buSzPct val="75000"/>
                  <a:buFont typeface="Wingdings" pitchFamily="2" charset="2"/>
                  <a:buChar char="n"/>
                  <a:defRPr/>
                </a:pPr>
                <a:endParaRPr lang="en-US" sz="2000" i="1" kern="0" dirty="0" smtClean="0">
                  <a:solidFill>
                    <a:schemeClr val="tx2"/>
                  </a:solidFill>
                  <a:latin typeface="+mn-lt"/>
                  <a:cs typeface="+mn-cs"/>
                </a:endParaRPr>
              </a:p>
              <a:p>
                <a:pPr marL="342900" indent="-342900" algn="just" eaLnBrk="0" hangingPunct="0">
                  <a:spcBef>
                    <a:spcPct val="20000"/>
                  </a:spcBef>
                  <a:buClr>
                    <a:schemeClr val="bg2"/>
                  </a:buClr>
                  <a:buSzPct val="75000"/>
                  <a:buFont typeface="Wingdings" pitchFamily="2" charset="2"/>
                  <a:buChar char="n"/>
                  <a:defRPr/>
                </a:pPr>
                <a:endParaRPr lang="en-US" sz="2000" i="1" kern="0" dirty="0" smtClean="0">
                  <a:solidFill>
                    <a:schemeClr val="tx2"/>
                  </a:solidFill>
                  <a:latin typeface="+mn-lt"/>
                  <a:cs typeface="+mn-cs"/>
                </a:endParaRPr>
              </a:p>
              <a:p>
                <a:pPr marL="342900" indent="-342900" algn="just" eaLnBrk="0" hangingPunct="0">
                  <a:spcBef>
                    <a:spcPct val="20000"/>
                  </a:spcBef>
                  <a:buClr>
                    <a:schemeClr val="bg2"/>
                  </a:buClr>
                  <a:buSzPct val="75000"/>
                  <a:buFont typeface="Wingdings" pitchFamily="2" charset="2"/>
                  <a:buChar char="n"/>
                  <a:defRPr/>
                </a:pPr>
                <a14:m>
                  <m:oMath xmlns:m="http://schemas.openxmlformats.org/officeDocument/2006/math">
                    <m:r>
                      <a:rPr lang="en-US" sz="2000" b="1" i="1">
                        <a:solidFill>
                          <a:schemeClr val="tx2"/>
                        </a:solidFill>
                        <a:latin typeface="Cambria Math" panose="02040503050406030204" pitchFamily="18" charset="0"/>
                      </a:rPr>
                      <m:t>𝒘</m:t>
                    </m:r>
                  </m:oMath>
                </a14:m>
                <a:r>
                  <a:rPr lang="en-US" sz="2000" i="1" kern="0" dirty="0" smtClean="0">
                    <a:solidFill>
                      <a:schemeClr val="tx2"/>
                    </a:solidFill>
                    <a:latin typeface="+mn-lt"/>
                    <a:cs typeface="+mn-cs"/>
                  </a:rPr>
                  <a:t> and </a:t>
                </a:r>
                <a14:m>
                  <m:oMath xmlns:m="http://schemas.openxmlformats.org/officeDocument/2006/math">
                    <m:r>
                      <a:rPr lang="en-US" sz="2000" b="1" i="1" smtClean="0">
                        <a:solidFill>
                          <a:schemeClr val="tx2"/>
                        </a:solidFill>
                        <a:latin typeface="Cambria Math" panose="02040503050406030204" pitchFamily="18" charset="0"/>
                      </a:rPr>
                      <m:t>𝒗</m:t>
                    </m:r>
                  </m:oMath>
                </a14:m>
                <a:r>
                  <a:rPr lang="en-US" sz="2000" i="1" kern="0" dirty="0" smtClean="0">
                    <a:solidFill>
                      <a:schemeClr val="tx2"/>
                    </a:solidFill>
                    <a:latin typeface="+mn-lt"/>
                    <a:cs typeface="+mn-cs"/>
                  </a:rPr>
                  <a:t> are white Gaussian, zero-mean, independent random processes with constant auto-covariance matrices </a:t>
                </a:r>
                <a:r>
                  <a:rPr lang="en-US" sz="2000" b="1" kern="0" dirty="0" smtClean="0">
                    <a:solidFill>
                      <a:schemeClr val="tx2"/>
                    </a:solidFill>
                    <a:latin typeface="+mn-lt"/>
                    <a:cs typeface="+mn-cs"/>
                  </a:rPr>
                  <a:t>Q</a:t>
                </a:r>
                <a:r>
                  <a:rPr lang="en-US" sz="2000" i="1" kern="0" dirty="0" smtClean="0">
                    <a:solidFill>
                      <a:schemeClr val="tx2"/>
                    </a:solidFill>
                    <a:latin typeface="+mn-lt"/>
                    <a:cs typeface="+mn-cs"/>
                  </a:rPr>
                  <a:t> and </a:t>
                </a:r>
                <a:r>
                  <a:rPr lang="en-US" sz="2000" b="1" kern="0" dirty="0" smtClean="0">
                    <a:solidFill>
                      <a:schemeClr val="tx2"/>
                    </a:solidFill>
                    <a:latin typeface="+mn-lt"/>
                    <a:cs typeface="+mn-cs"/>
                  </a:rPr>
                  <a:t>R.</a:t>
                </a:r>
                <a:endParaRPr lang="en-US" sz="2000" b="1" kern="0" dirty="0">
                  <a:solidFill>
                    <a:schemeClr val="tx2"/>
                  </a:solidFill>
                  <a:latin typeface="+mn-lt"/>
                  <a:cs typeface="+mn-cs"/>
                </a:endParaRPr>
              </a:p>
            </p:txBody>
          </p:sp>
        </mc:Choice>
        <mc:Fallback xmlns="">
          <p:sp>
            <p:nvSpPr>
              <p:cNvPr id="38" name="Rectangle 3"/>
              <p:cNvSpPr txBox="1">
                <a:spLocks noRot="1" noChangeAspect="1" noMove="1" noResize="1" noEditPoints="1" noAdjustHandles="1" noChangeArrowheads="1" noChangeShapeType="1" noTextEdit="1"/>
              </p:cNvSpPr>
              <p:nvPr/>
            </p:nvSpPr>
            <p:spPr bwMode="auto">
              <a:xfrm>
                <a:off x="526393" y="1455060"/>
                <a:ext cx="8091211" cy="4647426"/>
              </a:xfrm>
              <a:prstGeom prst="rect">
                <a:avLst/>
              </a:prstGeom>
              <a:blipFill rotWithShape="0">
                <a:blip r:embed="rId3"/>
                <a:stretch>
                  <a:fillRect l="-301" t="-787" r="-753" b="-1444"/>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353540" y="3855240"/>
                <a:ext cx="4408323" cy="97206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b="1" i="1" smtClean="0">
                          <a:solidFill>
                            <a:schemeClr val="tx2"/>
                          </a:solidFill>
                          <a:latin typeface="Cambria Math" panose="02040503050406030204" pitchFamily="18" charset="0"/>
                        </a:rPr>
                        <m:t>𝒙</m:t>
                      </m:r>
                      <m:d>
                        <m:dPr>
                          <m:ctrlPr>
                            <a:rPr lang="en-US" b="0" i="1" smtClean="0">
                              <a:solidFill>
                                <a:schemeClr val="tx2"/>
                              </a:solidFill>
                              <a:latin typeface="Cambria Math" panose="02040503050406030204" pitchFamily="18" charset="0"/>
                            </a:rPr>
                          </m:ctrlPr>
                        </m:dPr>
                        <m:e>
                          <m:r>
                            <a:rPr lang="en-US" b="0" i="1" smtClean="0">
                              <a:solidFill>
                                <a:schemeClr val="tx2"/>
                              </a:solidFill>
                              <a:latin typeface="Cambria Math" panose="02040503050406030204" pitchFamily="18" charset="0"/>
                            </a:rPr>
                            <m:t>𝑘</m:t>
                          </m:r>
                          <m:r>
                            <a:rPr lang="en-US" b="0" i="1" smtClean="0">
                              <a:solidFill>
                                <a:schemeClr val="tx2"/>
                              </a:solidFill>
                              <a:latin typeface="Cambria Math" panose="02040503050406030204" pitchFamily="18" charset="0"/>
                            </a:rPr>
                            <m:t>+1</m:t>
                          </m:r>
                        </m:e>
                      </m:d>
                      <m:r>
                        <a:rPr lang="en-US" b="0" i="0" smtClean="0">
                          <a:solidFill>
                            <a:schemeClr val="tx2"/>
                          </a:solidFill>
                          <a:latin typeface="Cambria Math" panose="02040503050406030204" pitchFamily="18" charset="0"/>
                        </a:rPr>
                        <m:t>=</m:t>
                      </m:r>
                      <m:sSubSup>
                        <m:sSubSupPr>
                          <m:ctrlPr>
                            <a:rPr lang="en-US" b="1" i="1" smtClean="0">
                              <a:solidFill>
                                <a:schemeClr val="tx2"/>
                              </a:solidFill>
                              <a:latin typeface="Cambria Math" panose="02040503050406030204" pitchFamily="18" charset="0"/>
                            </a:rPr>
                          </m:ctrlPr>
                        </m:sSubSupPr>
                        <m:e>
                          <m:r>
                            <a:rPr lang="en-US" b="1" i="0" smtClean="0">
                              <a:solidFill>
                                <a:schemeClr val="tx2"/>
                              </a:solidFill>
                              <a:latin typeface="Cambria Math" panose="02040503050406030204" pitchFamily="18" charset="0"/>
                            </a:rPr>
                            <m:t>𝐀</m:t>
                          </m:r>
                        </m:e>
                        <m:sub>
                          <m:r>
                            <a:rPr lang="en-US" b="1" i="0" smtClean="0">
                              <a:solidFill>
                                <a:schemeClr val="tx2"/>
                              </a:solidFill>
                              <a:latin typeface="Cambria Math" panose="02040503050406030204" pitchFamily="18" charset="0"/>
                            </a:rPr>
                            <m:t>𝐝</m:t>
                          </m:r>
                        </m:sub>
                        <m:sup>
                          <m:r>
                            <a:rPr lang="en-US" b="1" i="0" smtClean="0">
                              <a:solidFill>
                                <a:schemeClr val="tx2"/>
                              </a:solidFill>
                              <a:latin typeface="Cambria Math" panose="02040503050406030204" pitchFamily="18" charset="0"/>
                            </a:rPr>
                            <m:t>𝐣</m:t>
                          </m:r>
                        </m:sup>
                      </m:sSubSup>
                      <m:d>
                        <m:dPr>
                          <m:ctrlPr>
                            <a:rPr lang="en-US" b="1" i="1" smtClean="0">
                              <a:solidFill>
                                <a:schemeClr val="tx2"/>
                              </a:solidFill>
                              <a:latin typeface="Cambria Math" panose="02040503050406030204" pitchFamily="18" charset="0"/>
                            </a:rPr>
                          </m:ctrlPr>
                        </m:dPr>
                        <m:e>
                          <m:r>
                            <a:rPr lang="en-US" b="1" i="1" smtClean="0">
                              <a:solidFill>
                                <a:schemeClr val="tx2"/>
                              </a:solidFill>
                              <a:latin typeface="Cambria Math" panose="02040503050406030204" pitchFamily="18" charset="0"/>
                            </a:rPr>
                            <m:t>𝒙</m:t>
                          </m:r>
                        </m:e>
                      </m:d>
                      <m:r>
                        <a:rPr lang="en-US" b="1" i="1" smtClean="0">
                          <a:solidFill>
                            <a:schemeClr val="tx2"/>
                          </a:solidFill>
                          <a:latin typeface="Cambria Math" panose="02040503050406030204" pitchFamily="18" charset="0"/>
                        </a:rPr>
                        <m:t>𝒙</m:t>
                      </m:r>
                      <m:d>
                        <m:dPr>
                          <m:ctrlPr>
                            <a:rPr lang="en-US" b="0" i="1" smtClean="0">
                              <a:solidFill>
                                <a:schemeClr val="tx2"/>
                              </a:solidFill>
                              <a:latin typeface="Cambria Math" panose="02040503050406030204" pitchFamily="18" charset="0"/>
                            </a:rPr>
                          </m:ctrlPr>
                        </m:dPr>
                        <m:e>
                          <m:r>
                            <a:rPr lang="en-US" b="0" i="1" smtClean="0">
                              <a:solidFill>
                                <a:schemeClr val="tx2"/>
                              </a:solidFill>
                              <a:latin typeface="Cambria Math" panose="02040503050406030204" pitchFamily="18" charset="0"/>
                            </a:rPr>
                            <m:t>𝑘</m:t>
                          </m:r>
                        </m:e>
                      </m:d>
                      <m:r>
                        <a:rPr lang="en-US" b="0" i="0" smtClean="0">
                          <a:solidFill>
                            <a:schemeClr val="tx2"/>
                          </a:solidFill>
                          <a:latin typeface="Cambria Math" panose="02040503050406030204" pitchFamily="18" charset="0"/>
                        </a:rPr>
                        <m:t>+</m:t>
                      </m:r>
                      <m:sSubSup>
                        <m:sSubSupPr>
                          <m:ctrlPr>
                            <a:rPr lang="en-US" b="1" i="1">
                              <a:solidFill>
                                <a:schemeClr val="tx2"/>
                              </a:solidFill>
                              <a:latin typeface="Cambria Math" panose="02040503050406030204" pitchFamily="18" charset="0"/>
                            </a:rPr>
                          </m:ctrlPr>
                        </m:sSubSupPr>
                        <m:e>
                          <m:r>
                            <a:rPr lang="en-US" b="1" i="0" smtClean="0">
                              <a:solidFill>
                                <a:schemeClr val="tx2"/>
                              </a:solidFill>
                              <a:latin typeface="Cambria Math" panose="02040503050406030204" pitchFamily="18" charset="0"/>
                            </a:rPr>
                            <m:t>𝐁</m:t>
                          </m:r>
                        </m:e>
                        <m:sub>
                          <m:r>
                            <a:rPr lang="en-US" b="1">
                              <a:solidFill>
                                <a:schemeClr val="tx2"/>
                              </a:solidFill>
                              <a:latin typeface="Cambria Math" panose="02040503050406030204" pitchFamily="18" charset="0"/>
                            </a:rPr>
                            <m:t>𝐝</m:t>
                          </m:r>
                        </m:sub>
                        <m:sup>
                          <m:r>
                            <a:rPr lang="en-US" b="1">
                              <a:solidFill>
                                <a:schemeClr val="tx2"/>
                              </a:solidFill>
                              <a:latin typeface="Cambria Math" panose="02040503050406030204" pitchFamily="18" charset="0"/>
                            </a:rPr>
                            <m:t>𝐣</m:t>
                          </m:r>
                        </m:sup>
                      </m:sSubSup>
                      <m:d>
                        <m:dPr>
                          <m:ctrlPr>
                            <a:rPr lang="en-US" b="1" i="1" smtClean="0">
                              <a:solidFill>
                                <a:schemeClr val="tx2"/>
                              </a:solidFill>
                              <a:latin typeface="Cambria Math" panose="02040503050406030204" pitchFamily="18" charset="0"/>
                            </a:rPr>
                          </m:ctrlPr>
                        </m:dPr>
                        <m:e>
                          <m:r>
                            <a:rPr lang="en-US" b="1" i="1" smtClean="0">
                              <a:solidFill>
                                <a:schemeClr val="tx2"/>
                              </a:solidFill>
                              <a:latin typeface="Cambria Math" panose="02040503050406030204" pitchFamily="18" charset="0"/>
                            </a:rPr>
                            <m:t>𝒙</m:t>
                          </m:r>
                        </m:e>
                      </m:d>
                      <m:r>
                        <a:rPr lang="en-US" b="1" i="1" smtClean="0">
                          <a:solidFill>
                            <a:schemeClr val="tx2"/>
                          </a:solidFill>
                          <a:latin typeface="Cambria Math" panose="02040503050406030204" pitchFamily="18" charset="0"/>
                        </a:rPr>
                        <m:t>𝒖</m:t>
                      </m:r>
                      <m:d>
                        <m:dPr>
                          <m:ctrlPr>
                            <a:rPr lang="en-US" i="1">
                              <a:solidFill>
                                <a:schemeClr val="tx2"/>
                              </a:solidFill>
                              <a:latin typeface="Cambria Math" panose="02040503050406030204" pitchFamily="18" charset="0"/>
                            </a:rPr>
                          </m:ctrlPr>
                        </m:dPr>
                        <m:e>
                          <m:r>
                            <a:rPr lang="en-US" b="0" i="1" smtClean="0">
                              <a:solidFill>
                                <a:schemeClr val="tx2"/>
                              </a:solidFill>
                              <a:latin typeface="Cambria Math" panose="02040503050406030204" pitchFamily="18" charset="0"/>
                            </a:rPr>
                            <m:t>𝑘</m:t>
                          </m:r>
                        </m:e>
                      </m:d>
                      <m:r>
                        <a:rPr lang="en-US" b="0" i="1" smtClean="0">
                          <a:solidFill>
                            <a:schemeClr val="tx2"/>
                          </a:solidFill>
                          <a:latin typeface="Cambria Math" panose="02040503050406030204" pitchFamily="18" charset="0"/>
                        </a:rPr>
                        <m:t>+</m:t>
                      </m:r>
                      <m:r>
                        <a:rPr lang="en-US" b="1" i="1" smtClean="0">
                          <a:solidFill>
                            <a:schemeClr val="tx2"/>
                          </a:solidFill>
                          <a:latin typeface="Cambria Math" panose="02040503050406030204" pitchFamily="18" charset="0"/>
                        </a:rPr>
                        <m:t>𝒘</m:t>
                      </m:r>
                      <m:d>
                        <m:dPr>
                          <m:ctrlPr>
                            <a:rPr lang="en-US" i="1">
                              <a:solidFill>
                                <a:schemeClr val="tx2"/>
                              </a:solidFill>
                              <a:latin typeface="Cambria Math" panose="02040503050406030204" pitchFamily="18" charset="0"/>
                            </a:rPr>
                          </m:ctrlPr>
                        </m:dPr>
                        <m:e>
                          <m:r>
                            <a:rPr lang="en-US" b="0" i="1" smtClean="0">
                              <a:solidFill>
                                <a:schemeClr val="tx2"/>
                              </a:solidFill>
                              <a:latin typeface="Cambria Math" panose="02040503050406030204" pitchFamily="18" charset="0"/>
                            </a:rPr>
                            <m:t>𝑘</m:t>
                          </m:r>
                        </m:e>
                      </m:d>
                    </m:oMath>
                  </m:oMathPara>
                </a14:m>
                <a:endParaRPr lang="en-US" b="0" i="1" dirty="0" smtClean="0">
                  <a:solidFill>
                    <a:schemeClr val="tx2"/>
                  </a:solidFill>
                </a:endParaRPr>
              </a:p>
              <a:p>
                <a:endParaRPr lang="en-US" b="0" i="1" dirty="0" smtClean="0">
                  <a:solidFill>
                    <a:schemeClr val="tx2"/>
                  </a:solidFill>
                </a:endParaRPr>
              </a:p>
              <a:p>
                <a:pPr/>
                <a14:m>
                  <m:oMathPara xmlns:m="http://schemas.openxmlformats.org/officeDocument/2006/math">
                    <m:oMathParaPr>
                      <m:jc m:val="left"/>
                    </m:oMathParaPr>
                    <m:oMath xmlns:m="http://schemas.openxmlformats.org/officeDocument/2006/math">
                      <m:r>
                        <a:rPr lang="en-US" b="1" i="1" smtClean="0">
                          <a:solidFill>
                            <a:schemeClr val="tx2"/>
                          </a:solidFill>
                          <a:latin typeface="Cambria Math" panose="02040503050406030204" pitchFamily="18" charset="0"/>
                        </a:rPr>
                        <m:t>𝒚</m:t>
                      </m:r>
                      <m:d>
                        <m:dPr>
                          <m:ctrlPr>
                            <a:rPr lang="en-US" i="1">
                              <a:solidFill>
                                <a:schemeClr val="tx2"/>
                              </a:solidFill>
                              <a:latin typeface="Cambria Math" panose="02040503050406030204" pitchFamily="18" charset="0"/>
                            </a:rPr>
                          </m:ctrlPr>
                        </m:dPr>
                        <m:e>
                          <m:r>
                            <a:rPr lang="en-US" b="0" i="1" smtClean="0">
                              <a:solidFill>
                                <a:schemeClr val="tx2"/>
                              </a:solidFill>
                              <a:latin typeface="Cambria Math" panose="02040503050406030204" pitchFamily="18" charset="0"/>
                            </a:rPr>
                            <m:t>𝑘</m:t>
                          </m:r>
                        </m:e>
                      </m:d>
                      <m:r>
                        <a:rPr lang="en-US">
                          <a:solidFill>
                            <a:schemeClr val="tx2"/>
                          </a:solidFill>
                          <a:latin typeface="Cambria Math" panose="02040503050406030204" pitchFamily="18" charset="0"/>
                        </a:rPr>
                        <m:t>=</m:t>
                      </m:r>
                      <m:sSubSup>
                        <m:sSubSupPr>
                          <m:ctrlPr>
                            <a:rPr lang="en-US" b="1" i="1">
                              <a:solidFill>
                                <a:schemeClr val="tx2"/>
                              </a:solidFill>
                              <a:latin typeface="Cambria Math" panose="02040503050406030204" pitchFamily="18" charset="0"/>
                            </a:rPr>
                          </m:ctrlPr>
                        </m:sSubSupPr>
                        <m:e>
                          <m:r>
                            <a:rPr lang="en-US" b="1" i="0" smtClean="0">
                              <a:solidFill>
                                <a:schemeClr val="tx2"/>
                              </a:solidFill>
                              <a:latin typeface="Cambria Math" panose="02040503050406030204" pitchFamily="18" charset="0"/>
                            </a:rPr>
                            <m:t>𝐂</m:t>
                          </m:r>
                        </m:e>
                        <m:sub>
                          <m:r>
                            <a:rPr lang="en-US" b="1">
                              <a:solidFill>
                                <a:schemeClr val="tx2"/>
                              </a:solidFill>
                              <a:latin typeface="Cambria Math" panose="02040503050406030204" pitchFamily="18" charset="0"/>
                            </a:rPr>
                            <m:t>𝐝</m:t>
                          </m:r>
                        </m:sub>
                        <m:sup>
                          <m:r>
                            <a:rPr lang="en-US" b="1">
                              <a:solidFill>
                                <a:schemeClr val="tx2"/>
                              </a:solidFill>
                              <a:latin typeface="Cambria Math" panose="02040503050406030204" pitchFamily="18" charset="0"/>
                            </a:rPr>
                            <m:t>𝐣</m:t>
                          </m:r>
                        </m:sup>
                      </m:sSubSup>
                      <m:d>
                        <m:dPr>
                          <m:ctrlPr>
                            <a:rPr lang="en-US" b="1" i="1">
                              <a:solidFill>
                                <a:schemeClr val="tx2"/>
                              </a:solidFill>
                              <a:latin typeface="Cambria Math" panose="02040503050406030204" pitchFamily="18" charset="0"/>
                            </a:rPr>
                          </m:ctrlPr>
                        </m:dPr>
                        <m:e>
                          <m:r>
                            <a:rPr lang="en-US" b="1" i="1">
                              <a:solidFill>
                                <a:schemeClr val="tx2"/>
                              </a:solidFill>
                              <a:latin typeface="Cambria Math" panose="02040503050406030204" pitchFamily="18" charset="0"/>
                            </a:rPr>
                            <m:t>𝒙</m:t>
                          </m:r>
                        </m:e>
                      </m:d>
                      <m:r>
                        <a:rPr lang="en-US" b="1" i="1">
                          <a:solidFill>
                            <a:schemeClr val="tx2"/>
                          </a:solidFill>
                          <a:latin typeface="Cambria Math" panose="02040503050406030204" pitchFamily="18" charset="0"/>
                        </a:rPr>
                        <m:t>𝒙</m:t>
                      </m:r>
                      <m:d>
                        <m:dPr>
                          <m:ctrlPr>
                            <a:rPr lang="en-US" i="1">
                              <a:solidFill>
                                <a:schemeClr val="tx2"/>
                              </a:solidFill>
                              <a:latin typeface="Cambria Math" panose="02040503050406030204" pitchFamily="18" charset="0"/>
                            </a:rPr>
                          </m:ctrlPr>
                        </m:dPr>
                        <m:e>
                          <m:r>
                            <a:rPr lang="en-US" b="0" i="1" smtClean="0">
                              <a:solidFill>
                                <a:schemeClr val="tx2"/>
                              </a:solidFill>
                              <a:latin typeface="Cambria Math" panose="02040503050406030204" pitchFamily="18" charset="0"/>
                            </a:rPr>
                            <m:t>𝑘</m:t>
                          </m:r>
                        </m:e>
                      </m:d>
                      <m:r>
                        <a:rPr lang="en-US">
                          <a:solidFill>
                            <a:schemeClr val="tx2"/>
                          </a:solidFill>
                          <a:latin typeface="Cambria Math" panose="02040503050406030204" pitchFamily="18" charset="0"/>
                        </a:rPr>
                        <m:t>+</m:t>
                      </m:r>
                      <m:sSubSup>
                        <m:sSubSupPr>
                          <m:ctrlPr>
                            <a:rPr lang="en-US" b="1" i="1">
                              <a:solidFill>
                                <a:schemeClr val="tx2"/>
                              </a:solidFill>
                              <a:latin typeface="Cambria Math" panose="02040503050406030204" pitchFamily="18" charset="0"/>
                            </a:rPr>
                          </m:ctrlPr>
                        </m:sSubSupPr>
                        <m:e>
                          <m:r>
                            <a:rPr lang="en-US" b="1" i="0" smtClean="0">
                              <a:solidFill>
                                <a:schemeClr val="tx2"/>
                              </a:solidFill>
                              <a:latin typeface="Cambria Math" panose="02040503050406030204" pitchFamily="18" charset="0"/>
                            </a:rPr>
                            <m:t>𝐃</m:t>
                          </m:r>
                        </m:e>
                        <m:sub>
                          <m:r>
                            <a:rPr lang="en-US" b="1">
                              <a:solidFill>
                                <a:schemeClr val="tx2"/>
                              </a:solidFill>
                              <a:latin typeface="Cambria Math" panose="02040503050406030204" pitchFamily="18" charset="0"/>
                            </a:rPr>
                            <m:t>𝐝</m:t>
                          </m:r>
                        </m:sub>
                        <m:sup>
                          <m:r>
                            <a:rPr lang="en-US" b="1">
                              <a:solidFill>
                                <a:schemeClr val="tx2"/>
                              </a:solidFill>
                              <a:latin typeface="Cambria Math" panose="02040503050406030204" pitchFamily="18" charset="0"/>
                            </a:rPr>
                            <m:t>𝐣</m:t>
                          </m:r>
                        </m:sup>
                      </m:sSubSup>
                      <m:d>
                        <m:dPr>
                          <m:ctrlPr>
                            <a:rPr lang="en-US" b="1" i="1">
                              <a:solidFill>
                                <a:schemeClr val="tx2"/>
                              </a:solidFill>
                              <a:latin typeface="Cambria Math" panose="02040503050406030204" pitchFamily="18" charset="0"/>
                            </a:rPr>
                          </m:ctrlPr>
                        </m:dPr>
                        <m:e>
                          <m:r>
                            <a:rPr lang="en-US" b="1" i="1">
                              <a:solidFill>
                                <a:schemeClr val="tx2"/>
                              </a:solidFill>
                              <a:latin typeface="Cambria Math" panose="02040503050406030204" pitchFamily="18" charset="0"/>
                            </a:rPr>
                            <m:t>𝒙</m:t>
                          </m:r>
                        </m:e>
                      </m:d>
                      <m:r>
                        <a:rPr lang="en-US" b="1" i="1">
                          <a:solidFill>
                            <a:schemeClr val="tx2"/>
                          </a:solidFill>
                          <a:latin typeface="Cambria Math" panose="02040503050406030204" pitchFamily="18" charset="0"/>
                        </a:rPr>
                        <m:t>𝒖</m:t>
                      </m:r>
                      <m:d>
                        <m:dPr>
                          <m:ctrlPr>
                            <a:rPr lang="en-US" i="1">
                              <a:solidFill>
                                <a:schemeClr val="tx2"/>
                              </a:solidFill>
                              <a:latin typeface="Cambria Math" panose="02040503050406030204" pitchFamily="18" charset="0"/>
                            </a:rPr>
                          </m:ctrlPr>
                        </m:dPr>
                        <m:e>
                          <m:r>
                            <a:rPr lang="en-US" b="0" i="1" smtClean="0">
                              <a:solidFill>
                                <a:schemeClr val="tx2"/>
                              </a:solidFill>
                              <a:latin typeface="Cambria Math" panose="02040503050406030204" pitchFamily="18" charset="0"/>
                            </a:rPr>
                            <m:t>𝑘</m:t>
                          </m:r>
                        </m:e>
                      </m:d>
                      <m:r>
                        <a:rPr lang="en-US" b="0" i="1" smtClean="0">
                          <a:solidFill>
                            <a:schemeClr val="tx2"/>
                          </a:solidFill>
                          <a:latin typeface="Cambria Math" panose="02040503050406030204" pitchFamily="18" charset="0"/>
                        </a:rPr>
                        <m:t>+</m:t>
                      </m:r>
                      <m:r>
                        <a:rPr lang="en-US" b="1" i="1" smtClean="0">
                          <a:solidFill>
                            <a:schemeClr val="tx2"/>
                          </a:solidFill>
                          <a:latin typeface="Cambria Math" panose="02040503050406030204" pitchFamily="18" charset="0"/>
                        </a:rPr>
                        <m:t>𝒗</m:t>
                      </m:r>
                      <m:d>
                        <m:dPr>
                          <m:ctrlPr>
                            <a:rPr lang="en-US" i="1">
                              <a:solidFill>
                                <a:schemeClr val="tx2"/>
                              </a:solidFill>
                              <a:latin typeface="Cambria Math" panose="02040503050406030204" pitchFamily="18" charset="0"/>
                            </a:rPr>
                          </m:ctrlPr>
                        </m:dPr>
                        <m:e>
                          <m:r>
                            <a:rPr lang="en-US" b="0" i="1" smtClean="0">
                              <a:solidFill>
                                <a:schemeClr val="tx2"/>
                              </a:solidFill>
                              <a:latin typeface="Cambria Math" panose="02040503050406030204" pitchFamily="18" charset="0"/>
                            </a:rPr>
                            <m:t>𝑘</m:t>
                          </m:r>
                        </m:e>
                      </m:d>
                    </m:oMath>
                  </m:oMathPara>
                </a14:m>
                <a:endParaRPr lang="en-US" i="1" dirty="0">
                  <a:solidFill>
                    <a:schemeClr val="tx2"/>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2353540" y="3855240"/>
                <a:ext cx="4408323" cy="972061"/>
              </a:xfrm>
              <a:prstGeom prst="rect">
                <a:avLst/>
              </a:prstGeom>
              <a:blipFill rotWithShape="0">
                <a:blip r:embed="rId4"/>
                <a:stretch>
                  <a:fillRect l="-1936" t="-625" b="-5625"/>
                </a:stretch>
              </a:blipFill>
            </p:spPr>
            <p:txBody>
              <a:bodyPr/>
              <a:lstStyle/>
              <a:p>
                <a:r>
                  <a:rPr lang="en-US">
                    <a:noFill/>
                  </a:rPr>
                  <a:t> </a:t>
                </a:r>
              </a:p>
            </p:txBody>
          </p:sp>
        </mc:Fallback>
      </mc:AlternateContent>
    </p:spTree>
    <p:extLst>
      <p:ext uri="{BB962C8B-B14F-4D97-AF65-F5344CB8AC3E}">
        <p14:creationId xmlns:p14="http://schemas.microsoft.com/office/powerpoint/2010/main" val="715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152949" y="2438400"/>
            <a:ext cx="6883977" cy="1219200"/>
          </a:xfrm>
          <a:prstGeom prst="roundRect">
            <a:avLst/>
          </a:prstGeom>
          <a:ln>
            <a:solidFill>
              <a:srgbClr val="000064"/>
            </a:solidFill>
          </a:ln>
          <a:effectLst>
            <a:outerShdw blurRad="50800" dist="38100" dir="2700000" algn="tl" rotWithShape="0">
              <a:srgbClr val="002060">
                <a:alpha val="40000"/>
              </a:srgbClr>
            </a:outerShdw>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 name="Rounded Rectangle 6"/>
          <p:cNvSpPr/>
          <p:nvPr/>
        </p:nvSpPr>
        <p:spPr bwMode="auto">
          <a:xfrm>
            <a:off x="556958" y="2497138"/>
            <a:ext cx="8040390" cy="11017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3200" b="1" dirty="0" smtClean="0">
                <a:solidFill>
                  <a:schemeClr val="bg2"/>
                </a:solidFill>
              </a:rPr>
              <a:t>Proposed Fault Diagnosis Algorithm</a:t>
            </a:r>
            <a:endParaRPr lang="en-US" sz="3200" b="1" dirty="0">
              <a:solidFill>
                <a:schemeClr val="bg2"/>
              </a:solidFill>
            </a:endParaRPr>
          </a:p>
        </p:txBody>
      </p:sp>
    </p:spTree>
    <p:extLst>
      <p:ext uri="{BB962C8B-B14F-4D97-AF65-F5344CB8AC3E}">
        <p14:creationId xmlns:p14="http://schemas.microsoft.com/office/powerpoint/2010/main" val="15252054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err="1" smtClean="0"/>
              <a:t>Fault</a:t>
            </a:r>
            <a:r>
              <a:rPr lang="fr-FR" b="1" kern="0" dirty="0" smtClean="0"/>
              <a:t> </a:t>
            </a:r>
            <a:r>
              <a:rPr lang="fr-FR" b="1" kern="0" dirty="0" err="1" smtClean="0"/>
              <a:t>Diagnosis</a:t>
            </a:r>
            <a:r>
              <a:rPr lang="fr-FR" b="1" kern="0" dirty="0" smtClean="0"/>
              <a:t> of </a:t>
            </a:r>
            <a:r>
              <a:rPr lang="fr-FR" b="1" kern="0" dirty="0" err="1" smtClean="0"/>
              <a:t>Converter</a:t>
            </a:r>
            <a:r>
              <a:rPr lang="fr-FR" b="1" kern="0" dirty="0" smtClean="0"/>
              <a:t> </a:t>
            </a:r>
            <a:r>
              <a:rPr lang="fr-FR" b="1" kern="0" dirty="0" err="1" smtClean="0"/>
              <a:t>Sensor</a:t>
            </a:r>
            <a:r>
              <a:rPr lang="fr-FR" b="1" kern="0" dirty="0" smtClean="0"/>
              <a:t> </a:t>
            </a:r>
            <a:r>
              <a:rPr lang="fr-FR" b="1" kern="0" dirty="0" err="1" smtClean="0"/>
              <a:t>Faults</a:t>
            </a:r>
            <a:endParaRPr lang="fr-FR" b="1" kern="0" dirty="0" smtClean="0"/>
          </a:p>
        </p:txBody>
      </p:sp>
      <p:pic>
        <p:nvPicPr>
          <p:cNvPr id="15" name="Picture 14"/>
          <p:cNvPicPr>
            <a:picLocks noChangeAspect="1"/>
          </p:cNvPicPr>
          <p:nvPr/>
        </p:nvPicPr>
        <p:blipFill>
          <a:blip r:embed="rId3"/>
          <a:stretch>
            <a:fillRect/>
          </a:stretch>
        </p:blipFill>
        <p:spPr>
          <a:xfrm>
            <a:off x="1471612" y="2058990"/>
            <a:ext cx="6200775" cy="2286000"/>
          </a:xfrm>
          <a:prstGeom prst="rect">
            <a:avLst/>
          </a:prstGeom>
        </p:spPr>
      </p:pic>
      <p:sp>
        <p:nvSpPr>
          <p:cNvPr id="10" name="Rectangle 9"/>
          <p:cNvSpPr/>
          <p:nvPr/>
        </p:nvSpPr>
        <p:spPr bwMode="auto">
          <a:xfrm>
            <a:off x="7134783" y="3101010"/>
            <a:ext cx="524972" cy="543804"/>
          </a:xfrm>
          <a:prstGeom prst="rect">
            <a:avLst/>
          </a:prstGeom>
          <a:noFill/>
          <a:ln w="25400" cap="flat" cmpd="sng" algn="ctr">
            <a:solidFill>
              <a:srgbClr val="FF00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1914939" y="2188000"/>
            <a:ext cx="524972" cy="543804"/>
          </a:xfrm>
          <a:prstGeom prst="rect">
            <a:avLst/>
          </a:prstGeom>
          <a:noFill/>
          <a:ln w="25400" cap="flat" cmpd="sng" algn="ctr">
            <a:solidFill>
              <a:srgbClr val="FF00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3"/>
          <p:cNvSpPr txBox="1">
            <a:spLocks noChangeArrowheads="1"/>
          </p:cNvSpPr>
          <p:nvPr/>
        </p:nvSpPr>
        <p:spPr bwMode="auto">
          <a:xfrm>
            <a:off x="1663967" y="1823635"/>
            <a:ext cx="1339853" cy="369332"/>
          </a:xfrm>
          <a:prstGeom prst="rect">
            <a:avLst/>
          </a:prstGeom>
          <a:noFill/>
          <a:ln w="9525">
            <a:noFill/>
            <a:miter lim="800000"/>
            <a:headEnd/>
            <a:tailEnd/>
          </a:ln>
        </p:spPr>
        <p:txBody>
          <a:bodyPr wrap="square">
            <a:spAutoFit/>
          </a:bodyPr>
          <a:lstStyle/>
          <a:p>
            <a:pPr eaLnBrk="0" hangingPunct="0">
              <a:spcBef>
                <a:spcPct val="20000"/>
              </a:spcBef>
              <a:buClr>
                <a:schemeClr val="bg2"/>
              </a:buClr>
              <a:buSzPct val="75000"/>
              <a:defRPr/>
            </a:pPr>
            <a:r>
              <a:rPr lang="fr-FR" b="1" kern="0" dirty="0" err="1" smtClean="0">
                <a:solidFill>
                  <a:srgbClr val="FF0000"/>
                </a:solidFill>
                <a:latin typeface="+mn-lt"/>
                <a:cs typeface="+mn-cs"/>
              </a:rPr>
              <a:t>Sensor</a:t>
            </a:r>
            <a:r>
              <a:rPr lang="fr-FR" b="1" kern="0" dirty="0" smtClean="0">
                <a:solidFill>
                  <a:srgbClr val="FF0000"/>
                </a:solidFill>
                <a:latin typeface="+mn-lt"/>
                <a:cs typeface="+mn-cs"/>
              </a:rPr>
              <a:t> 2</a:t>
            </a:r>
          </a:p>
        </p:txBody>
      </p:sp>
      <p:sp>
        <p:nvSpPr>
          <p:cNvPr id="7" name="Rectangle 3"/>
          <p:cNvSpPr txBox="1">
            <a:spLocks noChangeArrowheads="1"/>
          </p:cNvSpPr>
          <p:nvPr/>
        </p:nvSpPr>
        <p:spPr bwMode="auto">
          <a:xfrm>
            <a:off x="6905202" y="2739027"/>
            <a:ext cx="1339853" cy="369332"/>
          </a:xfrm>
          <a:prstGeom prst="rect">
            <a:avLst/>
          </a:prstGeom>
          <a:noFill/>
          <a:ln w="9525">
            <a:noFill/>
            <a:miter lim="800000"/>
            <a:headEnd/>
            <a:tailEnd/>
          </a:ln>
        </p:spPr>
        <p:txBody>
          <a:bodyPr wrap="square">
            <a:spAutoFit/>
          </a:bodyPr>
          <a:lstStyle/>
          <a:p>
            <a:pPr eaLnBrk="0" hangingPunct="0">
              <a:spcBef>
                <a:spcPct val="20000"/>
              </a:spcBef>
              <a:buClr>
                <a:schemeClr val="bg2"/>
              </a:buClr>
              <a:buSzPct val="75000"/>
              <a:defRPr/>
            </a:pPr>
            <a:r>
              <a:rPr lang="fr-FR" b="1" kern="0" dirty="0" err="1" smtClean="0">
                <a:solidFill>
                  <a:srgbClr val="FF0000"/>
                </a:solidFill>
                <a:latin typeface="+mn-lt"/>
                <a:cs typeface="+mn-cs"/>
              </a:rPr>
              <a:t>Sensor</a:t>
            </a:r>
            <a:r>
              <a:rPr lang="fr-FR" b="1" kern="0" dirty="0" smtClean="0">
                <a:solidFill>
                  <a:srgbClr val="FF0000"/>
                </a:solidFill>
                <a:latin typeface="+mn-lt"/>
                <a:cs typeface="+mn-cs"/>
              </a:rPr>
              <a:t> 1</a:t>
            </a:r>
          </a:p>
        </p:txBody>
      </p:sp>
      <p:sp>
        <p:nvSpPr>
          <p:cNvPr id="9" name="Rounded Rectangle 8"/>
          <p:cNvSpPr/>
          <p:nvPr/>
        </p:nvSpPr>
        <p:spPr bwMode="auto">
          <a:xfrm>
            <a:off x="1524000" y="4989445"/>
            <a:ext cx="6324600" cy="742616"/>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lstStyle/>
          <a:p>
            <a:pPr marL="342900" indent="-342900" algn="ctr" rtl="0">
              <a:lnSpc>
                <a:spcPct val="125000"/>
              </a:lnSpc>
              <a:defRPr/>
            </a:pPr>
            <a:r>
              <a:rPr lang="en-US" sz="2800" b="1" dirty="0" smtClean="0">
                <a:solidFill>
                  <a:srgbClr val="FF0000"/>
                </a:solidFill>
                <a:latin typeface="+mn-lt"/>
              </a:rPr>
              <a:t>Model-Based Residual Approach</a:t>
            </a:r>
            <a:endParaRPr lang="en-US" sz="2800" b="1" i="1" dirty="0">
              <a:solidFill>
                <a:srgbClr val="FF0000"/>
              </a:solidFill>
              <a:effectLst>
                <a:outerShdw blurRad="38100" dist="38100" dir="2700000" algn="tl">
                  <a:srgbClr val="C0C0C0"/>
                </a:outerShdw>
              </a:effectLst>
              <a:latin typeface="+mn-lt"/>
              <a:cs typeface="Arial" pitchFamily="34" charset="0"/>
            </a:endParaRPr>
          </a:p>
        </p:txBody>
      </p:sp>
    </p:spTree>
    <p:extLst>
      <p:ext uri="{BB962C8B-B14F-4D97-AF65-F5344CB8AC3E}">
        <p14:creationId xmlns:p14="http://schemas.microsoft.com/office/powerpoint/2010/main" val="1065698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683024" y="3578301"/>
            <a:ext cx="0" cy="692122"/>
          </a:xfrm>
          <a:prstGeom prst="line">
            <a:avLst/>
          </a:prstGeom>
          <a:ln w="19050" cmpd="dbl">
            <a:solidFill>
              <a:schemeClr val="tx2"/>
            </a:solidFill>
            <a:tailEnd type="triangl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 Box 543"/>
          <p:cNvSpPr txBox="1">
            <a:spLocks noChangeArrowheads="1"/>
          </p:cNvSpPr>
          <p:nvPr/>
        </p:nvSpPr>
        <p:spPr bwMode="auto">
          <a:xfrm>
            <a:off x="6562331" y="1781169"/>
            <a:ext cx="1173358" cy="64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600" b="1" dirty="0">
                <a:solidFill>
                  <a:schemeClr val="tx2"/>
                </a:solidFill>
                <a:effectLst/>
                <a:latin typeface="+mn-lt"/>
                <a:ea typeface="Calibri" panose="020F0502020204030204" pitchFamily="34" charset="0"/>
                <a:cs typeface="Times New Roman" panose="02020603050405020304" pitchFamily="18" charset="0"/>
              </a:rPr>
              <a:t>Output variables</a:t>
            </a:r>
          </a:p>
        </p:txBody>
      </p:sp>
      <p:grpSp>
        <p:nvGrpSpPr>
          <p:cNvPr id="19" name="Group 18"/>
          <p:cNvGrpSpPr>
            <a:grpSpLocks/>
          </p:cNvGrpSpPr>
          <p:nvPr/>
        </p:nvGrpSpPr>
        <p:grpSpPr bwMode="auto">
          <a:xfrm>
            <a:off x="1824131" y="1780178"/>
            <a:ext cx="4670573" cy="679783"/>
            <a:chOff x="-1675" y="-66"/>
            <a:chExt cx="40106" cy="4032"/>
          </a:xfrm>
        </p:grpSpPr>
        <p:grpSp>
          <p:nvGrpSpPr>
            <p:cNvPr id="45" name="Group 44"/>
            <p:cNvGrpSpPr>
              <a:grpSpLocks/>
            </p:cNvGrpSpPr>
            <p:nvPr/>
          </p:nvGrpSpPr>
          <p:grpSpPr bwMode="auto">
            <a:xfrm>
              <a:off x="-1675" y="-66"/>
              <a:ext cx="40106" cy="4032"/>
              <a:chOff x="-1674" y="-670"/>
              <a:chExt cx="40111" cy="4031"/>
            </a:xfrm>
          </p:grpSpPr>
          <p:sp>
            <p:nvSpPr>
              <p:cNvPr id="47" name="Rectangle 46"/>
              <p:cNvSpPr>
                <a:spLocks/>
              </p:cNvSpPr>
              <p:nvPr/>
            </p:nvSpPr>
            <p:spPr bwMode="auto">
              <a:xfrm>
                <a:off x="16043" y="-670"/>
                <a:ext cx="13568" cy="4031"/>
              </a:xfrm>
              <a:prstGeom prst="rect">
                <a:avLst/>
              </a:prstGeom>
              <a:solidFill>
                <a:schemeClr val="tx1">
                  <a:lumMod val="40000"/>
                  <a:lumOff val="60000"/>
                </a:schemeClr>
              </a:solidFill>
              <a:ln w="6350">
                <a:noFill/>
                <a:miter lim="800000"/>
                <a:headEnd/>
                <a:tailEnd/>
              </a:ln>
              <a:effectLst>
                <a:outerShdw blurRad="50800" dist="38100" dir="2700000" algn="tl" rotWithShape="0">
                  <a:schemeClr val="tx2">
                    <a:alpha val="60000"/>
                  </a:schemeClr>
                </a:outerShdw>
              </a:effectLst>
            </p:spPr>
            <p:txBody>
              <a:bodyPr rot="0" vert="horz" wrap="square" lIns="91440" tIns="45720" rIns="91440" bIns="45720" anchor="ctr" anchorCtr="0" upright="1">
                <a:noAutofit/>
              </a:bodyPr>
              <a:lstStyle/>
              <a:p>
                <a:pPr marL="0" marR="0">
                  <a:lnSpc>
                    <a:spcPct val="107000"/>
                  </a:lnSpc>
                  <a:spcBef>
                    <a:spcPts val="0"/>
                  </a:spcBef>
                  <a:spcAft>
                    <a:spcPts val="800"/>
                  </a:spcAft>
                </a:pPr>
                <a:r>
                  <a:rPr lang="en-US" sz="1600">
                    <a:solidFill>
                      <a:schemeClr val="tx2"/>
                    </a:solidFill>
                    <a:effectLst/>
                    <a:latin typeface="+mn-lt"/>
                    <a:ea typeface="Calibri" panose="020F0502020204030204" pitchFamily="34" charset="0"/>
                    <a:cs typeface="Calibri" panose="020F0502020204030204" pitchFamily="34" charset="0"/>
                  </a:rPr>
                  <a:t> </a:t>
                </a:r>
                <a:endParaRPr lang="en-US" sz="1600">
                  <a:solidFill>
                    <a:schemeClr val="tx2"/>
                  </a:solidFill>
                  <a:effectLst/>
                  <a:latin typeface="+mn-lt"/>
                  <a:ea typeface="Calibri" panose="020F0502020204030204" pitchFamily="34" charset="0"/>
                  <a:cs typeface="Times New Roman" panose="02020603050405020304" pitchFamily="18" charset="0"/>
                </a:endParaRPr>
              </a:p>
            </p:txBody>
          </p:sp>
          <p:cxnSp>
            <p:nvCxnSpPr>
              <p:cNvPr id="48" name="Straight Arrow Connector 47"/>
              <p:cNvCxnSpPr>
                <a:cxnSpLocks/>
              </p:cNvCxnSpPr>
              <p:nvPr/>
            </p:nvCxnSpPr>
            <p:spPr bwMode="auto">
              <a:xfrm>
                <a:off x="8620" y="195"/>
                <a:ext cx="7439" cy="0"/>
              </a:xfrm>
              <a:prstGeom prst="straightConnector1">
                <a:avLst/>
              </a:prstGeom>
              <a:noFill/>
              <a:ln w="19050">
                <a:solidFill>
                  <a:schemeClr val="tx2"/>
                </a:solidFill>
                <a:miter lim="800000"/>
                <a:headEnd type="none" w="sm" len="med"/>
                <a:tailEnd type="triangle" w="sm"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49" name="Straight Arrow Connector 48"/>
              <p:cNvCxnSpPr>
                <a:cxnSpLocks/>
              </p:cNvCxnSpPr>
              <p:nvPr/>
            </p:nvCxnSpPr>
            <p:spPr bwMode="auto">
              <a:xfrm>
                <a:off x="8534" y="2524"/>
                <a:ext cx="7432" cy="0"/>
              </a:xfrm>
              <a:prstGeom prst="straightConnector1">
                <a:avLst/>
              </a:prstGeom>
              <a:noFill/>
              <a:ln w="19050">
                <a:solidFill>
                  <a:schemeClr val="tx2"/>
                </a:solidFill>
                <a:miter lim="800000"/>
                <a:headEnd type="none" w="sm" len="med"/>
                <a:tailEnd type="triangle" w="sm"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50" name="Straight Arrow Connector 49"/>
              <p:cNvCxnSpPr>
                <a:cxnSpLocks/>
              </p:cNvCxnSpPr>
              <p:nvPr/>
            </p:nvCxnSpPr>
            <p:spPr bwMode="auto">
              <a:xfrm>
                <a:off x="29643" y="262"/>
                <a:ext cx="7432" cy="0"/>
              </a:xfrm>
              <a:prstGeom prst="straightConnector1">
                <a:avLst/>
              </a:prstGeom>
              <a:noFill/>
              <a:ln w="19050">
                <a:solidFill>
                  <a:schemeClr val="tx2"/>
                </a:solidFill>
                <a:miter lim="800000"/>
                <a:headEnd/>
                <a:tailEnd type="triangle" w="sm"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51" name="Straight Arrow Connector 50"/>
              <p:cNvCxnSpPr>
                <a:cxnSpLocks/>
              </p:cNvCxnSpPr>
              <p:nvPr/>
            </p:nvCxnSpPr>
            <p:spPr bwMode="auto">
              <a:xfrm>
                <a:off x="29643" y="2553"/>
                <a:ext cx="7432" cy="0"/>
              </a:xfrm>
              <a:prstGeom prst="straightConnector1">
                <a:avLst/>
              </a:prstGeom>
              <a:noFill/>
              <a:ln w="19050">
                <a:solidFill>
                  <a:schemeClr val="tx2"/>
                </a:solidFill>
                <a:miter lim="800000"/>
                <a:headEnd/>
                <a:tailEnd type="triangle" w="sm"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sp>
            <p:nvSpPr>
              <p:cNvPr id="52" name="Left Brace 51"/>
              <p:cNvSpPr>
                <a:spLocks/>
              </p:cNvSpPr>
              <p:nvPr/>
            </p:nvSpPr>
            <p:spPr bwMode="auto">
              <a:xfrm>
                <a:off x="7047" y="-582"/>
                <a:ext cx="457" cy="3537"/>
              </a:xfrm>
              <a:prstGeom prst="leftBrace">
                <a:avLst>
                  <a:gd name="adj1" fmla="val 8349"/>
                  <a:gd name="adj2" fmla="val 50000"/>
                </a:avLst>
              </a:prstGeom>
              <a:noFill/>
              <a:ln w="19050">
                <a:solidFill>
                  <a:schemeClr val="tx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sz="1600">
                  <a:solidFill>
                    <a:schemeClr val="tx2"/>
                  </a:solidFill>
                  <a:latin typeface="+mn-lt"/>
                </a:endParaRPr>
              </a:p>
            </p:txBody>
          </p:sp>
          <p:sp>
            <p:nvSpPr>
              <p:cNvPr id="53" name="Text Box 541"/>
              <p:cNvSpPr txBox="1">
                <a:spLocks noChangeArrowheads="1"/>
              </p:cNvSpPr>
              <p:nvPr/>
            </p:nvSpPr>
            <p:spPr bwMode="auto">
              <a:xfrm>
                <a:off x="-1674" y="-583"/>
                <a:ext cx="8608" cy="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600" b="1" dirty="0">
                    <a:solidFill>
                      <a:schemeClr val="tx2"/>
                    </a:solidFill>
                    <a:effectLst/>
                    <a:latin typeface="+mn-lt"/>
                    <a:ea typeface="Calibri" panose="020F0502020204030204" pitchFamily="34" charset="0"/>
                    <a:cs typeface="Times New Roman" panose="02020603050405020304" pitchFamily="18" charset="0"/>
                  </a:rPr>
                  <a:t>Input variables</a:t>
                </a:r>
              </a:p>
            </p:txBody>
          </p:sp>
          <p:sp>
            <p:nvSpPr>
              <p:cNvPr id="54" name="Left Brace 53"/>
              <p:cNvSpPr>
                <a:spLocks/>
              </p:cNvSpPr>
              <p:nvPr/>
            </p:nvSpPr>
            <p:spPr bwMode="auto">
              <a:xfrm flipH="1">
                <a:off x="37980" y="-476"/>
                <a:ext cx="457" cy="3537"/>
              </a:xfrm>
              <a:prstGeom prst="leftBrace">
                <a:avLst>
                  <a:gd name="adj1" fmla="val 8349"/>
                  <a:gd name="adj2" fmla="val 50000"/>
                </a:avLst>
              </a:prstGeom>
              <a:noFill/>
              <a:ln w="19050">
                <a:solidFill>
                  <a:schemeClr val="tx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sz="1600">
                  <a:solidFill>
                    <a:schemeClr val="tx2"/>
                  </a:solidFill>
                  <a:latin typeface="+mn-lt"/>
                </a:endParaRPr>
              </a:p>
            </p:txBody>
          </p:sp>
        </p:grpSp>
        <p:sp>
          <p:nvSpPr>
            <p:cNvPr id="46" name="Text Box 544"/>
            <p:cNvSpPr txBox="1">
              <a:spLocks noChangeArrowheads="1"/>
            </p:cNvSpPr>
            <p:nvPr/>
          </p:nvSpPr>
          <p:spPr bwMode="auto">
            <a:xfrm>
              <a:off x="15415" y="189"/>
              <a:ext cx="14797" cy="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r>
                <a:rPr lang="en-US" sz="1600" b="1" dirty="0">
                  <a:solidFill>
                    <a:schemeClr val="tx2"/>
                  </a:solidFill>
                  <a:effectLst/>
                  <a:latin typeface="+mn-lt"/>
                  <a:ea typeface="Calibri" panose="020F0502020204030204" pitchFamily="34" charset="0"/>
                  <a:cs typeface="Times New Roman" panose="02020603050405020304" pitchFamily="18" charset="0"/>
                </a:rPr>
                <a:t>Power Converter System</a:t>
              </a:r>
            </a:p>
          </p:txBody>
        </p:sp>
      </p:grpSp>
      <p:sp>
        <p:nvSpPr>
          <p:cNvPr id="20" name="Rectangle 19"/>
          <p:cNvSpPr>
            <a:spLocks/>
          </p:cNvSpPr>
          <p:nvPr/>
        </p:nvSpPr>
        <p:spPr bwMode="auto">
          <a:xfrm>
            <a:off x="3879661" y="2907842"/>
            <a:ext cx="1579031" cy="681016"/>
          </a:xfrm>
          <a:prstGeom prst="rect">
            <a:avLst/>
          </a:prstGeom>
          <a:solidFill>
            <a:schemeClr val="tx1">
              <a:lumMod val="40000"/>
              <a:lumOff val="60000"/>
            </a:schemeClr>
          </a:solidFill>
          <a:ln w="6350">
            <a:noFill/>
            <a:miter lim="800000"/>
            <a:headEnd/>
            <a:tailEnd/>
          </a:ln>
          <a:effectLst>
            <a:outerShdw blurRad="50800" dist="38100" dir="2700000" algn="tl" rotWithShape="0">
              <a:prstClr val="black">
                <a:alpha val="60000"/>
              </a:prstClr>
            </a:outerShdw>
          </a:effectLst>
        </p:spPr>
        <p:txBody>
          <a:bodyPr rot="0" vert="horz" wrap="square" lIns="91440" tIns="45720" rIns="91440" bIns="45720" anchor="ctr" anchorCtr="0" upright="1">
            <a:noAutofit/>
          </a:bodyPr>
          <a:lstStyle/>
          <a:p>
            <a:pPr marL="0" marR="0">
              <a:lnSpc>
                <a:spcPct val="107000"/>
              </a:lnSpc>
              <a:spcBef>
                <a:spcPts val="0"/>
              </a:spcBef>
              <a:spcAft>
                <a:spcPts val="800"/>
              </a:spcAft>
            </a:pPr>
            <a:r>
              <a:rPr lang="en-US" sz="1600">
                <a:solidFill>
                  <a:schemeClr val="tx2"/>
                </a:solidFill>
                <a:effectLst/>
                <a:latin typeface="+mn-lt"/>
                <a:ea typeface="Calibri" panose="020F0502020204030204" pitchFamily="34" charset="0"/>
                <a:cs typeface="Calibri" panose="020F0502020204030204" pitchFamily="34" charset="0"/>
              </a:rPr>
              <a:t> </a:t>
            </a:r>
            <a:endParaRPr lang="en-US" sz="1600">
              <a:solidFill>
                <a:schemeClr val="tx2"/>
              </a:solidFill>
              <a:effectLst/>
              <a:latin typeface="+mn-lt"/>
              <a:ea typeface="Calibri" panose="020F0502020204030204" pitchFamily="34" charset="0"/>
              <a:cs typeface="Times New Roman" panose="02020603050405020304" pitchFamily="18" charset="0"/>
            </a:endParaRPr>
          </a:p>
        </p:txBody>
      </p:sp>
      <p:sp>
        <p:nvSpPr>
          <p:cNvPr id="21" name="Text Box 544"/>
          <p:cNvSpPr txBox="1">
            <a:spLocks noChangeArrowheads="1"/>
          </p:cNvSpPr>
          <p:nvPr/>
        </p:nvSpPr>
        <p:spPr bwMode="auto">
          <a:xfrm>
            <a:off x="3913135" y="2964420"/>
            <a:ext cx="1538887" cy="57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r>
              <a:rPr lang="en-US" sz="1600" b="1" dirty="0" smtClean="0">
                <a:solidFill>
                  <a:schemeClr val="tx2"/>
                </a:solidFill>
                <a:effectLst/>
                <a:latin typeface="+mn-lt"/>
                <a:ea typeface="Calibri" panose="020F0502020204030204" pitchFamily="34" charset="0"/>
                <a:cs typeface="Times New Roman" panose="02020603050405020304" pitchFamily="18" charset="0"/>
              </a:rPr>
              <a:t>Residual Generation</a:t>
            </a:r>
            <a:endParaRPr lang="en-US" sz="1600" b="1" dirty="0">
              <a:solidFill>
                <a:schemeClr val="tx2"/>
              </a:solidFill>
              <a:effectLst/>
              <a:latin typeface="+mn-lt"/>
              <a:ea typeface="Calibri" panose="020F0502020204030204" pitchFamily="34" charset="0"/>
              <a:cs typeface="Times New Roman" panose="02020603050405020304" pitchFamily="18" charset="0"/>
            </a:endParaRPr>
          </a:p>
        </p:txBody>
      </p:sp>
      <p:grpSp>
        <p:nvGrpSpPr>
          <p:cNvPr id="35" name="Group 34"/>
          <p:cNvGrpSpPr/>
          <p:nvPr/>
        </p:nvGrpSpPr>
        <p:grpSpPr>
          <a:xfrm>
            <a:off x="3232510" y="2333161"/>
            <a:ext cx="649617" cy="1119902"/>
            <a:chOff x="3232510" y="2333161"/>
            <a:chExt cx="649617" cy="1119902"/>
          </a:xfrm>
        </p:grpSpPr>
        <p:cxnSp>
          <p:nvCxnSpPr>
            <p:cNvPr id="22" name="Straight Connector 21"/>
            <p:cNvCxnSpPr/>
            <p:nvPr/>
          </p:nvCxnSpPr>
          <p:spPr>
            <a:xfrm flipH="1">
              <a:off x="3232510" y="2333161"/>
              <a:ext cx="0" cy="1119902"/>
            </a:xfrm>
            <a:prstGeom prst="line">
              <a:avLst/>
            </a:prstGeom>
            <a:ln w="1905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bwMode="auto">
            <a:xfrm>
              <a:off x="3232510" y="3450994"/>
              <a:ext cx="649617" cy="0"/>
            </a:xfrm>
            <a:prstGeom prst="straightConnector1">
              <a:avLst/>
            </a:prstGeom>
            <a:noFill/>
            <a:ln w="19050">
              <a:solidFill>
                <a:schemeClr val="tx2"/>
              </a:solidFill>
              <a:miter lim="800000"/>
              <a:headEnd type="none" w="sm" len="med"/>
              <a:tailEnd type="triangle" w="sm"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grpSp>
      <p:grpSp>
        <p:nvGrpSpPr>
          <p:cNvPr id="10" name="Group 9"/>
          <p:cNvGrpSpPr/>
          <p:nvPr/>
        </p:nvGrpSpPr>
        <p:grpSpPr>
          <a:xfrm>
            <a:off x="3466823" y="1923937"/>
            <a:ext cx="403882" cy="1131008"/>
            <a:chOff x="3466823" y="1923937"/>
            <a:chExt cx="403882" cy="1131008"/>
          </a:xfrm>
        </p:grpSpPr>
        <p:cxnSp>
          <p:nvCxnSpPr>
            <p:cNvPr id="23" name="Straight Connector 22"/>
            <p:cNvCxnSpPr/>
            <p:nvPr/>
          </p:nvCxnSpPr>
          <p:spPr>
            <a:xfrm flipH="1">
              <a:off x="3475410" y="1923937"/>
              <a:ext cx="0" cy="1118989"/>
            </a:xfrm>
            <a:prstGeom prst="line">
              <a:avLst/>
            </a:prstGeom>
            <a:ln w="1905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bwMode="auto">
            <a:xfrm>
              <a:off x="3466823" y="3054945"/>
              <a:ext cx="403882" cy="0"/>
            </a:xfrm>
            <a:prstGeom prst="straightConnector1">
              <a:avLst/>
            </a:prstGeom>
            <a:noFill/>
            <a:ln w="19050">
              <a:solidFill>
                <a:schemeClr val="tx2"/>
              </a:solidFill>
              <a:miter lim="800000"/>
              <a:headEnd type="none" w="sm" len="med"/>
              <a:tailEnd type="triangle" w="sm"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grpSp>
      <p:grpSp>
        <p:nvGrpSpPr>
          <p:cNvPr id="8" name="Group 7"/>
          <p:cNvGrpSpPr/>
          <p:nvPr/>
        </p:nvGrpSpPr>
        <p:grpSpPr>
          <a:xfrm>
            <a:off x="5470162" y="2333161"/>
            <a:ext cx="654391" cy="1119902"/>
            <a:chOff x="5470162" y="2333161"/>
            <a:chExt cx="654391" cy="1119902"/>
          </a:xfrm>
        </p:grpSpPr>
        <p:cxnSp>
          <p:nvCxnSpPr>
            <p:cNvPr id="26" name="Straight Arrow Connector 25"/>
            <p:cNvCxnSpPr>
              <a:cxnSpLocks/>
            </p:cNvCxnSpPr>
            <p:nvPr/>
          </p:nvCxnSpPr>
          <p:spPr bwMode="auto">
            <a:xfrm flipH="1">
              <a:off x="5470162" y="3450994"/>
              <a:ext cx="649617" cy="0"/>
            </a:xfrm>
            <a:prstGeom prst="straightConnector1">
              <a:avLst/>
            </a:prstGeom>
            <a:noFill/>
            <a:ln w="19050">
              <a:solidFill>
                <a:schemeClr val="tx2"/>
              </a:solidFill>
              <a:miter lim="800000"/>
              <a:headEnd type="none" w="sm" len="med"/>
              <a:tailEnd type="triangle" w="sm"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8" name="Straight Connector 27"/>
            <p:cNvCxnSpPr/>
            <p:nvPr/>
          </p:nvCxnSpPr>
          <p:spPr>
            <a:xfrm flipH="1">
              <a:off x="6124553" y="2333161"/>
              <a:ext cx="0" cy="1119902"/>
            </a:xfrm>
            <a:prstGeom prst="line">
              <a:avLst/>
            </a:prstGeom>
            <a:ln w="1905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5481320" y="1948581"/>
            <a:ext cx="412839" cy="1118113"/>
            <a:chOff x="5481320" y="1948581"/>
            <a:chExt cx="412839" cy="1118113"/>
          </a:xfrm>
        </p:grpSpPr>
        <p:cxnSp>
          <p:nvCxnSpPr>
            <p:cNvPr id="27" name="Straight Arrow Connector 26"/>
            <p:cNvCxnSpPr>
              <a:cxnSpLocks/>
            </p:cNvCxnSpPr>
            <p:nvPr/>
          </p:nvCxnSpPr>
          <p:spPr bwMode="auto">
            <a:xfrm flipH="1">
              <a:off x="5481320" y="3063653"/>
              <a:ext cx="403882" cy="0"/>
            </a:xfrm>
            <a:prstGeom prst="straightConnector1">
              <a:avLst/>
            </a:prstGeom>
            <a:noFill/>
            <a:ln w="19050">
              <a:solidFill>
                <a:schemeClr val="tx2"/>
              </a:solidFill>
              <a:miter lim="800000"/>
              <a:headEnd type="none" w="sm" len="med"/>
              <a:tailEnd type="triangle" w="sm"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9" name="Straight Connector 28"/>
            <p:cNvCxnSpPr/>
            <p:nvPr/>
          </p:nvCxnSpPr>
          <p:spPr>
            <a:xfrm flipH="1">
              <a:off x="5894159" y="1948581"/>
              <a:ext cx="0" cy="1118113"/>
            </a:xfrm>
            <a:prstGeom prst="line">
              <a:avLst/>
            </a:prstGeom>
            <a:ln w="1905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4683024" y="4948331"/>
            <a:ext cx="1483492" cy="719555"/>
            <a:chOff x="1100775" y="665845"/>
            <a:chExt cx="774360" cy="370356"/>
          </a:xfrm>
        </p:grpSpPr>
        <p:cxnSp>
          <p:nvCxnSpPr>
            <p:cNvPr id="41" name="Straight Connector 40"/>
            <p:cNvCxnSpPr/>
            <p:nvPr/>
          </p:nvCxnSpPr>
          <p:spPr>
            <a:xfrm flipH="1">
              <a:off x="1100775" y="665845"/>
              <a:ext cx="0" cy="323475"/>
            </a:xfrm>
            <a:prstGeom prst="line">
              <a:avLst/>
            </a:prstGeom>
            <a:ln w="19050">
              <a:solidFill>
                <a:schemeClr val="tx2"/>
              </a:solidFill>
              <a:tailEnd type="triangl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Text Box 538"/>
            <p:cNvSpPr txBox="1">
              <a:spLocks noChangeArrowheads="1"/>
            </p:cNvSpPr>
            <p:nvPr/>
          </p:nvSpPr>
          <p:spPr bwMode="auto">
            <a:xfrm>
              <a:off x="1109688" y="838081"/>
              <a:ext cx="765447" cy="19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600" b="1" dirty="0">
                  <a:solidFill>
                    <a:schemeClr val="tx2"/>
                  </a:solidFill>
                  <a:effectLst/>
                  <a:latin typeface="+mn-lt"/>
                  <a:ea typeface="Times New Roman" panose="02020603050405020304" pitchFamily="18" charset="0"/>
                  <a:cs typeface="Times New Roman" panose="02020603050405020304" pitchFamily="18" charset="0"/>
                </a:rPr>
                <a:t>Fault/No fault</a:t>
              </a:r>
              <a:endParaRPr lang="en-US" sz="1600" b="1" dirty="0">
                <a:solidFill>
                  <a:schemeClr val="tx2"/>
                </a:solidFill>
                <a:effectLst/>
                <a:latin typeface="+mn-lt"/>
                <a:ea typeface="Calibri" panose="020F0502020204030204" pitchFamily="34" charset="0"/>
                <a:cs typeface="Times New Roman" panose="02020603050405020304" pitchFamily="18" charset="0"/>
              </a:endParaRPr>
            </a:p>
          </p:txBody>
        </p:sp>
      </p:grpSp>
      <p:sp>
        <p:nvSpPr>
          <p:cNvPr id="60" name="Rectangle 59"/>
          <p:cNvSpPr>
            <a:spLocks/>
          </p:cNvSpPr>
          <p:nvPr/>
        </p:nvSpPr>
        <p:spPr bwMode="auto">
          <a:xfrm>
            <a:off x="3893508" y="4270398"/>
            <a:ext cx="1579031" cy="681017"/>
          </a:xfrm>
          <a:prstGeom prst="rect">
            <a:avLst/>
          </a:prstGeom>
          <a:solidFill>
            <a:schemeClr val="tx1">
              <a:lumMod val="40000"/>
              <a:lumOff val="60000"/>
            </a:schemeClr>
          </a:solidFill>
          <a:ln w="6350">
            <a:noFill/>
            <a:miter lim="800000"/>
            <a:headEnd/>
            <a:tailEnd/>
          </a:ln>
          <a:effectLst>
            <a:outerShdw blurRad="50800" dist="38100" dir="2700000" algn="tl" rotWithShape="0">
              <a:prstClr val="black">
                <a:alpha val="60000"/>
              </a:prstClr>
            </a:outerShdw>
          </a:effectLst>
        </p:spPr>
        <p:txBody>
          <a:bodyPr rot="0" vert="horz" wrap="square" lIns="91440" tIns="45720" rIns="91440" bIns="45720" anchor="ctr" anchorCtr="0" upright="1">
            <a:noAutofit/>
          </a:bodyPr>
          <a:lstStyle/>
          <a:p>
            <a:pPr marL="0" marR="0">
              <a:lnSpc>
                <a:spcPct val="107000"/>
              </a:lnSpc>
              <a:spcBef>
                <a:spcPts val="0"/>
              </a:spcBef>
              <a:spcAft>
                <a:spcPts val="800"/>
              </a:spcAft>
            </a:pPr>
            <a:r>
              <a:rPr lang="en-US" sz="1600">
                <a:solidFill>
                  <a:schemeClr val="tx2"/>
                </a:solidFill>
                <a:effectLst/>
                <a:latin typeface="+mn-lt"/>
                <a:ea typeface="Calibri" panose="020F0502020204030204" pitchFamily="34" charset="0"/>
                <a:cs typeface="Calibri" panose="020F0502020204030204" pitchFamily="34" charset="0"/>
              </a:rPr>
              <a:t> </a:t>
            </a:r>
            <a:endParaRPr lang="en-US" sz="1600">
              <a:solidFill>
                <a:schemeClr val="tx2"/>
              </a:solidFill>
              <a:effectLst/>
              <a:latin typeface="+mn-lt"/>
              <a:ea typeface="Calibri" panose="020F0502020204030204" pitchFamily="34" charset="0"/>
              <a:cs typeface="Times New Roman" panose="02020603050405020304" pitchFamily="18" charset="0"/>
            </a:endParaRPr>
          </a:p>
        </p:txBody>
      </p:sp>
      <p:sp>
        <p:nvSpPr>
          <p:cNvPr id="61" name="Text Box 544"/>
          <p:cNvSpPr txBox="1">
            <a:spLocks noChangeArrowheads="1"/>
          </p:cNvSpPr>
          <p:nvPr/>
        </p:nvSpPr>
        <p:spPr bwMode="auto">
          <a:xfrm>
            <a:off x="3926982" y="4326977"/>
            <a:ext cx="1538887" cy="57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r>
              <a:rPr lang="en-US" sz="1600" b="1" dirty="0" smtClean="0">
                <a:solidFill>
                  <a:schemeClr val="tx2"/>
                </a:solidFill>
                <a:effectLst/>
                <a:latin typeface="+mn-lt"/>
                <a:ea typeface="Calibri" panose="020F0502020204030204" pitchFamily="34" charset="0"/>
                <a:cs typeface="Times New Roman" panose="02020603050405020304" pitchFamily="18" charset="0"/>
              </a:rPr>
              <a:t>Residual Evaluation</a:t>
            </a:r>
            <a:endParaRPr lang="en-US" sz="1600" b="1" dirty="0">
              <a:solidFill>
                <a:schemeClr val="tx2"/>
              </a:solidFill>
              <a:effectLst/>
              <a:latin typeface="+mn-lt"/>
              <a:ea typeface="Calibri" panose="020F0502020204030204" pitchFamily="34" charset="0"/>
              <a:cs typeface="Times New Roman" panose="02020603050405020304" pitchFamily="18" charset="0"/>
            </a:endParaRPr>
          </a:p>
        </p:txBody>
      </p:sp>
      <p:sp>
        <p:nvSpPr>
          <p:cNvPr id="62" name="Text Box 538"/>
          <p:cNvSpPr txBox="1">
            <a:spLocks noChangeArrowheads="1"/>
          </p:cNvSpPr>
          <p:nvPr/>
        </p:nvSpPr>
        <p:spPr bwMode="auto">
          <a:xfrm>
            <a:off x="4669176" y="3788744"/>
            <a:ext cx="1727446" cy="46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600" b="1" dirty="0" smtClean="0">
                <a:solidFill>
                  <a:schemeClr val="tx2"/>
                </a:solidFill>
                <a:effectLst/>
                <a:latin typeface="+mn-lt"/>
                <a:ea typeface="Times New Roman" panose="02020603050405020304" pitchFamily="18" charset="0"/>
                <a:cs typeface="Times New Roman" panose="02020603050405020304" pitchFamily="18" charset="0"/>
              </a:rPr>
              <a:t>Residuals</a:t>
            </a:r>
            <a:endParaRPr lang="en-US" sz="1600" b="1" dirty="0">
              <a:solidFill>
                <a:schemeClr val="tx2"/>
              </a:solidFill>
              <a:effectLst/>
              <a:latin typeface="+mn-lt"/>
              <a:ea typeface="Calibri" panose="020F0502020204030204" pitchFamily="34" charset="0"/>
              <a:cs typeface="Times New Roman" panose="02020603050405020304" pitchFamily="18" charset="0"/>
            </a:endParaRPr>
          </a:p>
        </p:txBody>
      </p:sp>
      <p:sp>
        <p:nvSpPr>
          <p:cNvPr id="63"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err="1" smtClean="0"/>
              <a:t>Fault</a:t>
            </a:r>
            <a:r>
              <a:rPr lang="fr-FR" b="1" kern="0" dirty="0" smtClean="0"/>
              <a:t> </a:t>
            </a:r>
            <a:r>
              <a:rPr lang="fr-FR" b="1" kern="0" dirty="0" err="1" smtClean="0"/>
              <a:t>Diagnosis</a:t>
            </a:r>
            <a:r>
              <a:rPr lang="fr-FR" b="1" kern="0" dirty="0" smtClean="0"/>
              <a:t> of </a:t>
            </a:r>
            <a:r>
              <a:rPr lang="fr-FR" b="1" kern="0" dirty="0" err="1" smtClean="0"/>
              <a:t>Converter</a:t>
            </a:r>
            <a:r>
              <a:rPr lang="fr-FR" b="1" kern="0" dirty="0" smtClean="0"/>
              <a:t> </a:t>
            </a:r>
            <a:r>
              <a:rPr lang="fr-FR" b="1" kern="0" dirty="0" err="1" smtClean="0"/>
              <a:t>Sensor</a:t>
            </a:r>
            <a:r>
              <a:rPr lang="fr-FR" b="1" kern="0" dirty="0" smtClean="0"/>
              <a:t> </a:t>
            </a:r>
            <a:r>
              <a:rPr lang="fr-FR" b="1" kern="0" dirty="0" err="1" smtClean="0"/>
              <a:t>Faults</a:t>
            </a:r>
            <a:endParaRPr lang="fr-FR" b="1" kern="0" dirty="0" smtClean="0"/>
          </a:p>
        </p:txBody>
      </p:sp>
    </p:spTree>
    <p:extLst>
      <p:ext uri="{BB962C8B-B14F-4D97-AF65-F5344CB8AC3E}">
        <p14:creationId xmlns:p14="http://schemas.microsoft.com/office/powerpoint/2010/main" val="167201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up)">
                                      <p:cBhvr>
                                        <p:cTn id="10" dur="500"/>
                                        <p:tgtEl>
                                          <p:spTgt spid="3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500"/>
                                        <p:tgtEl>
                                          <p:spTgt spid="2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par>
                                <p:cTn id="17" presetID="22"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par>
                                <p:cTn id="20" presetID="22" presetClass="entr" presetSubtype="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par>
                                <p:cTn id="23" presetID="22" presetClass="entr" presetSubtype="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up)">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wipe(up)">
                                      <p:cBhvr>
                                        <p:cTn id="36" dur="500"/>
                                        <p:tgtEl>
                                          <p:spTgt spid="61"/>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up)">
                                      <p:cBhvr>
                                        <p:cTn id="3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60" grpId="0" animBg="1"/>
      <p:bldP spid="61" grpId="0"/>
      <p:bldP spid="6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152949" y="2377440"/>
            <a:ext cx="6883977" cy="1341120"/>
          </a:xfrm>
          <a:prstGeom prst="roundRect">
            <a:avLst/>
          </a:prstGeom>
          <a:ln>
            <a:solidFill>
              <a:srgbClr val="000064"/>
            </a:solidFill>
          </a:ln>
          <a:effectLst>
            <a:outerShdw blurRad="50800" dist="38100" dir="2700000" algn="tl" rotWithShape="0">
              <a:srgbClr val="002060">
                <a:alpha val="40000"/>
              </a:srgbClr>
            </a:outerShdw>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 name="Rounded Rectangle 6"/>
          <p:cNvSpPr/>
          <p:nvPr/>
        </p:nvSpPr>
        <p:spPr bwMode="auto">
          <a:xfrm>
            <a:off x="556958" y="2497138"/>
            <a:ext cx="8040390" cy="11017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3200" b="1" dirty="0" smtClean="0">
                <a:solidFill>
                  <a:schemeClr val="bg2"/>
                </a:solidFill>
              </a:rPr>
              <a:t>Residual Generation using </a:t>
            </a:r>
          </a:p>
          <a:p>
            <a:pPr algn="ctr" defTabSz="933450">
              <a:lnSpc>
                <a:spcPct val="90000"/>
              </a:lnSpc>
              <a:spcAft>
                <a:spcPct val="35000"/>
              </a:spcAft>
              <a:defRPr/>
            </a:pPr>
            <a:r>
              <a:rPr lang="en-US" sz="3200" b="1" dirty="0" smtClean="0">
                <a:solidFill>
                  <a:schemeClr val="bg2"/>
                </a:solidFill>
              </a:rPr>
              <a:t>Bank of Extended </a:t>
            </a:r>
            <a:r>
              <a:rPr lang="en-US" sz="3200" b="1" dirty="0" err="1" smtClean="0">
                <a:solidFill>
                  <a:schemeClr val="bg2"/>
                </a:solidFill>
              </a:rPr>
              <a:t>Kalman</a:t>
            </a:r>
            <a:r>
              <a:rPr lang="en-US" sz="3200" b="1" dirty="0" smtClean="0">
                <a:solidFill>
                  <a:schemeClr val="bg2"/>
                </a:solidFill>
              </a:rPr>
              <a:t> Filters</a:t>
            </a:r>
            <a:endParaRPr lang="en-US" sz="3200" b="1" dirty="0">
              <a:solidFill>
                <a:schemeClr val="bg2"/>
              </a:solidFill>
            </a:endParaRPr>
          </a:p>
        </p:txBody>
      </p:sp>
    </p:spTree>
    <p:extLst>
      <p:ext uri="{BB962C8B-B14F-4D97-AF65-F5344CB8AC3E}">
        <p14:creationId xmlns:p14="http://schemas.microsoft.com/office/powerpoint/2010/main" val="29127313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Arrow Connector 29"/>
          <p:cNvCxnSpPr/>
          <p:nvPr/>
        </p:nvCxnSpPr>
        <p:spPr bwMode="auto">
          <a:xfrm>
            <a:off x="4988609" y="5110442"/>
            <a:ext cx="1315967" cy="0"/>
          </a:xfrm>
          <a:prstGeom prst="straightConnector1">
            <a:avLst/>
          </a:prstGeom>
          <a:noFill/>
          <a:ln w="22225" cap="flat" cmpd="sng" algn="ctr">
            <a:solidFill>
              <a:schemeClr val="tx2"/>
            </a:solidFill>
            <a:prstDash val="solid"/>
            <a:round/>
            <a:headEnd type="none" w="lg" len="med"/>
            <a:tailEnd type="stealth" w="lg" len="med"/>
          </a:ln>
          <a:effectLst/>
        </p:spPr>
      </p:cxnSp>
      <p:sp>
        <p:nvSpPr>
          <p:cNvPr id="5" name="Rounded Rectangle 4"/>
          <p:cNvSpPr/>
          <p:nvPr/>
        </p:nvSpPr>
        <p:spPr bwMode="auto">
          <a:xfrm>
            <a:off x="2924058" y="4538873"/>
            <a:ext cx="2222469" cy="1152939"/>
          </a:xfrm>
          <a:prstGeom prst="roundRect">
            <a:avLst/>
          </a:prstGeom>
          <a:solidFill>
            <a:schemeClr val="tx1">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Oval 5"/>
          <p:cNvSpPr/>
          <p:nvPr/>
        </p:nvSpPr>
        <p:spPr bwMode="auto">
          <a:xfrm>
            <a:off x="591912" y="2476971"/>
            <a:ext cx="2036462" cy="1364974"/>
          </a:xfrm>
          <a:prstGeom prst="ellipse">
            <a:avLst/>
          </a:prstGeom>
          <a:solidFill>
            <a:schemeClr val="tx1">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3017061" y="1502937"/>
            <a:ext cx="2036462" cy="1364974"/>
          </a:xfrm>
          <a:prstGeom prst="ellipse">
            <a:avLst/>
          </a:prstGeom>
          <a:solidFill>
            <a:schemeClr val="tx1">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5534448" y="2476971"/>
            <a:ext cx="2036462" cy="1364974"/>
          </a:xfrm>
          <a:prstGeom prst="ellipse">
            <a:avLst/>
          </a:prstGeom>
          <a:solidFill>
            <a:schemeClr val="tx1">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ounded Rectangle 6"/>
          <p:cNvSpPr/>
          <p:nvPr/>
        </p:nvSpPr>
        <p:spPr bwMode="auto">
          <a:xfrm>
            <a:off x="371432" y="2662791"/>
            <a:ext cx="2451285" cy="11017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2000" b="1" dirty="0" smtClean="0">
                <a:solidFill>
                  <a:schemeClr val="tx2"/>
                </a:solidFill>
              </a:rPr>
              <a:t>Converter state-space model</a:t>
            </a:r>
            <a:endParaRPr lang="en-US" sz="2000" b="1" dirty="0">
              <a:solidFill>
                <a:schemeClr val="tx2"/>
              </a:solidFill>
            </a:endParaRPr>
          </a:p>
        </p:txBody>
      </p:sp>
      <p:sp>
        <p:nvSpPr>
          <p:cNvPr id="10" name="Rounded Rectangle 6"/>
          <p:cNvSpPr/>
          <p:nvPr/>
        </p:nvSpPr>
        <p:spPr bwMode="auto">
          <a:xfrm>
            <a:off x="2372247" y="2230301"/>
            <a:ext cx="821532" cy="11017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2800" dirty="0" smtClean="0">
                <a:solidFill>
                  <a:schemeClr val="tx2"/>
                </a:solidFill>
              </a:rPr>
              <a:t>+</a:t>
            </a:r>
            <a:endParaRPr lang="en-US" sz="2800" dirty="0">
              <a:solidFill>
                <a:schemeClr val="tx2"/>
              </a:solidFill>
            </a:endParaRPr>
          </a:p>
        </p:txBody>
      </p:sp>
      <p:sp>
        <p:nvSpPr>
          <p:cNvPr id="11" name="Rounded Rectangle 6"/>
          <p:cNvSpPr/>
          <p:nvPr/>
        </p:nvSpPr>
        <p:spPr bwMode="auto">
          <a:xfrm>
            <a:off x="4823797" y="2235132"/>
            <a:ext cx="821532" cy="11017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2800" dirty="0" smtClean="0">
                <a:solidFill>
                  <a:schemeClr val="tx2"/>
                </a:solidFill>
              </a:rPr>
              <a:t>+</a:t>
            </a:r>
            <a:endParaRPr lang="en-US" sz="2800" dirty="0">
              <a:solidFill>
                <a:schemeClr val="tx2"/>
              </a:solidFill>
            </a:endParaRPr>
          </a:p>
        </p:txBody>
      </p:sp>
      <p:sp>
        <p:nvSpPr>
          <p:cNvPr id="13" name="Rounded Rectangle 6"/>
          <p:cNvSpPr/>
          <p:nvPr/>
        </p:nvSpPr>
        <p:spPr bwMode="auto">
          <a:xfrm>
            <a:off x="2822717" y="1702009"/>
            <a:ext cx="2451285" cy="11017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2000" b="1" dirty="0" smtClean="0">
                <a:solidFill>
                  <a:schemeClr val="tx2"/>
                </a:solidFill>
              </a:rPr>
              <a:t>Converter input signals</a:t>
            </a:r>
            <a:endParaRPr lang="en-US" sz="2000" b="1" dirty="0">
              <a:solidFill>
                <a:schemeClr val="tx2"/>
              </a:solidFill>
            </a:endParaRPr>
          </a:p>
        </p:txBody>
      </p:sp>
      <p:sp>
        <p:nvSpPr>
          <p:cNvPr id="14" name="Rounded Rectangle 6"/>
          <p:cNvSpPr/>
          <p:nvPr/>
        </p:nvSpPr>
        <p:spPr bwMode="auto">
          <a:xfrm>
            <a:off x="5327036" y="2676043"/>
            <a:ext cx="2451285" cy="11017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2000" b="1" dirty="0" smtClean="0">
                <a:solidFill>
                  <a:schemeClr val="tx2"/>
                </a:solidFill>
              </a:rPr>
              <a:t>Sensor measured signals</a:t>
            </a:r>
            <a:endParaRPr lang="en-US" sz="2000" b="1" dirty="0">
              <a:solidFill>
                <a:schemeClr val="tx2"/>
              </a:solidFill>
            </a:endParaRPr>
          </a:p>
        </p:txBody>
      </p:sp>
      <p:sp>
        <p:nvSpPr>
          <p:cNvPr id="15"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smtClean="0"/>
              <a:t>The Extended </a:t>
            </a:r>
            <a:r>
              <a:rPr lang="fr-FR" b="1" kern="0" dirty="0" err="1" smtClean="0"/>
              <a:t>Kalman</a:t>
            </a:r>
            <a:r>
              <a:rPr lang="fr-FR" b="1" kern="0" dirty="0" smtClean="0"/>
              <a:t> </a:t>
            </a:r>
            <a:r>
              <a:rPr lang="fr-FR" b="1" kern="0" dirty="0" err="1" smtClean="0"/>
              <a:t>Filter</a:t>
            </a:r>
            <a:r>
              <a:rPr lang="fr-FR" b="1" kern="0" dirty="0" smtClean="0"/>
              <a:t> (EKF)</a:t>
            </a:r>
            <a:endParaRPr lang="fr-FR" b="1" kern="0" dirty="0"/>
          </a:p>
        </p:txBody>
      </p:sp>
      <p:sp>
        <p:nvSpPr>
          <p:cNvPr id="16" name="Rounded Rectangle 6"/>
          <p:cNvSpPr/>
          <p:nvPr/>
        </p:nvSpPr>
        <p:spPr bwMode="auto">
          <a:xfrm>
            <a:off x="2809649" y="4590087"/>
            <a:ext cx="2451285" cy="11017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2000" b="1" dirty="0" smtClean="0">
                <a:solidFill>
                  <a:schemeClr val="tx2"/>
                </a:solidFill>
              </a:rPr>
              <a:t>Estimates of the measured signals</a:t>
            </a:r>
            <a:endParaRPr lang="en-US" sz="2000" b="1" dirty="0">
              <a:solidFill>
                <a:schemeClr val="tx2"/>
              </a:solidFill>
            </a:endParaRPr>
          </a:p>
        </p:txBody>
      </p:sp>
      <p:cxnSp>
        <p:nvCxnSpPr>
          <p:cNvPr id="20" name="Straight Arrow Connector 19"/>
          <p:cNvCxnSpPr/>
          <p:nvPr/>
        </p:nvCxnSpPr>
        <p:spPr bwMode="auto">
          <a:xfrm>
            <a:off x="2535808" y="3777768"/>
            <a:ext cx="750736" cy="502687"/>
          </a:xfrm>
          <a:prstGeom prst="straightConnector1">
            <a:avLst/>
          </a:prstGeom>
          <a:noFill/>
          <a:ln w="22225" cap="flat" cmpd="sng" algn="ctr">
            <a:solidFill>
              <a:schemeClr val="tx2"/>
            </a:solidFill>
            <a:prstDash val="solid"/>
            <a:round/>
            <a:headEnd type="none" w="lg" len="med"/>
            <a:tailEnd type="stealth" w="lg" len="med"/>
          </a:ln>
          <a:effectLst/>
        </p:spPr>
      </p:cxnSp>
      <p:cxnSp>
        <p:nvCxnSpPr>
          <p:cNvPr id="22" name="Straight Arrow Connector 21"/>
          <p:cNvCxnSpPr/>
          <p:nvPr/>
        </p:nvCxnSpPr>
        <p:spPr bwMode="auto">
          <a:xfrm>
            <a:off x="4768805" y="3784396"/>
            <a:ext cx="750736" cy="502687"/>
          </a:xfrm>
          <a:prstGeom prst="straightConnector1">
            <a:avLst/>
          </a:prstGeom>
          <a:noFill/>
          <a:ln w="22225" cap="flat" cmpd="sng" algn="ctr">
            <a:solidFill>
              <a:schemeClr val="tx2"/>
            </a:solidFill>
            <a:prstDash val="solid"/>
            <a:round/>
            <a:headEnd type="none" w="lg" len="med"/>
            <a:tailEnd type="stealth" w="lg" len="med"/>
          </a:ln>
          <a:effectLst>
            <a:outerShdw blurRad="50800" dist="38100" dir="2700000" algn="tl" rotWithShape="0">
              <a:prstClr val="black">
                <a:alpha val="40000"/>
              </a:prstClr>
            </a:outerShdw>
          </a:effectLst>
          <a:scene3d>
            <a:camera prst="orthographicFront">
              <a:rot lat="0" lon="10800000" rev="0"/>
            </a:camera>
            <a:lightRig rig="threePt" dir="t"/>
          </a:scene3d>
        </p:spPr>
      </p:cxnSp>
      <p:cxnSp>
        <p:nvCxnSpPr>
          <p:cNvPr id="23" name="Straight Arrow Connector 22"/>
          <p:cNvCxnSpPr/>
          <p:nvPr/>
        </p:nvCxnSpPr>
        <p:spPr bwMode="auto">
          <a:xfrm>
            <a:off x="4057131" y="3249864"/>
            <a:ext cx="0" cy="987336"/>
          </a:xfrm>
          <a:prstGeom prst="straightConnector1">
            <a:avLst/>
          </a:prstGeom>
          <a:noFill/>
          <a:ln w="22225" cap="flat" cmpd="sng" algn="ctr">
            <a:solidFill>
              <a:schemeClr val="tx2"/>
            </a:solidFill>
            <a:prstDash val="solid"/>
            <a:round/>
            <a:headEnd type="none" w="lg" len="med"/>
            <a:tailEnd type="stealth" w="lg" len="med"/>
          </a:ln>
          <a:effectLst/>
        </p:spPr>
      </p:cxnSp>
      <p:sp>
        <p:nvSpPr>
          <p:cNvPr id="25" name="Oval 24"/>
          <p:cNvSpPr/>
          <p:nvPr/>
        </p:nvSpPr>
        <p:spPr bwMode="auto">
          <a:xfrm>
            <a:off x="6308040" y="4876802"/>
            <a:ext cx="490330" cy="463827"/>
          </a:xfrm>
          <a:prstGeom prst="ellips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26" name="Rounded Rectangle 6"/>
              <p:cNvSpPr/>
              <p:nvPr/>
            </p:nvSpPr>
            <p:spPr bwMode="auto">
              <a:xfrm>
                <a:off x="6215891" y="4986683"/>
                <a:ext cx="886660" cy="46831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14:m>
                  <m:oMathPara xmlns:m="http://schemas.openxmlformats.org/officeDocument/2006/math">
                    <m:oMathParaPr>
                      <m:jc m:val="centerGroup"/>
                    </m:oMathParaPr>
                    <m:oMath xmlns:m="http://schemas.openxmlformats.org/officeDocument/2006/math">
                      <m:nary>
                        <m:naryPr>
                          <m:chr m:val="∑"/>
                          <m:subHide m:val="on"/>
                          <m:supHide m:val="on"/>
                          <m:ctrlPr>
                            <a:rPr lang="en-US" sz="1200" i="1" smtClean="0">
                              <a:solidFill>
                                <a:schemeClr val="tx2"/>
                              </a:solidFill>
                              <a:latin typeface="Cambria Math" panose="02040503050406030204" pitchFamily="18" charset="0"/>
                            </a:rPr>
                          </m:ctrlPr>
                        </m:naryPr>
                        <m:sub/>
                        <m:sup/>
                        <m:e/>
                      </m:nary>
                    </m:oMath>
                  </m:oMathPara>
                </a14:m>
                <a:endParaRPr lang="en-US" sz="1200" dirty="0">
                  <a:solidFill>
                    <a:schemeClr val="tx2"/>
                  </a:solidFill>
                </a:endParaRPr>
              </a:p>
            </p:txBody>
          </p:sp>
        </mc:Choice>
        <mc:Fallback xmlns="">
          <p:sp>
            <p:nvSpPr>
              <p:cNvPr id="26" name="Rounded Rectangle 6"/>
              <p:cNvSpPr>
                <a:spLocks noRot="1" noChangeAspect="1" noMove="1" noResize="1" noEditPoints="1" noAdjustHandles="1" noChangeArrowheads="1" noChangeShapeType="1" noTextEdit="1"/>
              </p:cNvSpPr>
              <p:nvPr/>
            </p:nvSpPr>
            <p:spPr bwMode="auto">
              <a:xfrm>
                <a:off x="6215891" y="4986683"/>
                <a:ext cx="886660" cy="468312"/>
              </a:xfrm>
              <a:prstGeom prst="rect">
                <a:avLst/>
              </a:prstGeom>
              <a:blipFill rotWithShape="0">
                <a:blip r:embed="rId3"/>
                <a:stretch>
                  <a:fillRect t="-3896"/>
                </a:stretch>
              </a:blipFill>
              <a:ln>
                <a:noFill/>
              </a:ln>
            </p:spPr>
            <p:txBody>
              <a:bodyPr/>
              <a:lstStyle/>
              <a:p>
                <a:r>
                  <a:rPr lang="en-US">
                    <a:noFill/>
                  </a:rPr>
                  <a:t> </a:t>
                </a:r>
              </a:p>
            </p:txBody>
          </p:sp>
        </mc:Fallback>
      </mc:AlternateContent>
      <p:cxnSp>
        <p:nvCxnSpPr>
          <p:cNvPr id="29" name="Straight Arrow Connector 28"/>
          <p:cNvCxnSpPr/>
          <p:nvPr/>
        </p:nvCxnSpPr>
        <p:spPr bwMode="auto">
          <a:xfrm>
            <a:off x="6539953" y="3882889"/>
            <a:ext cx="0" cy="987336"/>
          </a:xfrm>
          <a:prstGeom prst="straightConnector1">
            <a:avLst/>
          </a:prstGeom>
          <a:noFill/>
          <a:ln w="22225" cap="flat" cmpd="sng" algn="ctr">
            <a:solidFill>
              <a:schemeClr val="tx2"/>
            </a:solidFill>
            <a:prstDash val="solid"/>
            <a:round/>
            <a:headEnd type="none" w="lg" len="med"/>
            <a:tailEnd type="stealth" w="lg" len="med"/>
          </a:ln>
          <a:effectLst/>
        </p:spPr>
      </p:cxnSp>
      <p:cxnSp>
        <p:nvCxnSpPr>
          <p:cNvPr id="32" name="Straight Arrow Connector 31"/>
          <p:cNvCxnSpPr/>
          <p:nvPr/>
        </p:nvCxnSpPr>
        <p:spPr bwMode="auto">
          <a:xfrm>
            <a:off x="6827498" y="5116171"/>
            <a:ext cx="1315967" cy="0"/>
          </a:xfrm>
          <a:prstGeom prst="straightConnector1">
            <a:avLst/>
          </a:prstGeom>
          <a:noFill/>
          <a:ln w="22225" cap="flat" cmpd="sng" algn="ctr">
            <a:solidFill>
              <a:schemeClr val="tx2"/>
            </a:solidFill>
            <a:prstDash val="solid"/>
            <a:round/>
            <a:headEnd type="none" w="lg" len="med"/>
            <a:tailEnd type="stealth" w="lg" len="med"/>
          </a:ln>
          <a:effectLst/>
        </p:spPr>
      </p:cxnSp>
      <p:sp>
        <p:nvSpPr>
          <p:cNvPr id="33" name="Rounded Rectangle 6"/>
          <p:cNvSpPr/>
          <p:nvPr/>
        </p:nvSpPr>
        <p:spPr bwMode="auto">
          <a:xfrm>
            <a:off x="6302517" y="4119114"/>
            <a:ext cx="821532" cy="11017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2000" dirty="0" smtClean="0">
                <a:solidFill>
                  <a:schemeClr val="tx2"/>
                </a:solidFill>
              </a:rPr>
              <a:t>+</a:t>
            </a:r>
            <a:endParaRPr lang="en-US" sz="2000" dirty="0">
              <a:solidFill>
                <a:schemeClr val="tx2"/>
              </a:solidFill>
            </a:endParaRPr>
          </a:p>
        </p:txBody>
      </p:sp>
      <p:sp>
        <p:nvSpPr>
          <p:cNvPr id="34" name="Rounded Rectangle 6"/>
          <p:cNvSpPr/>
          <p:nvPr/>
        </p:nvSpPr>
        <p:spPr bwMode="auto">
          <a:xfrm>
            <a:off x="5731146" y="4729872"/>
            <a:ext cx="821532" cy="11017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2000" dirty="0" smtClean="0">
                <a:solidFill>
                  <a:schemeClr val="tx2"/>
                </a:solidFill>
              </a:rPr>
              <a:t>-</a:t>
            </a:r>
            <a:endParaRPr lang="en-US" sz="2000" dirty="0">
              <a:solidFill>
                <a:schemeClr val="tx2"/>
              </a:solidFill>
            </a:endParaRPr>
          </a:p>
        </p:txBody>
      </p:sp>
      <p:sp>
        <p:nvSpPr>
          <p:cNvPr id="35" name="Rounded Rectangle 6"/>
          <p:cNvSpPr/>
          <p:nvPr/>
        </p:nvSpPr>
        <p:spPr bwMode="auto">
          <a:xfrm>
            <a:off x="6499670" y="5006705"/>
            <a:ext cx="2451285" cy="11017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2000" b="1" dirty="0" smtClean="0">
                <a:solidFill>
                  <a:schemeClr val="tx2"/>
                </a:solidFill>
              </a:rPr>
              <a:t>Residual signals</a:t>
            </a:r>
          </a:p>
          <a:p>
            <a:pPr algn="ctr" defTabSz="933450">
              <a:lnSpc>
                <a:spcPct val="90000"/>
              </a:lnSpc>
              <a:spcAft>
                <a:spcPct val="35000"/>
              </a:spcAft>
              <a:defRPr/>
            </a:pPr>
            <a:r>
              <a:rPr lang="en-US" sz="2000" b="1" dirty="0" smtClean="0">
                <a:solidFill>
                  <a:schemeClr val="tx2"/>
                </a:solidFill>
              </a:rPr>
              <a:t>“Innovations”</a:t>
            </a:r>
            <a:endParaRPr lang="en-US" sz="2000" b="1" dirty="0">
              <a:solidFill>
                <a:schemeClr val="tx2"/>
              </a:solidFill>
            </a:endParaRPr>
          </a:p>
        </p:txBody>
      </p:sp>
    </p:spTree>
    <p:extLst>
      <p:ext uri="{BB962C8B-B14F-4D97-AF65-F5344CB8AC3E}">
        <p14:creationId xmlns:p14="http://schemas.microsoft.com/office/powerpoint/2010/main" val="212830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par>
                                <p:cTn id="26" presetID="22" presetClass="entr" presetSubtype="8"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33" grpId="0"/>
      <p:bldP spid="34"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smtClean="0"/>
              <a:t>The Extended </a:t>
            </a:r>
            <a:r>
              <a:rPr lang="fr-FR" b="1" kern="0" dirty="0" err="1" smtClean="0"/>
              <a:t>Kalman</a:t>
            </a:r>
            <a:r>
              <a:rPr lang="fr-FR" b="1" kern="0" dirty="0" smtClean="0"/>
              <a:t> </a:t>
            </a:r>
            <a:r>
              <a:rPr lang="fr-FR" b="1" kern="0" dirty="0" err="1" smtClean="0"/>
              <a:t>Filter</a:t>
            </a:r>
            <a:r>
              <a:rPr lang="fr-FR" b="1" kern="0" dirty="0" smtClean="0"/>
              <a:t> (EKF)</a:t>
            </a:r>
            <a:endParaRPr lang="fr-FR" b="1" kern="0" dirty="0"/>
          </a:p>
        </p:txBody>
      </p:sp>
      <p:sp>
        <p:nvSpPr>
          <p:cNvPr id="3" name="Rectangle 3"/>
          <p:cNvSpPr txBox="1">
            <a:spLocks noChangeArrowheads="1"/>
          </p:cNvSpPr>
          <p:nvPr/>
        </p:nvSpPr>
        <p:spPr bwMode="auto">
          <a:xfrm>
            <a:off x="774490" y="1455060"/>
            <a:ext cx="7865927" cy="1754326"/>
          </a:xfrm>
          <a:prstGeom prst="rect">
            <a:avLst/>
          </a:prstGeom>
          <a:noFill/>
          <a:ln w="9525">
            <a:noFill/>
            <a:miter lim="800000"/>
            <a:headEnd/>
            <a:tailEnd/>
          </a:ln>
        </p:spPr>
        <p:txBody>
          <a:bodyPr wrap="square">
            <a:spAutoFit/>
          </a:bodyPr>
          <a:lstStyle/>
          <a:p>
            <a:pPr marL="342900" indent="-342900" eaLnBrk="0" hangingPunct="0">
              <a:spcBef>
                <a:spcPct val="20000"/>
              </a:spcBef>
              <a:buClr>
                <a:schemeClr val="bg2"/>
              </a:buClr>
              <a:buSzPct val="75000"/>
              <a:buFont typeface="Wingdings" pitchFamily="2" charset="2"/>
              <a:buChar char="n"/>
              <a:defRPr/>
            </a:pPr>
            <a:r>
              <a:rPr lang="en-US" sz="2000" b="1" i="1" kern="0" dirty="0" smtClean="0">
                <a:solidFill>
                  <a:schemeClr val="tx2"/>
                </a:solidFill>
                <a:latin typeface="+mn-lt"/>
                <a:cs typeface="+mn-cs"/>
              </a:rPr>
              <a:t>Recursive application of prediction and correction cycles</a:t>
            </a:r>
          </a:p>
          <a:p>
            <a:pPr marL="342900" indent="-342900" eaLnBrk="0" hangingPunct="0">
              <a:spcBef>
                <a:spcPct val="20000"/>
              </a:spcBef>
              <a:buClr>
                <a:schemeClr val="bg2"/>
              </a:buClr>
              <a:buSzPct val="75000"/>
              <a:buFont typeface="Wingdings" pitchFamily="2" charset="2"/>
              <a:buChar char="n"/>
              <a:defRPr/>
            </a:pPr>
            <a:endParaRPr lang="en-US" sz="2000" i="1" kern="0" dirty="0" smtClean="0">
              <a:solidFill>
                <a:schemeClr val="tx2"/>
              </a:solidFill>
              <a:latin typeface="+mn-lt"/>
              <a:cs typeface="+mn-cs"/>
            </a:endParaRPr>
          </a:p>
          <a:p>
            <a:pPr marL="342900" indent="-342900" eaLnBrk="0" hangingPunct="0">
              <a:spcBef>
                <a:spcPct val="20000"/>
              </a:spcBef>
              <a:buClr>
                <a:schemeClr val="bg2"/>
              </a:buClr>
              <a:buSzPct val="75000"/>
              <a:buFont typeface="Wingdings" pitchFamily="2" charset="2"/>
              <a:buChar char="n"/>
              <a:defRPr/>
            </a:pPr>
            <a:r>
              <a:rPr lang="en-US" sz="2000" i="1" kern="0" dirty="0" smtClean="0">
                <a:solidFill>
                  <a:schemeClr val="tx2"/>
                </a:solidFill>
                <a:latin typeface="+mn-lt"/>
                <a:cs typeface="+mn-cs"/>
              </a:rPr>
              <a:t>At the end of sampling period, the </a:t>
            </a:r>
            <a:r>
              <a:rPr lang="en-US" sz="2000" b="1" i="1" kern="0" dirty="0" smtClean="0">
                <a:solidFill>
                  <a:schemeClr val="tx2"/>
                </a:solidFill>
                <a:latin typeface="+mn-lt"/>
                <a:cs typeface="+mn-cs"/>
              </a:rPr>
              <a:t>nonlinearity</a:t>
            </a:r>
            <a:r>
              <a:rPr lang="en-US" sz="2000" i="1" kern="0" dirty="0" smtClean="0">
                <a:solidFill>
                  <a:schemeClr val="tx2"/>
                </a:solidFill>
                <a:latin typeface="+mn-lt"/>
                <a:cs typeface="+mn-cs"/>
              </a:rPr>
              <a:t> of the converter system is approximated by a </a:t>
            </a:r>
            <a:r>
              <a:rPr lang="en-US" sz="2000" b="1" i="1" kern="0" dirty="0" smtClean="0">
                <a:solidFill>
                  <a:schemeClr val="tx2"/>
                </a:solidFill>
                <a:latin typeface="+mn-lt"/>
                <a:cs typeface="+mn-cs"/>
              </a:rPr>
              <a:t>linear</a:t>
            </a:r>
            <a:r>
              <a:rPr lang="en-US" sz="2000" i="1" kern="0" dirty="0" smtClean="0">
                <a:solidFill>
                  <a:schemeClr val="tx2"/>
                </a:solidFill>
                <a:latin typeface="+mn-lt"/>
                <a:cs typeface="+mn-cs"/>
              </a:rPr>
              <a:t> model around the last predicted and corrected estimate</a:t>
            </a:r>
            <a:endParaRPr lang="en-US" sz="2000" kern="0" dirty="0">
              <a:solidFill>
                <a:schemeClr val="tx2"/>
              </a:solidFill>
              <a:latin typeface="+mn-lt"/>
              <a:cs typeface="+mn-cs"/>
            </a:endParaRPr>
          </a:p>
        </p:txBody>
      </p:sp>
    </p:spTree>
    <p:extLst>
      <p:ext uri="{BB962C8B-B14F-4D97-AF65-F5344CB8AC3E}">
        <p14:creationId xmlns:p14="http://schemas.microsoft.com/office/powerpoint/2010/main" val="168370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smtClean="0">
                <a:solidFill>
                  <a:schemeClr val="bg2"/>
                </a:solidFill>
              </a:rPr>
              <a:t>The EKF </a:t>
            </a:r>
            <a:r>
              <a:rPr lang="fr-FR" b="1" kern="0" dirty="0" err="1" smtClean="0">
                <a:solidFill>
                  <a:schemeClr val="bg2"/>
                </a:solidFill>
              </a:rPr>
              <a:t>Algorithm</a:t>
            </a:r>
            <a:endParaRPr lang="fr-FR" b="1" kern="0" dirty="0">
              <a:solidFill>
                <a:schemeClr val="bg2"/>
              </a:solidFill>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185582287"/>
                  </p:ext>
                </p:extLst>
              </p:nvPr>
            </p:nvGraphicFramePr>
            <p:xfrm>
              <a:off x="834886" y="1144592"/>
              <a:ext cx="7500732" cy="5152260"/>
            </p:xfrm>
            <a:graphic>
              <a:graphicData uri="http://schemas.openxmlformats.org/drawingml/2006/table">
                <a:tbl>
                  <a:tblPr firstRow="1" bandRow="1">
                    <a:tableStyleId>{2D5ABB26-0587-4C30-8999-92F81FD0307C}</a:tableStyleId>
                  </a:tblPr>
                  <a:tblGrid>
                    <a:gridCol w="7500732"/>
                  </a:tblGrid>
                  <a:tr h="617345">
                    <a:tc>
                      <a:txBody>
                        <a:bodyPr/>
                        <a:lstStyle/>
                        <a:p>
                          <a:pPr algn="ctr"/>
                          <a:r>
                            <a:rPr lang="en-US" b="1" dirty="0" smtClean="0">
                              <a:solidFill>
                                <a:schemeClr val="tx2"/>
                              </a:solidFill>
                            </a:rPr>
                            <a:t>Initialization</a:t>
                          </a: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600" b="0" i="1" kern="1200" smtClean="0">
                                  <a:solidFill>
                                    <a:schemeClr val="tx2"/>
                                  </a:solidFill>
                                  <a:effectLst/>
                                  <a:latin typeface="Cambria Math" panose="02040503050406030204" pitchFamily="18" charset="0"/>
                                  <a:ea typeface="+mn-ea"/>
                                  <a:cs typeface="+mn-cs"/>
                                </a:rPr>
                                <m:t>𝑘</m:t>
                              </m:r>
                              <m:r>
                                <a:rPr lang="en-US" sz="1600" b="0" i="1" kern="1200" smtClean="0">
                                  <a:solidFill>
                                    <a:schemeClr val="tx2"/>
                                  </a:solidFill>
                                  <a:effectLst/>
                                  <a:latin typeface="Cambria Math" panose="02040503050406030204" pitchFamily="18" charset="0"/>
                                  <a:ea typeface="+mn-ea"/>
                                  <a:cs typeface="+mn-cs"/>
                                </a:rPr>
                                <m:t>=0</m:t>
                              </m:r>
                              <m:r>
                                <a:rPr lang="en-US" sz="1600" b="1" i="1" kern="1200" smtClean="0">
                                  <a:solidFill>
                                    <a:schemeClr val="tx2"/>
                                  </a:solidFill>
                                  <a:effectLst/>
                                  <a:latin typeface="Cambria Math" panose="02040503050406030204" pitchFamily="18" charset="0"/>
                                  <a:ea typeface="+mn-ea"/>
                                  <a:cs typeface="+mn-cs"/>
                                </a:rPr>
                                <m:t>,</m:t>
                              </m:r>
                              <m:acc>
                                <m:accPr>
                                  <m:chr m:val="̂"/>
                                  <m:ctrlPr>
                                    <a:rPr lang="en-US" sz="1600" b="1" i="1" kern="1200" smtClean="0">
                                      <a:solidFill>
                                        <a:schemeClr val="tx2"/>
                                      </a:solidFill>
                                      <a:effectLst/>
                                      <a:latin typeface="Cambria Math" panose="02040503050406030204" pitchFamily="18" charset="0"/>
                                      <a:ea typeface="+mn-ea"/>
                                      <a:cs typeface="+mn-cs"/>
                                    </a:rPr>
                                  </m:ctrlPr>
                                </m:accPr>
                                <m:e>
                                  <m:r>
                                    <a:rPr lang="en-US" sz="1600" b="1" i="1" kern="1200" smtClean="0">
                                      <a:solidFill>
                                        <a:schemeClr val="tx2"/>
                                      </a:solidFill>
                                      <a:effectLst/>
                                      <a:latin typeface="Cambria Math" panose="02040503050406030204" pitchFamily="18" charset="0"/>
                                      <a:ea typeface="+mn-ea"/>
                                      <a:cs typeface="+mn-cs"/>
                                    </a:rPr>
                                    <m:t> </m:t>
                                  </m:r>
                                  <m:r>
                                    <a:rPr lang="en-GB" sz="1600" b="1" i="1" kern="1200">
                                      <a:solidFill>
                                        <a:schemeClr val="tx2"/>
                                      </a:solidFill>
                                      <a:effectLst/>
                                      <a:latin typeface="Cambria Math" panose="02040503050406030204" pitchFamily="18" charset="0"/>
                                      <a:ea typeface="+mn-ea"/>
                                      <a:cs typeface="+mn-cs"/>
                                    </a:rPr>
                                    <m:t>𝐱</m:t>
                                  </m:r>
                                </m:e>
                              </m:acc>
                              <m:d>
                                <m:dPr>
                                  <m:ctrlPr>
                                    <a:rPr lang="en-GB" sz="1600" b="1" i="1" kern="1200" smtClean="0">
                                      <a:solidFill>
                                        <a:schemeClr val="tx2"/>
                                      </a:solidFill>
                                      <a:effectLst/>
                                      <a:latin typeface="Cambria Math" panose="02040503050406030204" pitchFamily="18" charset="0"/>
                                      <a:ea typeface="+mn-ea"/>
                                      <a:cs typeface="+mn-cs"/>
                                    </a:rPr>
                                  </m:ctrlPr>
                                </m:dPr>
                                <m:e>
                                  <m:r>
                                    <a:rPr lang="en-US" sz="1600" b="0" i="1" kern="1200" smtClean="0">
                                      <a:solidFill>
                                        <a:schemeClr val="tx2"/>
                                      </a:solidFill>
                                      <a:effectLst/>
                                      <a:latin typeface="Cambria Math" panose="02040503050406030204" pitchFamily="18" charset="0"/>
                                      <a:ea typeface="+mn-ea"/>
                                      <a:cs typeface="+mn-cs"/>
                                    </a:rPr>
                                    <m:t>0</m:t>
                                  </m:r>
                                  <m:r>
                                    <a:rPr lang="en-GB" sz="1600" i="1" kern="1200">
                                      <a:solidFill>
                                        <a:schemeClr val="tx2"/>
                                      </a:solidFill>
                                      <a:effectLst/>
                                      <a:latin typeface="Cambria Math" panose="02040503050406030204" pitchFamily="18" charset="0"/>
                                      <a:ea typeface="+mn-ea"/>
                                      <a:cs typeface="+mn-cs"/>
                                    </a:rPr>
                                    <m:t>|</m:t>
                                  </m:r>
                                  <m:r>
                                    <a:rPr lang="en-US" sz="1600" b="0" i="1" kern="1200" smtClean="0">
                                      <a:solidFill>
                                        <a:schemeClr val="tx2"/>
                                      </a:solidFill>
                                      <a:effectLst/>
                                      <a:latin typeface="Cambria Math" panose="02040503050406030204" pitchFamily="18" charset="0"/>
                                      <a:ea typeface="+mn-ea"/>
                                      <a:cs typeface="+mn-cs"/>
                                    </a:rPr>
                                    <m:t>0</m:t>
                                  </m:r>
                                </m:e>
                              </m:d>
                              <m:r>
                                <a:rPr lang="en-US" sz="1600" b="1" i="1" kern="1200" smtClean="0">
                                  <a:solidFill>
                                    <a:schemeClr val="tx2"/>
                                  </a:solidFill>
                                  <a:effectLst/>
                                  <a:latin typeface="Cambria Math" panose="02040503050406030204" pitchFamily="18" charset="0"/>
                                  <a:ea typeface="+mn-ea"/>
                                  <a:cs typeface="+mn-cs"/>
                                </a:rPr>
                                <m:t>=</m:t>
                              </m:r>
                              <m:r>
                                <a:rPr lang="en-US" sz="1600" b="1" i="1" kern="1200" smtClean="0">
                                  <a:solidFill>
                                    <a:schemeClr val="tx2"/>
                                  </a:solidFill>
                                  <a:effectLst/>
                                  <a:latin typeface="Cambria Math" panose="02040503050406030204" pitchFamily="18" charset="0"/>
                                  <a:ea typeface="+mn-ea"/>
                                  <a:cs typeface="+mn-cs"/>
                                </a:rPr>
                                <m:t>𝑬</m:t>
                              </m:r>
                              <m:d>
                                <m:dPr>
                                  <m:ctrlPr>
                                    <a:rPr lang="en-US" sz="1600" b="1" i="1" kern="1200" smtClean="0">
                                      <a:solidFill>
                                        <a:schemeClr val="tx2"/>
                                      </a:solidFill>
                                      <a:effectLst/>
                                      <a:latin typeface="Cambria Math" panose="02040503050406030204" pitchFamily="18" charset="0"/>
                                      <a:ea typeface="+mn-ea"/>
                                      <a:cs typeface="+mn-cs"/>
                                    </a:rPr>
                                  </m:ctrlPr>
                                </m:dPr>
                                <m:e>
                                  <m:r>
                                    <a:rPr lang="en-US" sz="1600" b="1" i="0" kern="1200" smtClean="0">
                                      <a:solidFill>
                                        <a:schemeClr val="tx2"/>
                                      </a:solidFill>
                                      <a:effectLst/>
                                      <a:latin typeface="Cambria Math" panose="02040503050406030204" pitchFamily="18" charset="0"/>
                                      <a:ea typeface="+mn-ea"/>
                                      <a:cs typeface="+mn-cs"/>
                                    </a:rPr>
                                    <m:t>𝐱</m:t>
                                  </m:r>
                                  <m:r>
                                    <a:rPr lang="en-US" sz="1600" b="1" i="1" kern="1200" smtClean="0">
                                      <a:solidFill>
                                        <a:schemeClr val="tx2"/>
                                      </a:solidFill>
                                      <a:effectLst/>
                                      <a:latin typeface="Cambria Math" panose="02040503050406030204" pitchFamily="18" charset="0"/>
                                      <a:ea typeface="+mn-ea"/>
                                      <a:cs typeface="+mn-cs"/>
                                    </a:rPr>
                                    <m:t>(</m:t>
                                  </m:r>
                                  <m:r>
                                    <a:rPr lang="en-US" sz="1600" b="1" i="1" kern="1200" smtClean="0">
                                      <a:solidFill>
                                        <a:schemeClr val="tx2"/>
                                      </a:solidFill>
                                      <a:effectLst/>
                                      <a:latin typeface="Cambria Math" panose="02040503050406030204" pitchFamily="18" charset="0"/>
                                      <a:ea typeface="+mn-ea"/>
                                      <a:cs typeface="+mn-cs"/>
                                    </a:rPr>
                                    <m:t>𝟎</m:t>
                                  </m:r>
                                  <m:r>
                                    <a:rPr lang="en-US" sz="1600" b="1" i="1" kern="1200" smtClean="0">
                                      <a:solidFill>
                                        <a:schemeClr val="tx2"/>
                                      </a:solidFill>
                                      <a:effectLst/>
                                      <a:latin typeface="Cambria Math" panose="02040503050406030204" pitchFamily="18" charset="0"/>
                                      <a:ea typeface="+mn-ea"/>
                                      <a:cs typeface="+mn-cs"/>
                                    </a:rPr>
                                    <m:t>)</m:t>
                                  </m:r>
                                </m:e>
                              </m:d>
                            </m:oMath>
                          </a14:m>
                          <a:r>
                            <a:rPr lang="en-US" sz="1600" dirty="0" smtClean="0">
                              <a:solidFill>
                                <a:schemeClr val="tx2"/>
                              </a:solidFill>
                            </a:rPr>
                            <a:t> and </a:t>
                          </a:r>
                          <a14:m>
                            <m:oMath xmlns:m="http://schemas.openxmlformats.org/officeDocument/2006/math">
                              <m:r>
                                <m:rPr>
                                  <m:sty m:val="p"/>
                                </m:rPr>
                                <a:rPr lang="en-US" sz="1600" b="0" i="0" smtClean="0">
                                  <a:solidFill>
                                    <a:schemeClr val="tx2"/>
                                  </a:solidFill>
                                  <a:latin typeface="Cambria Math" panose="02040503050406030204" pitchFamily="18" charset="0"/>
                                </a:rPr>
                                <m:t>P</m:t>
                              </m:r>
                              <m:d>
                                <m:dPr>
                                  <m:ctrlPr>
                                    <a:rPr lang="en-US" sz="1600" b="0" i="1" smtClean="0">
                                      <a:solidFill>
                                        <a:schemeClr val="tx2"/>
                                      </a:solidFill>
                                      <a:latin typeface="Cambria Math" panose="02040503050406030204" pitchFamily="18" charset="0"/>
                                    </a:rPr>
                                  </m:ctrlPr>
                                </m:dPr>
                                <m:e>
                                  <m:r>
                                    <a:rPr lang="en-US" sz="1600" b="0" i="1" kern="1200" smtClean="0">
                                      <a:solidFill>
                                        <a:schemeClr val="tx2"/>
                                      </a:solidFill>
                                      <a:effectLst/>
                                      <a:latin typeface="Cambria Math" panose="02040503050406030204" pitchFamily="18" charset="0"/>
                                      <a:ea typeface="+mn-ea"/>
                                      <a:cs typeface="+mn-cs"/>
                                    </a:rPr>
                                    <m:t>0</m:t>
                                  </m:r>
                                  <m:r>
                                    <a:rPr lang="en-GB" sz="1600" i="1" kern="1200">
                                      <a:solidFill>
                                        <a:schemeClr val="tx2"/>
                                      </a:solidFill>
                                      <a:effectLst/>
                                      <a:latin typeface="Cambria Math" panose="02040503050406030204" pitchFamily="18" charset="0"/>
                                      <a:ea typeface="+mn-ea"/>
                                      <a:cs typeface="+mn-cs"/>
                                    </a:rPr>
                                    <m:t>|</m:t>
                                  </m:r>
                                  <m:r>
                                    <a:rPr lang="en-US" sz="1600" b="0" i="1" kern="1200" smtClean="0">
                                      <a:solidFill>
                                        <a:schemeClr val="tx2"/>
                                      </a:solidFill>
                                      <a:effectLst/>
                                      <a:latin typeface="Cambria Math" panose="02040503050406030204" pitchFamily="18" charset="0"/>
                                      <a:ea typeface="+mn-ea"/>
                                      <a:cs typeface="+mn-cs"/>
                                    </a:rPr>
                                    <m:t>0</m:t>
                                  </m:r>
                                </m:e>
                              </m:d>
                              <m:r>
                                <a:rPr lang="en-US" sz="1600" b="0" i="1" smtClean="0">
                                  <a:solidFill>
                                    <a:schemeClr val="tx2"/>
                                  </a:solidFill>
                                  <a:latin typeface="Cambria Math" panose="02040503050406030204" pitchFamily="18" charset="0"/>
                                </a:rPr>
                                <m:t>=</m:t>
                              </m:r>
                              <m:r>
                                <m:rPr>
                                  <m:sty m:val="p"/>
                                </m:rPr>
                                <a:rPr lang="en-US" sz="1600" b="0" i="0" smtClean="0">
                                  <a:solidFill>
                                    <a:schemeClr val="tx2"/>
                                  </a:solidFill>
                                  <a:latin typeface="Cambria Math" panose="02040503050406030204" pitchFamily="18" charset="0"/>
                                </a:rPr>
                                <m:t>P</m:t>
                              </m:r>
                              <m:r>
                                <a:rPr lang="en-US" sz="1600" b="0" i="1" smtClean="0">
                                  <a:solidFill>
                                    <a:schemeClr val="tx2"/>
                                  </a:solidFill>
                                  <a:latin typeface="Cambria Math" panose="02040503050406030204" pitchFamily="18" charset="0"/>
                                </a:rPr>
                                <m:t>(0)</m:t>
                              </m:r>
                            </m:oMath>
                          </a14:m>
                          <a:endParaRPr lang="en-US" sz="1600" dirty="0" smtClean="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20090">
                    <a:tc>
                      <a:txBody>
                        <a:bodyPr/>
                        <a:lstStyle/>
                        <a:p>
                          <a:pPr algn="ctr"/>
                          <a:r>
                            <a:rPr lang="en-US" b="1" dirty="0" smtClean="0">
                              <a:solidFill>
                                <a:schemeClr val="tx2"/>
                              </a:solidFill>
                            </a:rPr>
                            <a:t>Prediction Cycle</a:t>
                          </a:r>
                        </a:p>
                        <a:p>
                          <a:pPr algn="l"/>
                          <a14:m>
                            <m:oMathPara xmlns:m="http://schemas.openxmlformats.org/officeDocument/2006/math">
                              <m:oMathParaPr>
                                <m:jc m:val="left"/>
                              </m:oMathParaPr>
                              <m:oMath xmlns:m="http://schemas.openxmlformats.org/officeDocument/2006/math">
                                <m:acc>
                                  <m:accPr>
                                    <m:chr m:val="̂"/>
                                    <m:ctrlPr>
                                      <a:rPr lang="en-US" sz="1600" b="1" i="1" kern="1200" smtClean="0">
                                        <a:solidFill>
                                          <a:schemeClr val="tx2"/>
                                        </a:solidFill>
                                        <a:effectLst/>
                                        <a:latin typeface="Cambria Math" panose="02040503050406030204" pitchFamily="18" charset="0"/>
                                        <a:ea typeface="+mn-ea"/>
                                        <a:cs typeface="+mn-cs"/>
                                      </a:rPr>
                                    </m:ctrlPr>
                                  </m:accPr>
                                  <m:e>
                                    <m:r>
                                      <a:rPr lang="en-GB" sz="1600" b="1" i="1" kern="1200">
                                        <a:solidFill>
                                          <a:schemeClr val="tx2"/>
                                        </a:solidFill>
                                        <a:effectLst/>
                                        <a:latin typeface="Cambria Math" panose="02040503050406030204" pitchFamily="18" charset="0"/>
                                        <a:ea typeface="+mn-ea"/>
                                        <a:cs typeface="+mn-cs"/>
                                      </a:rPr>
                                      <m:t>𝐱</m:t>
                                    </m:r>
                                  </m:e>
                                </m:acc>
                                <m:r>
                                  <a:rPr lang="en-GB" sz="1600"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kern="1200">
                                    <a:solidFill>
                                      <a:schemeClr val="tx2"/>
                                    </a:solidFill>
                                    <a:effectLst/>
                                    <a:latin typeface="Cambria Math" panose="02040503050406030204" pitchFamily="18" charset="0"/>
                                    <a:ea typeface="+mn-ea"/>
                                    <a:cs typeface="+mn-cs"/>
                                  </a:rPr>
                                  <m:t>+1|</m:t>
                                </m:r>
                                <m:r>
                                  <a:rPr lang="en-GB" sz="1600" i="1" kern="1200">
                                    <a:solidFill>
                                      <a:schemeClr val="tx2"/>
                                    </a:solidFill>
                                    <a:effectLst/>
                                    <a:latin typeface="Cambria Math" panose="02040503050406030204" pitchFamily="18" charset="0"/>
                                    <a:ea typeface="+mn-ea"/>
                                    <a:cs typeface="+mn-cs"/>
                                  </a:rPr>
                                  <m:t>𝑘</m:t>
                                </m:r>
                                <m:r>
                                  <a:rPr lang="en-GB" sz="1600" kern="1200">
                                    <a:solidFill>
                                      <a:schemeClr val="tx2"/>
                                    </a:solidFill>
                                    <a:effectLst/>
                                    <a:latin typeface="Cambria Math" panose="02040503050406030204" pitchFamily="18" charset="0"/>
                                    <a:ea typeface="+mn-ea"/>
                                    <a:cs typeface="+mn-cs"/>
                                  </a:rPr>
                                  <m:t>)=</m:t>
                                </m:r>
                                <m:sSub>
                                  <m:sSubPr>
                                    <m:ctrlPr>
                                      <a:rPr lang="en-US" sz="1600" b="1" i="1" kern="1200">
                                        <a:solidFill>
                                          <a:schemeClr val="tx2"/>
                                        </a:solidFill>
                                        <a:effectLst/>
                                        <a:latin typeface="Cambria Math" panose="02040503050406030204" pitchFamily="18" charset="0"/>
                                        <a:ea typeface="+mn-ea"/>
                                        <a:cs typeface="+mn-cs"/>
                                      </a:rPr>
                                    </m:ctrlPr>
                                  </m:sSubPr>
                                  <m:e>
                                    <m:r>
                                      <a:rPr lang="en-GB" sz="1600" b="1" i="1" kern="1200">
                                        <a:solidFill>
                                          <a:schemeClr val="tx2"/>
                                        </a:solidFill>
                                        <a:effectLst/>
                                        <a:latin typeface="Cambria Math" panose="02040503050406030204" pitchFamily="18" charset="0"/>
                                        <a:ea typeface="+mn-ea"/>
                                        <a:cs typeface="+mn-cs"/>
                                      </a:rPr>
                                      <m:t>𝐀</m:t>
                                    </m:r>
                                  </m:e>
                                  <m:sub>
                                    <m:r>
                                      <a:rPr lang="en-GB" sz="1600" b="1" i="1" kern="1200">
                                        <a:solidFill>
                                          <a:schemeClr val="tx2"/>
                                        </a:solidFill>
                                        <a:effectLst/>
                                        <a:latin typeface="Cambria Math" panose="02040503050406030204" pitchFamily="18" charset="0"/>
                                        <a:ea typeface="+mn-ea"/>
                                        <a:cs typeface="+mn-cs"/>
                                      </a:rPr>
                                      <m:t>𝐝</m:t>
                                    </m:r>
                                  </m:sub>
                                </m:sSub>
                                <m:d>
                                  <m:dPr>
                                    <m:ctrlPr>
                                      <a:rPr lang="en-US" sz="1600" i="1" kern="1200">
                                        <a:solidFill>
                                          <a:schemeClr val="tx2"/>
                                        </a:solidFill>
                                        <a:effectLst/>
                                        <a:latin typeface="Cambria Math" panose="02040503050406030204" pitchFamily="18" charset="0"/>
                                        <a:ea typeface="+mn-ea"/>
                                        <a:cs typeface="+mn-cs"/>
                                      </a:rPr>
                                    </m:ctrlPr>
                                  </m:dPr>
                                  <m:e>
                                    <m:acc>
                                      <m:accPr>
                                        <m:chr m:val="̂"/>
                                        <m:ctrlPr>
                                          <a:rPr lang="en-US" sz="1600" i="1" kern="1200">
                                            <a:solidFill>
                                              <a:schemeClr val="tx2"/>
                                            </a:solidFill>
                                            <a:effectLst/>
                                            <a:latin typeface="Cambria Math" panose="02040503050406030204" pitchFamily="18" charset="0"/>
                                            <a:ea typeface="+mn-ea"/>
                                            <a:cs typeface="+mn-cs"/>
                                          </a:rPr>
                                        </m:ctrlPr>
                                      </m:accPr>
                                      <m:e>
                                        <m:r>
                                          <m:rPr>
                                            <m:sty m:val="p"/>
                                          </m:rPr>
                                          <a:rPr lang="en-GB" sz="1600" kern="1200">
                                            <a:solidFill>
                                              <a:schemeClr val="tx2"/>
                                            </a:solidFill>
                                            <a:effectLst/>
                                            <a:latin typeface="Cambria Math" panose="02040503050406030204" pitchFamily="18" charset="0"/>
                                            <a:ea typeface="+mn-ea"/>
                                            <a:cs typeface="+mn-cs"/>
                                          </a:rPr>
                                          <m:t>x</m:t>
                                        </m:r>
                                      </m:e>
                                    </m:acc>
                                    <m:r>
                                      <a:rPr lang="en-GB" sz="1600"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kern="1200">
                                        <a:solidFill>
                                          <a:schemeClr val="tx2"/>
                                        </a:solidFill>
                                        <a:effectLst/>
                                        <a:latin typeface="Cambria Math" panose="02040503050406030204" pitchFamily="18" charset="0"/>
                                        <a:ea typeface="+mn-ea"/>
                                        <a:cs typeface="+mn-cs"/>
                                      </a:rPr>
                                      <m:t>)</m:t>
                                    </m:r>
                                  </m:e>
                                </m:d>
                                <m:acc>
                                  <m:accPr>
                                    <m:chr m:val="̂"/>
                                    <m:ctrlPr>
                                      <a:rPr lang="en-US" sz="1600" i="1" kern="1200">
                                        <a:solidFill>
                                          <a:schemeClr val="tx2"/>
                                        </a:solidFill>
                                        <a:effectLst/>
                                        <a:latin typeface="Cambria Math" panose="02040503050406030204" pitchFamily="18" charset="0"/>
                                        <a:ea typeface="+mn-ea"/>
                                        <a:cs typeface="+mn-cs"/>
                                      </a:rPr>
                                    </m:ctrlPr>
                                  </m:accPr>
                                  <m:e>
                                    <m:r>
                                      <m:rPr>
                                        <m:sty m:val="p"/>
                                      </m:rPr>
                                      <a:rPr lang="en-GB" sz="1600" kern="1200">
                                        <a:solidFill>
                                          <a:schemeClr val="tx2"/>
                                        </a:solidFill>
                                        <a:effectLst/>
                                        <a:latin typeface="Cambria Math" panose="02040503050406030204" pitchFamily="18" charset="0"/>
                                        <a:ea typeface="+mn-ea"/>
                                        <a:cs typeface="+mn-cs"/>
                                      </a:rPr>
                                      <m:t>x</m:t>
                                    </m:r>
                                  </m:e>
                                </m:acc>
                                <m:r>
                                  <a:rPr lang="en-GB" sz="1600"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kern="1200">
                                    <a:solidFill>
                                      <a:schemeClr val="tx2"/>
                                    </a:solidFill>
                                    <a:effectLst/>
                                    <a:latin typeface="Cambria Math" panose="02040503050406030204" pitchFamily="18" charset="0"/>
                                    <a:ea typeface="+mn-ea"/>
                                    <a:cs typeface="+mn-cs"/>
                                  </a:rPr>
                                  <m:t>)+</m:t>
                                </m:r>
                                <m:sSub>
                                  <m:sSubPr>
                                    <m:ctrlPr>
                                      <a:rPr lang="en-US" sz="1600" b="1" i="1" kern="1200">
                                        <a:solidFill>
                                          <a:schemeClr val="tx2"/>
                                        </a:solidFill>
                                        <a:effectLst/>
                                        <a:latin typeface="Cambria Math" panose="02040503050406030204" pitchFamily="18" charset="0"/>
                                        <a:ea typeface="+mn-ea"/>
                                        <a:cs typeface="+mn-cs"/>
                                      </a:rPr>
                                    </m:ctrlPr>
                                  </m:sSubPr>
                                  <m:e>
                                    <m:r>
                                      <a:rPr lang="en-GB" sz="1600" b="1" i="1" kern="1200">
                                        <a:solidFill>
                                          <a:schemeClr val="tx2"/>
                                        </a:solidFill>
                                        <a:effectLst/>
                                        <a:latin typeface="Cambria Math" panose="02040503050406030204" pitchFamily="18" charset="0"/>
                                        <a:ea typeface="+mn-ea"/>
                                        <a:cs typeface="+mn-cs"/>
                                      </a:rPr>
                                      <m:t>𝐁</m:t>
                                    </m:r>
                                  </m:e>
                                  <m:sub>
                                    <m:r>
                                      <a:rPr lang="en-GB" sz="1600" b="1" i="1" kern="1200">
                                        <a:solidFill>
                                          <a:schemeClr val="tx2"/>
                                        </a:solidFill>
                                        <a:effectLst/>
                                        <a:latin typeface="Cambria Math" panose="02040503050406030204" pitchFamily="18" charset="0"/>
                                        <a:ea typeface="+mn-ea"/>
                                        <a:cs typeface="+mn-cs"/>
                                      </a:rPr>
                                      <m:t>𝐝</m:t>
                                    </m:r>
                                  </m:sub>
                                </m:sSub>
                                <m:d>
                                  <m:dPr>
                                    <m:ctrlPr>
                                      <a:rPr lang="en-US" sz="1600" i="1" kern="1200">
                                        <a:solidFill>
                                          <a:schemeClr val="tx2"/>
                                        </a:solidFill>
                                        <a:effectLst/>
                                        <a:latin typeface="Cambria Math" panose="02040503050406030204" pitchFamily="18" charset="0"/>
                                        <a:ea typeface="+mn-ea"/>
                                        <a:cs typeface="+mn-cs"/>
                                      </a:rPr>
                                    </m:ctrlPr>
                                  </m:dPr>
                                  <m:e>
                                    <m:acc>
                                      <m:accPr>
                                        <m:chr m:val="̂"/>
                                        <m:ctrlPr>
                                          <a:rPr lang="en-US" sz="1600" i="1" kern="1200">
                                            <a:solidFill>
                                              <a:schemeClr val="tx2"/>
                                            </a:solidFill>
                                            <a:effectLst/>
                                            <a:latin typeface="Cambria Math" panose="02040503050406030204" pitchFamily="18" charset="0"/>
                                            <a:ea typeface="+mn-ea"/>
                                            <a:cs typeface="+mn-cs"/>
                                          </a:rPr>
                                        </m:ctrlPr>
                                      </m:accPr>
                                      <m:e>
                                        <m:r>
                                          <m:rPr>
                                            <m:sty m:val="p"/>
                                          </m:rPr>
                                          <a:rPr lang="en-GB" sz="1600" kern="1200">
                                            <a:solidFill>
                                              <a:schemeClr val="tx2"/>
                                            </a:solidFill>
                                            <a:effectLst/>
                                            <a:latin typeface="Cambria Math" panose="02040503050406030204" pitchFamily="18" charset="0"/>
                                            <a:ea typeface="+mn-ea"/>
                                            <a:cs typeface="+mn-cs"/>
                                          </a:rPr>
                                          <m:t>x</m:t>
                                        </m:r>
                                      </m:e>
                                    </m:acc>
                                    <m:r>
                                      <a:rPr lang="en-GB" sz="1600"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kern="1200">
                                        <a:solidFill>
                                          <a:schemeClr val="tx2"/>
                                        </a:solidFill>
                                        <a:effectLst/>
                                        <a:latin typeface="Cambria Math" panose="02040503050406030204" pitchFamily="18" charset="0"/>
                                        <a:ea typeface="+mn-ea"/>
                                        <a:cs typeface="+mn-cs"/>
                                      </a:rPr>
                                      <m:t>)</m:t>
                                    </m:r>
                                  </m:e>
                                </m:d>
                                <m:r>
                                  <a:rPr lang="en-GB" sz="1600" i="1" kern="1200">
                                    <a:solidFill>
                                      <a:schemeClr val="tx2"/>
                                    </a:solidFill>
                                    <a:effectLst/>
                                    <a:latin typeface="Cambria Math" panose="02040503050406030204" pitchFamily="18" charset="0"/>
                                    <a:ea typeface="+mn-ea"/>
                                    <a:cs typeface="+mn-cs"/>
                                  </a:rPr>
                                  <m:t>𝑢</m:t>
                                </m:r>
                                <m:r>
                                  <a:rPr lang="en-GB" sz="1600"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kern="1200">
                                    <a:solidFill>
                                      <a:schemeClr val="tx2"/>
                                    </a:solidFill>
                                    <a:effectLst/>
                                    <a:latin typeface="Cambria Math" panose="02040503050406030204" pitchFamily="18" charset="0"/>
                                    <a:ea typeface="+mn-ea"/>
                                    <a:cs typeface="+mn-cs"/>
                                  </a:rPr>
                                  <m:t>)</m:t>
                                </m:r>
                              </m:oMath>
                            </m:oMathPara>
                          </a14:m>
                          <a:endParaRPr lang="en-US" sz="1600" dirty="0" smtClean="0">
                            <a:solidFill>
                              <a:schemeClr val="tx2"/>
                            </a:solidFill>
                          </a:endParaRPr>
                        </a:p>
                        <a:p>
                          <a:pPr algn="l"/>
                          <a14:m>
                            <m:oMathPara xmlns:m="http://schemas.openxmlformats.org/officeDocument/2006/math">
                              <m:oMathParaPr>
                                <m:jc m:val="left"/>
                              </m:oMathParaPr>
                              <m:oMath xmlns:m="http://schemas.openxmlformats.org/officeDocument/2006/math">
                                <m:r>
                                  <a:rPr lang="en-GB" sz="1600" b="1" i="1" kern="1200" smtClean="0">
                                    <a:solidFill>
                                      <a:schemeClr val="tx2"/>
                                    </a:solidFill>
                                    <a:effectLst/>
                                    <a:latin typeface="Cambria Math" panose="02040503050406030204" pitchFamily="18" charset="0"/>
                                    <a:ea typeface="+mn-ea"/>
                                    <a:cs typeface="+mn-cs"/>
                                  </a:rPr>
                                  <m:t>𝐏</m:t>
                                </m:r>
                                <m:r>
                                  <a:rPr lang="en-GB" sz="1600"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kern="1200">
                                    <a:solidFill>
                                      <a:schemeClr val="tx2"/>
                                    </a:solidFill>
                                    <a:effectLst/>
                                    <a:latin typeface="Cambria Math" panose="02040503050406030204" pitchFamily="18" charset="0"/>
                                    <a:ea typeface="+mn-ea"/>
                                    <a:cs typeface="+mn-cs"/>
                                  </a:rPr>
                                  <m:t>+1|</m:t>
                                </m:r>
                                <m:r>
                                  <m:rPr>
                                    <m:sty m:val="p"/>
                                  </m:rPr>
                                  <a:rPr lang="en-GB" sz="1600" kern="1200">
                                    <a:solidFill>
                                      <a:schemeClr val="tx2"/>
                                    </a:solidFill>
                                    <a:effectLst/>
                                    <a:latin typeface="Cambria Math" panose="02040503050406030204" pitchFamily="18" charset="0"/>
                                    <a:ea typeface="+mn-ea"/>
                                    <a:cs typeface="+mn-cs"/>
                                  </a:rPr>
                                  <m:t>k</m:t>
                                </m:r>
                                <m:r>
                                  <a:rPr lang="en-GB" sz="1600" kern="1200">
                                    <a:solidFill>
                                      <a:schemeClr val="tx2"/>
                                    </a:solidFill>
                                    <a:effectLst/>
                                    <a:latin typeface="Cambria Math" panose="02040503050406030204" pitchFamily="18" charset="0"/>
                                    <a:ea typeface="+mn-ea"/>
                                    <a:cs typeface="+mn-cs"/>
                                  </a:rPr>
                                  <m:t>)=</m:t>
                                </m:r>
                                <m:sSub>
                                  <m:sSubPr>
                                    <m:ctrlPr>
                                      <a:rPr lang="en-US" sz="1600" b="1" i="1" kern="1200">
                                        <a:solidFill>
                                          <a:schemeClr val="tx2"/>
                                        </a:solidFill>
                                        <a:effectLst/>
                                        <a:latin typeface="Cambria Math" panose="02040503050406030204" pitchFamily="18" charset="0"/>
                                        <a:ea typeface="+mn-ea"/>
                                        <a:cs typeface="+mn-cs"/>
                                      </a:rPr>
                                    </m:ctrlPr>
                                  </m:sSubPr>
                                  <m:e>
                                    <m:r>
                                      <a:rPr lang="en-GB" sz="1600" b="1" i="1" kern="1200">
                                        <a:solidFill>
                                          <a:schemeClr val="tx2"/>
                                        </a:solidFill>
                                        <a:effectLst/>
                                        <a:latin typeface="Cambria Math" panose="02040503050406030204" pitchFamily="18" charset="0"/>
                                        <a:ea typeface="+mn-ea"/>
                                        <a:cs typeface="+mn-cs"/>
                                      </a:rPr>
                                      <m:t>𝐀</m:t>
                                    </m:r>
                                  </m:e>
                                  <m:sub>
                                    <m:r>
                                      <a:rPr lang="en-GB" sz="1600" b="1" i="1" kern="1200">
                                        <a:solidFill>
                                          <a:schemeClr val="tx2"/>
                                        </a:solidFill>
                                        <a:effectLst/>
                                        <a:latin typeface="Cambria Math" panose="02040503050406030204" pitchFamily="18" charset="0"/>
                                        <a:ea typeface="+mn-ea"/>
                                        <a:cs typeface="+mn-cs"/>
                                      </a:rPr>
                                      <m:t>𝐣</m:t>
                                    </m:r>
                                  </m:sub>
                                </m:sSub>
                                <m:r>
                                  <a:rPr lang="en-GB" sz="1600" i="1"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m:t>
                                </m:r>
                                <m:r>
                                  <a:rPr lang="en-GB" sz="1600" b="1" i="1" kern="1200">
                                    <a:solidFill>
                                      <a:schemeClr val="tx2"/>
                                    </a:solidFill>
                                    <a:effectLst/>
                                    <a:latin typeface="Cambria Math" panose="02040503050406030204" pitchFamily="18" charset="0"/>
                                    <a:ea typeface="+mn-ea"/>
                                    <a:cs typeface="+mn-cs"/>
                                  </a:rPr>
                                  <m:t>𝐏</m:t>
                                </m:r>
                                <m:r>
                                  <a:rPr lang="en-GB" sz="1600"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kern="1200">
                                    <a:solidFill>
                                      <a:schemeClr val="tx2"/>
                                    </a:solidFill>
                                    <a:effectLst/>
                                    <a:latin typeface="Cambria Math" panose="02040503050406030204" pitchFamily="18" charset="0"/>
                                    <a:ea typeface="+mn-ea"/>
                                    <a:cs typeface="+mn-cs"/>
                                  </a:rPr>
                                  <m:t>)</m:t>
                                </m:r>
                                <m:sSubSup>
                                  <m:sSubSupPr>
                                    <m:ctrlPr>
                                      <a:rPr lang="en-US" sz="1600" b="1" i="1" kern="1200">
                                        <a:solidFill>
                                          <a:schemeClr val="tx2"/>
                                        </a:solidFill>
                                        <a:effectLst/>
                                        <a:latin typeface="Cambria Math" panose="02040503050406030204" pitchFamily="18" charset="0"/>
                                        <a:ea typeface="+mn-ea"/>
                                        <a:cs typeface="+mn-cs"/>
                                      </a:rPr>
                                    </m:ctrlPr>
                                  </m:sSubSupPr>
                                  <m:e>
                                    <m:r>
                                      <a:rPr lang="en-GB" sz="1600" b="1" i="1" kern="1200">
                                        <a:solidFill>
                                          <a:schemeClr val="tx2"/>
                                        </a:solidFill>
                                        <a:effectLst/>
                                        <a:latin typeface="Cambria Math" panose="02040503050406030204" pitchFamily="18" charset="0"/>
                                        <a:ea typeface="+mn-ea"/>
                                        <a:cs typeface="+mn-cs"/>
                                      </a:rPr>
                                      <m:t>𝐀</m:t>
                                    </m:r>
                                  </m:e>
                                  <m:sub>
                                    <m:r>
                                      <a:rPr lang="en-GB" sz="1600" b="1" i="1" kern="1200">
                                        <a:solidFill>
                                          <a:schemeClr val="tx2"/>
                                        </a:solidFill>
                                        <a:effectLst/>
                                        <a:latin typeface="Cambria Math" panose="02040503050406030204" pitchFamily="18" charset="0"/>
                                        <a:ea typeface="+mn-ea"/>
                                        <a:cs typeface="+mn-cs"/>
                                      </a:rPr>
                                      <m:t>𝐣</m:t>
                                    </m:r>
                                  </m:sub>
                                  <m:sup>
                                    <m:r>
                                      <a:rPr lang="en-GB" sz="1600" b="1" i="1" kern="1200">
                                        <a:solidFill>
                                          <a:schemeClr val="tx2"/>
                                        </a:solidFill>
                                        <a:effectLst/>
                                        <a:latin typeface="Cambria Math" panose="02040503050406030204" pitchFamily="18" charset="0"/>
                                        <a:ea typeface="+mn-ea"/>
                                        <a:cs typeface="+mn-cs"/>
                                      </a:rPr>
                                      <m:t>𝐓</m:t>
                                    </m:r>
                                  </m:sup>
                                </m:sSubSup>
                                <m:r>
                                  <a:rPr lang="en-GB" sz="1600" kern="1200">
                                    <a:solidFill>
                                      <a:schemeClr val="tx2"/>
                                    </a:solidFill>
                                    <a:effectLst/>
                                    <a:latin typeface="Cambria Math" panose="02040503050406030204" pitchFamily="18" charset="0"/>
                                    <a:ea typeface="+mn-ea"/>
                                    <a:cs typeface="+mn-cs"/>
                                  </a:rPr>
                                  <m:t>(</m:t>
                                </m:r>
                                <m:r>
                                  <m:rPr>
                                    <m:sty m:val="p"/>
                                  </m:rPr>
                                  <a:rPr lang="en-GB" sz="1600" kern="1200">
                                    <a:solidFill>
                                      <a:schemeClr val="tx2"/>
                                    </a:solidFill>
                                    <a:effectLst/>
                                    <a:latin typeface="Cambria Math" panose="02040503050406030204" pitchFamily="18" charset="0"/>
                                    <a:ea typeface="+mn-ea"/>
                                    <a:cs typeface="+mn-cs"/>
                                  </a:rPr>
                                  <m:t>k</m:t>
                                </m:r>
                                <m:r>
                                  <a:rPr lang="en-GB" sz="1600" kern="1200">
                                    <a:solidFill>
                                      <a:schemeClr val="tx2"/>
                                    </a:solidFill>
                                    <a:effectLst/>
                                    <a:latin typeface="Cambria Math" panose="02040503050406030204" pitchFamily="18" charset="0"/>
                                    <a:ea typeface="+mn-ea"/>
                                    <a:cs typeface="+mn-cs"/>
                                  </a:rPr>
                                  <m:t>)+</m:t>
                                </m:r>
                                <m:r>
                                  <a:rPr lang="en-GB" sz="1600" b="1" i="1" kern="1200">
                                    <a:solidFill>
                                      <a:schemeClr val="tx2"/>
                                    </a:solidFill>
                                    <a:effectLst/>
                                    <a:latin typeface="Cambria Math" panose="02040503050406030204" pitchFamily="18" charset="0"/>
                                    <a:ea typeface="+mn-ea"/>
                                    <a:cs typeface="+mn-cs"/>
                                  </a:rPr>
                                  <m:t>𝐐</m:t>
                                </m:r>
                              </m:oMath>
                            </m:oMathPara>
                          </a14:m>
                          <a:endParaRPr lang="en-US" sz="1600" dirty="0" smtClean="0">
                            <a:solidFill>
                              <a:schemeClr val="tx2"/>
                            </a:solidFill>
                          </a:endParaRPr>
                        </a:p>
                        <a:p>
                          <a:pPr algn="l"/>
                          <a14:m>
                            <m:oMathPara xmlns:m="http://schemas.openxmlformats.org/officeDocument/2006/math">
                              <m:oMathParaPr>
                                <m:jc m:val="left"/>
                              </m:oMathParaPr>
                              <m:oMath xmlns:m="http://schemas.openxmlformats.org/officeDocument/2006/math">
                                <m:acc>
                                  <m:accPr>
                                    <m:chr m:val="̂"/>
                                    <m:ctrlPr>
                                      <a:rPr lang="en-US" sz="1600" i="1" kern="1200" smtClean="0">
                                        <a:solidFill>
                                          <a:schemeClr val="tx2"/>
                                        </a:solidFill>
                                        <a:effectLst/>
                                        <a:latin typeface="Cambria Math" panose="02040503050406030204" pitchFamily="18" charset="0"/>
                                        <a:ea typeface="+mn-ea"/>
                                        <a:cs typeface="+mn-cs"/>
                                      </a:rPr>
                                    </m:ctrlPr>
                                  </m:accPr>
                                  <m:e>
                                    <m:r>
                                      <a:rPr lang="en-GB" sz="1600" b="1" i="1" kern="1200">
                                        <a:solidFill>
                                          <a:schemeClr val="tx2"/>
                                        </a:solidFill>
                                        <a:effectLst/>
                                        <a:latin typeface="Cambria Math" panose="02040503050406030204" pitchFamily="18" charset="0"/>
                                        <a:ea typeface="+mn-ea"/>
                                        <a:cs typeface="+mn-cs"/>
                                      </a:rPr>
                                      <m:t>𝐲</m:t>
                                    </m:r>
                                  </m:e>
                                </m:acc>
                                <m:d>
                                  <m:dPr>
                                    <m:ctrlPr>
                                      <a:rPr lang="en-US" sz="1600" i="1" kern="1200">
                                        <a:solidFill>
                                          <a:schemeClr val="tx2"/>
                                        </a:solidFill>
                                        <a:effectLst/>
                                        <a:latin typeface="Cambria Math" panose="02040503050406030204" pitchFamily="18" charset="0"/>
                                        <a:ea typeface="+mn-ea"/>
                                        <a:cs typeface="+mn-cs"/>
                                      </a:rPr>
                                    </m:ctrlPr>
                                  </m:dPr>
                                  <m:e>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+1|</m:t>
                                    </m:r>
                                    <m:r>
                                      <a:rPr lang="en-GB" sz="1600" i="1" kern="1200">
                                        <a:solidFill>
                                          <a:schemeClr val="tx2"/>
                                        </a:solidFill>
                                        <a:effectLst/>
                                        <a:latin typeface="Cambria Math" panose="02040503050406030204" pitchFamily="18" charset="0"/>
                                        <a:ea typeface="+mn-ea"/>
                                        <a:cs typeface="+mn-cs"/>
                                      </a:rPr>
                                      <m:t>𝑘</m:t>
                                    </m:r>
                                  </m:e>
                                </m:d>
                                <m:r>
                                  <a:rPr lang="en-GB" sz="1600" kern="1200">
                                    <a:solidFill>
                                      <a:schemeClr val="tx2"/>
                                    </a:solidFill>
                                    <a:effectLst/>
                                    <a:latin typeface="Cambria Math" panose="02040503050406030204" pitchFamily="18" charset="0"/>
                                    <a:ea typeface="+mn-ea"/>
                                    <a:cs typeface="+mn-cs"/>
                                  </a:rPr>
                                  <m:t>=</m:t>
                                </m:r>
                                <m:sSub>
                                  <m:sSubPr>
                                    <m:ctrlPr>
                                      <a:rPr lang="en-US" sz="1600" b="1" i="1" kern="1200">
                                        <a:solidFill>
                                          <a:schemeClr val="tx2"/>
                                        </a:solidFill>
                                        <a:effectLst/>
                                        <a:latin typeface="Cambria Math" panose="02040503050406030204" pitchFamily="18" charset="0"/>
                                        <a:ea typeface="+mn-ea"/>
                                        <a:cs typeface="+mn-cs"/>
                                      </a:rPr>
                                    </m:ctrlPr>
                                  </m:sSubPr>
                                  <m:e>
                                    <m:r>
                                      <a:rPr lang="en-GB" sz="1600" b="1" i="1" kern="1200">
                                        <a:solidFill>
                                          <a:schemeClr val="tx2"/>
                                        </a:solidFill>
                                        <a:effectLst/>
                                        <a:latin typeface="Cambria Math" panose="02040503050406030204" pitchFamily="18" charset="0"/>
                                        <a:ea typeface="+mn-ea"/>
                                        <a:cs typeface="+mn-cs"/>
                                      </a:rPr>
                                      <m:t>𝐂</m:t>
                                    </m:r>
                                  </m:e>
                                  <m:sub>
                                    <m:r>
                                      <a:rPr lang="en-GB" sz="1600" b="1" i="1" kern="1200">
                                        <a:solidFill>
                                          <a:schemeClr val="tx2"/>
                                        </a:solidFill>
                                        <a:effectLst/>
                                        <a:latin typeface="Cambria Math" panose="02040503050406030204" pitchFamily="18" charset="0"/>
                                        <a:ea typeface="+mn-ea"/>
                                        <a:cs typeface="+mn-cs"/>
                                      </a:rPr>
                                      <m:t>𝐝</m:t>
                                    </m:r>
                                  </m:sub>
                                </m:sSub>
                                <m:d>
                                  <m:dPr>
                                    <m:ctrlPr>
                                      <a:rPr lang="en-US" sz="1600" i="1" kern="1200">
                                        <a:solidFill>
                                          <a:schemeClr val="tx2"/>
                                        </a:solidFill>
                                        <a:effectLst/>
                                        <a:latin typeface="Cambria Math" panose="02040503050406030204" pitchFamily="18" charset="0"/>
                                        <a:ea typeface="+mn-ea"/>
                                        <a:cs typeface="+mn-cs"/>
                                      </a:rPr>
                                    </m:ctrlPr>
                                  </m:dPr>
                                  <m:e>
                                    <m:acc>
                                      <m:accPr>
                                        <m:chr m:val="̂"/>
                                        <m:ctrlPr>
                                          <a:rPr lang="en-US" sz="1600" i="1" kern="1200">
                                            <a:solidFill>
                                              <a:schemeClr val="tx2"/>
                                            </a:solidFill>
                                            <a:effectLst/>
                                            <a:latin typeface="Cambria Math" panose="02040503050406030204" pitchFamily="18" charset="0"/>
                                            <a:ea typeface="+mn-ea"/>
                                            <a:cs typeface="+mn-cs"/>
                                          </a:rPr>
                                        </m:ctrlPr>
                                      </m:accPr>
                                      <m:e>
                                        <m:r>
                                          <m:rPr>
                                            <m:sty m:val="p"/>
                                          </m:rPr>
                                          <a:rPr lang="en-GB" sz="1600" kern="1200">
                                            <a:solidFill>
                                              <a:schemeClr val="tx2"/>
                                            </a:solidFill>
                                            <a:effectLst/>
                                            <a:latin typeface="Cambria Math" panose="02040503050406030204" pitchFamily="18" charset="0"/>
                                            <a:ea typeface="+mn-ea"/>
                                            <a:cs typeface="+mn-cs"/>
                                          </a:rPr>
                                          <m:t>x</m:t>
                                        </m:r>
                                      </m:e>
                                    </m:acc>
                                    <m:d>
                                      <m:dPr>
                                        <m:ctrlPr>
                                          <a:rPr lang="en-US" sz="1600" i="1" kern="1200">
                                            <a:solidFill>
                                              <a:schemeClr val="tx2"/>
                                            </a:solidFill>
                                            <a:effectLst/>
                                            <a:latin typeface="Cambria Math" panose="02040503050406030204" pitchFamily="18" charset="0"/>
                                            <a:ea typeface="+mn-ea"/>
                                            <a:cs typeface="+mn-cs"/>
                                          </a:rPr>
                                        </m:ctrlPr>
                                      </m:dPr>
                                      <m:e>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+1</m:t>
                                        </m:r>
                                      </m:e>
                                      <m:e>
                                        <m:r>
                                          <a:rPr lang="en-GB" sz="1600" i="1" kern="1200">
                                            <a:solidFill>
                                              <a:schemeClr val="tx2"/>
                                            </a:solidFill>
                                            <a:effectLst/>
                                            <a:latin typeface="Cambria Math" panose="02040503050406030204" pitchFamily="18" charset="0"/>
                                            <a:ea typeface="+mn-ea"/>
                                            <a:cs typeface="+mn-cs"/>
                                          </a:rPr>
                                          <m:t>𝑘</m:t>
                                        </m:r>
                                      </m:e>
                                    </m:d>
                                  </m:e>
                                </m:d>
                                <m:acc>
                                  <m:accPr>
                                    <m:chr m:val="̂"/>
                                    <m:ctrlPr>
                                      <a:rPr lang="en-US" sz="1600" b="1" i="1" kern="1200">
                                        <a:solidFill>
                                          <a:schemeClr val="tx2"/>
                                        </a:solidFill>
                                        <a:effectLst/>
                                        <a:latin typeface="Cambria Math" panose="02040503050406030204" pitchFamily="18" charset="0"/>
                                        <a:ea typeface="+mn-ea"/>
                                        <a:cs typeface="+mn-cs"/>
                                      </a:rPr>
                                    </m:ctrlPr>
                                  </m:accPr>
                                  <m:e>
                                    <m:r>
                                      <a:rPr lang="en-GB" sz="1600" b="1" i="1" kern="1200">
                                        <a:solidFill>
                                          <a:schemeClr val="tx2"/>
                                        </a:solidFill>
                                        <a:effectLst/>
                                        <a:latin typeface="Cambria Math" panose="02040503050406030204" pitchFamily="18" charset="0"/>
                                        <a:ea typeface="+mn-ea"/>
                                        <a:cs typeface="+mn-cs"/>
                                      </a:rPr>
                                      <m:t>𝐱</m:t>
                                    </m:r>
                                  </m:e>
                                </m:acc>
                                <m:r>
                                  <a:rPr lang="en-GB" sz="1600"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+1|</m:t>
                                </m:r>
                                <m:r>
                                  <a:rPr lang="en-GB" sz="1600" i="1" kern="1200">
                                    <a:solidFill>
                                      <a:schemeClr val="tx2"/>
                                    </a:solidFill>
                                    <a:effectLst/>
                                    <a:latin typeface="Cambria Math" panose="02040503050406030204" pitchFamily="18" charset="0"/>
                                    <a:ea typeface="+mn-ea"/>
                                    <a:cs typeface="+mn-cs"/>
                                  </a:rPr>
                                  <m:t>𝑘</m:t>
                                </m:r>
                                <m:r>
                                  <a:rPr lang="en-GB" sz="1600" kern="1200">
                                    <a:solidFill>
                                      <a:schemeClr val="tx2"/>
                                    </a:solidFill>
                                    <a:effectLst/>
                                    <a:latin typeface="Cambria Math" panose="02040503050406030204" pitchFamily="18" charset="0"/>
                                    <a:ea typeface="+mn-ea"/>
                                    <a:cs typeface="+mn-cs"/>
                                  </a:rPr>
                                  <m:t>)+</m:t>
                                </m:r>
                                <m:sSub>
                                  <m:sSubPr>
                                    <m:ctrlPr>
                                      <a:rPr lang="en-US" sz="1600" b="1" i="1" kern="1200">
                                        <a:solidFill>
                                          <a:schemeClr val="tx2"/>
                                        </a:solidFill>
                                        <a:effectLst/>
                                        <a:latin typeface="Cambria Math" panose="02040503050406030204" pitchFamily="18" charset="0"/>
                                        <a:ea typeface="+mn-ea"/>
                                        <a:cs typeface="+mn-cs"/>
                                      </a:rPr>
                                    </m:ctrlPr>
                                  </m:sSubPr>
                                  <m:e>
                                    <m:r>
                                      <a:rPr lang="en-GB" sz="1600" b="1" i="1" kern="1200">
                                        <a:solidFill>
                                          <a:schemeClr val="tx2"/>
                                        </a:solidFill>
                                        <a:effectLst/>
                                        <a:latin typeface="Cambria Math" panose="02040503050406030204" pitchFamily="18" charset="0"/>
                                        <a:ea typeface="+mn-ea"/>
                                        <a:cs typeface="+mn-cs"/>
                                      </a:rPr>
                                      <m:t>𝐃</m:t>
                                    </m:r>
                                  </m:e>
                                  <m:sub>
                                    <m:r>
                                      <a:rPr lang="en-GB" sz="1600" b="1" i="1" kern="1200">
                                        <a:solidFill>
                                          <a:schemeClr val="tx2"/>
                                        </a:solidFill>
                                        <a:effectLst/>
                                        <a:latin typeface="Cambria Math" panose="02040503050406030204" pitchFamily="18" charset="0"/>
                                        <a:ea typeface="+mn-ea"/>
                                        <a:cs typeface="+mn-cs"/>
                                      </a:rPr>
                                      <m:t>𝐝</m:t>
                                    </m:r>
                                  </m:sub>
                                </m:sSub>
                                <m:r>
                                  <a:rPr lang="en-GB" sz="1600" i="1" kern="1200">
                                    <a:solidFill>
                                      <a:schemeClr val="tx2"/>
                                    </a:solidFill>
                                    <a:effectLst/>
                                    <a:latin typeface="Cambria Math" panose="02040503050406030204" pitchFamily="18" charset="0"/>
                                    <a:ea typeface="+mn-ea"/>
                                    <a:cs typeface="+mn-cs"/>
                                  </a:rPr>
                                  <m:t>𝑢</m:t>
                                </m:r>
                                <m:r>
                                  <a:rPr lang="en-GB" sz="1600" i="1"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m:t>
                                </m:r>
                              </m:oMath>
                            </m:oMathPara>
                          </a14:m>
                          <a:endParaRPr lang="en-US" sz="1600" dirty="0" smtClean="0">
                            <a:solidFill>
                              <a:schemeClr val="tx2"/>
                            </a:solidFill>
                          </a:endParaRPr>
                        </a:p>
                        <a:p>
                          <a:pPr algn="l"/>
                          <a:endParaRPr lang="en-US" sz="1600" dirty="0" smtClean="0">
                            <a:solidFill>
                              <a:schemeClr val="tx2"/>
                            </a:solidFill>
                          </a:endParaRPr>
                        </a:p>
                        <a:p>
                          <a:pPr algn="l"/>
                          <a:r>
                            <a:rPr lang="en-US" sz="1600" dirty="0" smtClean="0">
                              <a:solidFill>
                                <a:schemeClr val="tx2"/>
                              </a:solidFill>
                            </a:rPr>
                            <a:t>where </a:t>
                          </a:r>
                          <a14:m>
                            <m:oMath xmlns:m="http://schemas.openxmlformats.org/officeDocument/2006/math">
                              <m:sSub>
                                <m:sSubPr>
                                  <m:ctrlPr>
                                    <a:rPr lang="en-US" sz="1600" b="1" i="1" kern="1200" smtClean="0">
                                      <a:solidFill>
                                        <a:schemeClr val="tx2"/>
                                      </a:solidFill>
                                      <a:effectLst/>
                                      <a:latin typeface="Cambria Math" panose="02040503050406030204" pitchFamily="18" charset="0"/>
                                      <a:ea typeface="+mn-ea"/>
                                      <a:cs typeface="+mn-cs"/>
                                    </a:rPr>
                                  </m:ctrlPr>
                                </m:sSubPr>
                                <m:e>
                                  <m:r>
                                    <a:rPr lang="en-GB" sz="1600" b="1" i="1" kern="1200">
                                      <a:solidFill>
                                        <a:schemeClr val="tx2"/>
                                      </a:solidFill>
                                      <a:effectLst/>
                                      <a:latin typeface="Cambria Math" panose="02040503050406030204" pitchFamily="18" charset="0"/>
                                      <a:ea typeface="+mn-ea"/>
                                      <a:cs typeface="+mn-cs"/>
                                    </a:rPr>
                                    <m:t>𝐀</m:t>
                                  </m:r>
                                </m:e>
                                <m:sub>
                                  <m:r>
                                    <a:rPr lang="en-GB" sz="1600" b="1" i="1" kern="1200">
                                      <a:solidFill>
                                        <a:schemeClr val="tx2"/>
                                      </a:solidFill>
                                      <a:effectLst/>
                                      <a:latin typeface="Cambria Math" panose="02040503050406030204" pitchFamily="18" charset="0"/>
                                      <a:ea typeface="+mn-ea"/>
                                      <a:cs typeface="+mn-cs"/>
                                    </a:rPr>
                                    <m:t>𝐣</m:t>
                                  </m:r>
                                </m:sub>
                              </m:sSub>
                              <m:r>
                                <a:rPr lang="en-GB" sz="1600" i="1"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m:t>
                              </m:r>
                            </m:oMath>
                          </a14:m>
                          <a:r>
                            <a:rPr lang="en-US" sz="1600" dirty="0" smtClean="0">
                              <a:solidFill>
                                <a:schemeClr val="tx2"/>
                              </a:solidFill>
                            </a:rPr>
                            <a:t> is the </a:t>
                          </a:r>
                          <a:r>
                            <a:rPr lang="en-US" sz="1600" dirty="0" err="1" smtClean="0">
                              <a:solidFill>
                                <a:schemeClr val="tx2"/>
                              </a:solidFill>
                            </a:rPr>
                            <a:t>jacobian</a:t>
                          </a:r>
                          <a:r>
                            <a:rPr lang="en-US" sz="1600" dirty="0" smtClean="0">
                              <a:solidFill>
                                <a:schemeClr val="tx2"/>
                              </a:solidFill>
                            </a:rPr>
                            <a:t> matrix of </a:t>
                          </a:r>
                          <a14:m>
                            <m:oMath xmlns:m="http://schemas.openxmlformats.org/officeDocument/2006/math">
                              <m:sSub>
                                <m:sSubPr>
                                  <m:ctrlPr>
                                    <a:rPr lang="en-US" sz="1600" b="1" i="1" kern="1200" smtClean="0">
                                      <a:solidFill>
                                        <a:schemeClr val="tx2"/>
                                      </a:solidFill>
                                      <a:effectLst/>
                                      <a:latin typeface="Cambria Math" panose="02040503050406030204" pitchFamily="18" charset="0"/>
                                      <a:ea typeface="+mn-ea"/>
                                      <a:cs typeface="+mn-cs"/>
                                    </a:rPr>
                                  </m:ctrlPr>
                                </m:sSubPr>
                                <m:e>
                                  <m:r>
                                    <a:rPr lang="en-GB" sz="1600" b="1" i="1" kern="1200">
                                      <a:solidFill>
                                        <a:schemeClr val="tx2"/>
                                      </a:solidFill>
                                      <a:effectLst/>
                                      <a:latin typeface="Cambria Math" panose="02040503050406030204" pitchFamily="18" charset="0"/>
                                      <a:ea typeface="+mn-ea"/>
                                      <a:cs typeface="+mn-cs"/>
                                    </a:rPr>
                                    <m:t>𝐀</m:t>
                                  </m:r>
                                </m:e>
                                <m:sub>
                                  <m:r>
                                    <a:rPr lang="en-GB" sz="1600" b="1" i="1" kern="1200">
                                      <a:solidFill>
                                        <a:schemeClr val="tx2"/>
                                      </a:solidFill>
                                      <a:effectLst/>
                                      <a:latin typeface="Cambria Math" panose="02040503050406030204" pitchFamily="18" charset="0"/>
                                      <a:ea typeface="+mn-ea"/>
                                      <a:cs typeface="+mn-cs"/>
                                    </a:rPr>
                                    <m:t>𝐝</m:t>
                                  </m:r>
                                </m:sub>
                              </m:sSub>
                              <m:d>
                                <m:dPr>
                                  <m:ctrlPr>
                                    <a:rPr lang="en-US" sz="1600" i="1" kern="1200">
                                      <a:solidFill>
                                        <a:schemeClr val="tx2"/>
                                      </a:solidFill>
                                      <a:effectLst/>
                                      <a:latin typeface="Cambria Math" panose="02040503050406030204" pitchFamily="18" charset="0"/>
                                      <a:ea typeface="+mn-ea"/>
                                      <a:cs typeface="+mn-cs"/>
                                    </a:rPr>
                                  </m:ctrlPr>
                                </m:dPr>
                                <m:e>
                                  <m:acc>
                                    <m:accPr>
                                      <m:chr m:val="̂"/>
                                      <m:ctrlPr>
                                        <a:rPr lang="en-US" sz="1600" i="1" kern="1200">
                                          <a:solidFill>
                                            <a:schemeClr val="tx2"/>
                                          </a:solidFill>
                                          <a:effectLst/>
                                          <a:latin typeface="Cambria Math" panose="02040503050406030204" pitchFamily="18" charset="0"/>
                                          <a:ea typeface="+mn-ea"/>
                                          <a:cs typeface="+mn-cs"/>
                                        </a:rPr>
                                      </m:ctrlPr>
                                    </m:accPr>
                                    <m:e>
                                      <m:r>
                                        <m:rPr>
                                          <m:sty m:val="p"/>
                                        </m:rPr>
                                        <a:rPr lang="en-GB" sz="1600" kern="1200">
                                          <a:solidFill>
                                            <a:schemeClr val="tx2"/>
                                          </a:solidFill>
                                          <a:effectLst/>
                                          <a:latin typeface="Cambria Math" panose="02040503050406030204" pitchFamily="18" charset="0"/>
                                          <a:ea typeface="+mn-ea"/>
                                          <a:cs typeface="+mn-cs"/>
                                        </a:rPr>
                                        <m:t>x</m:t>
                                      </m:r>
                                    </m:e>
                                  </m:acc>
                                  <m:r>
                                    <a:rPr lang="en-GB" sz="1600"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kern="1200">
                                      <a:solidFill>
                                        <a:schemeClr val="tx2"/>
                                      </a:solidFill>
                                      <a:effectLst/>
                                      <a:latin typeface="Cambria Math" panose="02040503050406030204" pitchFamily="18" charset="0"/>
                                      <a:ea typeface="+mn-ea"/>
                                      <a:cs typeface="+mn-cs"/>
                                    </a:rPr>
                                    <m:t>)</m:t>
                                  </m:r>
                                </m:e>
                              </m:d>
                              <m:acc>
                                <m:accPr>
                                  <m:chr m:val="̂"/>
                                  <m:ctrlPr>
                                    <a:rPr lang="en-US" sz="1600" i="1" kern="1200">
                                      <a:solidFill>
                                        <a:schemeClr val="tx2"/>
                                      </a:solidFill>
                                      <a:effectLst/>
                                      <a:latin typeface="Cambria Math" panose="02040503050406030204" pitchFamily="18" charset="0"/>
                                      <a:ea typeface="+mn-ea"/>
                                      <a:cs typeface="+mn-cs"/>
                                    </a:rPr>
                                  </m:ctrlPr>
                                </m:accPr>
                                <m:e>
                                  <m:r>
                                    <m:rPr>
                                      <m:sty m:val="p"/>
                                    </m:rPr>
                                    <a:rPr lang="en-GB" sz="1600" kern="1200">
                                      <a:solidFill>
                                        <a:schemeClr val="tx2"/>
                                      </a:solidFill>
                                      <a:effectLst/>
                                      <a:latin typeface="Cambria Math" panose="02040503050406030204" pitchFamily="18" charset="0"/>
                                      <a:ea typeface="+mn-ea"/>
                                      <a:cs typeface="+mn-cs"/>
                                    </a:rPr>
                                    <m:t>x</m:t>
                                  </m:r>
                                </m:e>
                              </m:acc>
                              <m:r>
                                <a:rPr lang="en-GB" sz="1600"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kern="1200">
                                  <a:solidFill>
                                    <a:schemeClr val="tx2"/>
                                  </a:solidFill>
                                  <a:effectLst/>
                                  <a:latin typeface="Cambria Math" panose="02040503050406030204" pitchFamily="18" charset="0"/>
                                  <a:ea typeface="+mn-ea"/>
                                  <a:cs typeface="+mn-cs"/>
                                </a:rPr>
                                <m:t>)</m:t>
                              </m:r>
                            </m:oMath>
                          </a14:m>
                          <a:endParaRPr lang="en-US"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9637">
                    <a:tc>
                      <a:txBody>
                        <a:bodyPr/>
                        <a:lstStyle/>
                        <a:p>
                          <a:pPr algn="ctr"/>
                          <a:r>
                            <a:rPr lang="en-US" b="1" dirty="0" smtClean="0">
                              <a:solidFill>
                                <a:schemeClr val="tx2"/>
                              </a:solidFill>
                            </a:rPr>
                            <a:t>Correction Cycle</a:t>
                          </a:r>
                        </a:p>
                        <a:p>
                          <a:pPr algn="l"/>
                          <a:r>
                            <a:rPr lang="en-US" sz="1600" dirty="0" smtClean="0">
                              <a:solidFill>
                                <a:schemeClr val="tx2"/>
                              </a:solidFill>
                            </a:rPr>
                            <a:t>A new measurement is obtained </a:t>
                          </a:r>
                          <a14:m>
                            <m:oMath xmlns:m="http://schemas.openxmlformats.org/officeDocument/2006/math">
                              <m:r>
                                <a:rPr lang="en-US" sz="1600" b="0" i="1" smtClean="0">
                                  <a:solidFill>
                                    <a:schemeClr val="tx2"/>
                                  </a:solidFill>
                                  <a:latin typeface="Cambria Math" panose="02040503050406030204" pitchFamily="18" charset="0"/>
                                </a:rPr>
                                <m:t>𝑦</m:t>
                              </m:r>
                              <m:d>
                                <m:dPr>
                                  <m:ctrlPr>
                                    <a:rPr lang="en-US" sz="1600" b="0" i="1" smtClean="0">
                                      <a:solidFill>
                                        <a:schemeClr val="tx2"/>
                                      </a:solidFill>
                                      <a:latin typeface="Cambria Math" panose="02040503050406030204" pitchFamily="18" charset="0"/>
                                    </a:rPr>
                                  </m:ctrlPr>
                                </m:dPr>
                                <m:e>
                                  <m:r>
                                    <a:rPr lang="en-US" sz="1600" b="0" i="1" smtClean="0">
                                      <a:solidFill>
                                        <a:schemeClr val="tx2"/>
                                      </a:solidFill>
                                      <a:latin typeface="Cambria Math" panose="02040503050406030204" pitchFamily="18" charset="0"/>
                                    </a:rPr>
                                    <m:t>𝑘</m:t>
                                  </m:r>
                                  <m:r>
                                    <a:rPr lang="en-US" sz="1600" b="0" i="1" smtClean="0">
                                      <a:solidFill>
                                        <a:schemeClr val="tx2"/>
                                      </a:solidFill>
                                      <a:latin typeface="Cambria Math" panose="02040503050406030204" pitchFamily="18" charset="0"/>
                                    </a:rPr>
                                    <m:t>+1</m:t>
                                  </m:r>
                                </m:e>
                              </m:d>
                            </m:oMath>
                          </a14:m>
                          <a:endParaRPr lang="en-US" sz="1600" dirty="0" smtClean="0">
                            <a:solidFill>
                              <a:schemeClr val="tx2"/>
                            </a:solidFill>
                          </a:endParaRPr>
                        </a:p>
                        <a:p>
                          <a:pPr algn="l"/>
                          <a14:m>
                            <m:oMathPara xmlns:m="http://schemas.openxmlformats.org/officeDocument/2006/math">
                              <m:oMathParaPr>
                                <m:jc m:val="left"/>
                              </m:oMathParaPr>
                              <m:oMath xmlns:m="http://schemas.openxmlformats.org/officeDocument/2006/math">
                                <m:acc>
                                  <m:accPr>
                                    <m:chr m:val="̂"/>
                                    <m:ctrlPr>
                                      <a:rPr lang="en-US" sz="1600" b="1" i="1" kern="1200" smtClean="0">
                                        <a:solidFill>
                                          <a:schemeClr val="tx2"/>
                                        </a:solidFill>
                                        <a:effectLst/>
                                        <a:latin typeface="Cambria Math" panose="02040503050406030204" pitchFamily="18" charset="0"/>
                                        <a:ea typeface="+mn-ea"/>
                                        <a:cs typeface="+mn-cs"/>
                                      </a:rPr>
                                    </m:ctrlPr>
                                  </m:accPr>
                                  <m:e>
                                    <m:r>
                                      <a:rPr lang="en-GB" sz="1600" b="1" i="1" kern="1200">
                                        <a:solidFill>
                                          <a:schemeClr val="tx2"/>
                                        </a:solidFill>
                                        <a:effectLst/>
                                        <a:latin typeface="Cambria Math" panose="02040503050406030204" pitchFamily="18" charset="0"/>
                                        <a:ea typeface="+mn-ea"/>
                                        <a:cs typeface="+mn-cs"/>
                                      </a:rPr>
                                      <m:t>𝐱</m:t>
                                    </m:r>
                                  </m:e>
                                </m:acc>
                                <m:r>
                                  <a:rPr lang="en-GB" sz="1600"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+1|</m:t>
                                </m:r>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+1</m:t>
                                </m:r>
                                <m:r>
                                  <a:rPr lang="en-GB" sz="1600" kern="1200">
                                    <a:solidFill>
                                      <a:schemeClr val="tx2"/>
                                    </a:solidFill>
                                    <a:effectLst/>
                                    <a:latin typeface="Cambria Math" panose="02040503050406030204" pitchFamily="18" charset="0"/>
                                    <a:ea typeface="+mn-ea"/>
                                    <a:cs typeface="+mn-cs"/>
                                  </a:rPr>
                                  <m:t>)=</m:t>
                                </m:r>
                                <m:acc>
                                  <m:accPr>
                                    <m:chr m:val="̂"/>
                                    <m:ctrlPr>
                                      <a:rPr lang="en-US" sz="1600" b="1" i="1" kern="1200">
                                        <a:solidFill>
                                          <a:schemeClr val="tx2"/>
                                        </a:solidFill>
                                        <a:effectLst/>
                                        <a:latin typeface="Cambria Math" panose="02040503050406030204" pitchFamily="18" charset="0"/>
                                        <a:ea typeface="+mn-ea"/>
                                        <a:cs typeface="+mn-cs"/>
                                      </a:rPr>
                                    </m:ctrlPr>
                                  </m:accPr>
                                  <m:e>
                                    <m:r>
                                      <a:rPr lang="en-GB" sz="1600" b="1" i="1" kern="1200">
                                        <a:solidFill>
                                          <a:schemeClr val="tx2"/>
                                        </a:solidFill>
                                        <a:effectLst/>
                                        <a:latin typeface="Cambria Math" panose="02040503050406030204" pitchFamily="18" charset="0"/>
                                        <a:ea typeface="+mn-ea"/>
                                        <a:cs typeface="+mn-cs"/>
                                      </a:rPr>
                                      <m:t>𝐱</m:t>
                                    </m:r>
                                  </m:e>
                                </m:acc>
                                <m:r>
                                  <a:rPr lang="en-GB" sz="1600" kern="1200">
                                    <a:solidFill>
                                      <a:schemeClr val="tx2"/>
                                    </a:solidFill>
                                    <a:effectLst/>
                                    <a:latin typeface="Cambria Math" panose="02040503050406030204" pitchFamily="18" charset="0"/>
                                    <a:ea typeface="+mn-ea"/>
                                    <a:cs typeface="+mn-cs"/>
                                  </a:rPr>
                                  <m:t>(</m:t>
                                </m:r>
                                <m:r>
                                  <m:rPr>
                                    <m:sty m:val="p"/>
                                  </m:rPr>
                                  <a:rPr lang="en-GB" sz="1600" kern="1200">
                                    <a:solidFill>
                                      <a:schemeClr val="tx2"/>
                                    </a:solidFill>
                                    <a:effectLst/>
                                    <a:latin typeface="Cambria Math" panose="02040503050406030204" pitchFamily="18" charset="0"/>
                                    <a:ea typeface="+mn-ea"/>
                                    <a:cs typeface="+mn-cs"/>
                                  </a:rPr>
                                  <m:t>k</m:t>
                                </m:r>
                                <m:r>
                                  <a:rPr lang="en-GB" sz="1600" kern="1200">
                                    <a:solidFill>
                                      <a:schemeClr val="tx2"/>
                                    </a:solidFill>
                                    <a:effectLst/>
                                    <a:latin typeface="Cambria Math" panose="02040503050406030204" pitchFamily="18" charset="0"/>
                                    <a:ea typeface="+mn-ea"/>
                                    <a:cs typeface="+mn-cs"/>
                                  </a:rPr>
                                  <m:t>+1|</m:t>
                                </m:r>
                                <m:r>
                                  <a:rPr lang="en-GB" sz="1600" i="1" kern="1200">
                                    <a:solidFill>
                                      <a:schemeClr val="tx2"/>
                                    </a:solidFill>
                                    <a:effectLst/>
                                    <a:latin typeface="Cambria Math" panose="02040503050406030204" pitchFamily="18" charset="0"/>
                                    <a:ea typeface="+mn-ea"/>
                                    <a:cs typeface="+mn-cs"/>
                                  </a:rPr>
                                  <m:t>𝑘</m:t>
                                </m:r>
                                <m:r>
                                  <a:rPr lang="en-GB" sz="1600" kern="1200">
                                    <a:solidFill>
                                      <a:schemeClr val="tx2"/>
                                    </a:solidFill>
                                    <a:effectLst/>
                                    <a:latin typeface="Cambria Math" panose="02040503050406030204" pitchFamily="18" charset="0"/>
                                    <a:ea typeface="+mn-ea"/>
                                    <a:cs typeface="+mn-cs"/>
                                  </a:rPr>
                                  <m:t>)+</m:t>
                                </m:r>
                                <m:r>
                                  <a:rPr lang="en-GB" sz="1600" b="1" i="1" kern="1200">
                                    <a:solidFill>
                                      <a:schemeClr val="tx2"/>
                                    </a:solidFill>
                                    <a:effectLst/>
                                    <a:latin typeface="Cambria Math" panose="02040503050406030204" pitchFamily="18" charset="0"/>
                                    <a:ea typeface="+mn-ea"/>
                                    <a:cs typeface="+mn-cs"/>
                                  </a:rPr>
                                  <m:t>𝐊</m:t>
                                </m:r>
                                <m:d>
                                  <m:dPr>
                                    <m:ctrlPr>
                                      <a:rPr lang="en-US" sz="1600" i="1" kern="1200">
                                        <a:solidFill>
                                          <a:schemeClr val="tx2"/>
                                        </a:solidFill>
                                        <a:effectLst/>
                                        <a:latin typeface="Cambria Math" panose="02040503050406030204" pitchFamily="18" charset="0"/>
                                        <a:ea typeface="+mn-ea"/>
                                        <a:cs typeface="+mn-cs"/>
                                      </a:rPr>
                                    </m:ctrlPr>
                                  </m:dPr>
                                  <m:e>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+1</m:t>
                                    </m:r>
                                  </m:e>
                                </m:d>
                                <m:r>
                                  <a:rPr lang="en-GB" sz="1600" b="1" i="1" kern="1200">
                                    <a:solidFill>
                                      <a:schemeClr val="tx2"/>
                                    </a:solidFill>
                                    <a:effectLst/>
                                    <a:latin typeface="Cambria Math" panose="02040503050406030204" pitchFamily="18" charset="0"/>
                                    <a:ea typeface="+mn-ea"/>
                                    <a:cs typeface="+mn-cs"/>
                                  </a:rPr>
                                  <m:t>𝐫</m:t>
                                </m:r>
                                <m:r>
                                  <a:rPr lang="en-GB" sz="1600"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+1</m:t>
                                </m:r>
                                <m:r>
                                  <a:rPr lang="en-GB" sz="1600" kern="1200">
                                    <a:solidFill>
                                      <a:schemeClr val="tx2"/>
                                    </a:solidFill>
                                    <a:effectLst/>
                                    <a:latin typeface="Cambria Math" panose="02040503050406030204" pitchFamily="18" charset="0"/>
                                    <a:ea typeface="+mn-ea"/>
                                    <a:cs typeface="+mn-cs"/>
                                  </a:rPr>
                                  <m:t>)</m:t>
                                </m:r>
                              </m:oMath>
                            </m:oMathPara>
                          </a14:m>
                          <a:endParaRPr lang="en-US" sz="1600" dirty="0" smtClean="0">
                            <a:solidFill>
                              <a:schemeClr val="tx2"/>
                            </a:solidFill>
                          </a:endParaRPr>
                        </a:p>
                        <a:p>
                          <a:pPr algn="l"/>
                          <a14:m>
                            <m:oMathPara xmlns:m="http://schemas.openxmlformats.org/officeDocument/2006/math">
                              <m:oMathParaPr>
                                <m:jc m:val="left"/>
                              </m:oMathParaPr>
                              <m:oMath xmlns:m="http://schemas.openxmlformats.org/officeDocument/2006/math">
                                <m:r>
                                  <a:rPr lang="en-GB" sz="1600" b="1" i="1" kern="1200" smtClean="0">
                                    <a:solidFill>
                                      <a:schemeClr val="tx2"/>
                                    </a:solidFill>
                                    <a:effectLst/>
                                    <a:latin typeface="Cambria Math" panose="02040503050406030204" pitchFamily="18" charset="0"/>
                                    <a:ea typeface="+mn-ea"/>
                                    <a:cs typeface="+mn-cs"/>
                                  </a:rPr>
                                  <m:t>𝐏</m:t>
                                </m:r>
                                <m:d>
                                  <m:dPr>
                                    <m:ctrlPr>
                                      <a:rPr lang="en-US" sz="1600" i="1" kern="1200">
                                        <a:solidFill>
                                          <a:schemeClr val="tx2"/>
                                        </a:solidFill>
                                        <a:effectLst/>
                                        <a:latin typeface="Cambria Math" panose="02040503050406030204" pitchFamily="18" charset="0"/>
                                        <a:ea typeface="+mn-ea"/>
                                        <a:cs typeface="+mn-cs"/>
                                      </a:rPr>
                                    </m:ctrlPr>
                                  </m:dPr>
                                  <m:e>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+1|</m:t>
                                    </m:r>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+1</m:t>
                                    </m:r>
                                  </m:e>
                                </m:d>
                                <m:r>
                                  <a:rPr lang="en-GB" sz="1600" kern="1200">
                                    <a:solidFill>
                                      <a:schemeClr val="tx2"/>
                                    </a:solidFill>
                                    <a:effectLst/>
                                    <a:latin typeface="Cambria Math" panose="02040503050406030204" pitchFamily="18" charset="0"/>
                                    <a:ea typeface="+mn-ea"/>
                                    <a:cs typeface="+mn-cs"/>
                                  </a:rPr>
                                  <m:t>=</m:t>
                                </m:r>
                                <m:d>
                                  <m:dPr>
                                    <m:begChr m:val="["/>
                                    <m:endChr m:val="]"/>
                                    <m:ctrlPr>
                                      <a:rPr lang="en-US" sz="1600" i="1" kern="1200">
                                        <a:solidFill>
                                          <a:schemeClr val="tx2"/>
                                        </a:solidFill>
                                        <a:effectLst/>
                                        <a:latin typeface="Cambria Math" panose="02040503050406030204" pitchFamily="18" charset="0"/>
                                        <a:ea typeface="+mn-ea"/>
                                        <a:cs typeface="+mn-cs"/>
                                      </a:rPr>
                                    </m:ctrlPr>
                                  </m:dPr>
                                  <m:e>
                                    <m:r>
                                      <m:rPr>
                                        <m:sty m:val="p"/>
                                      </m:rPr>
                                      <a:rPr lang="en-GB" sz="1600" kern="1200">
                                        <a:solidFill>
                                          <a:schemeClr val="tx2"/>
                                        </a:solidFill>
                                        <a:effectLst/>
                                        <a:latin typeface="Cambria Math" panose="02040503050406030204" pitchFamily="18" charset="0"/>
                                        <a:ea typeface="+mn-ea"/>
                                        <a:cs typeface="+mn-cs"/>
                                      </a:rPr>
                                      <m:t>I</m:t>
                                    </m:r>
                                    <m:r>
                                      <a:rPr lang="en-GB" sz="1600" i="1" kern="1200">
                                        <a:solidFill>
                                          <a:schemeClr val="tx2"/>
                                        </a:solidFill>
                                        <a:effectLst/>
                                        <a:latin typeface="Cambria Math" panose="02040503050406030204" pitchFamily="18" charset="0"/>
                                        <a:ea typeface="+mn-ea"/>
                                        <a:cs typeface="+mn-cs"/>
                                      </a:rPr>
                                      <m:t>−</m:t>
                                    </m:r>
                                    <m:r>
                                      <a:rPr lang="en-GB" sz="1600" b="1" i="1" kern="1200">
                                        <a:solidFill>
                                          <a:schemeClr val="tx2"/>
                                        </a:solidFill>
                                        <a:effectLst/>
                                        <a:latin typeface="Cambria Math" panose="02040503050406030204" pitchFamily="18" charset="0"/>
                                        <a:ea typeface="+mn-ea"/>
                                        <a:cs typeface="+mn-cs"/>
                                      </a:rPr>
                                      <m:t>𝐊</m:t>
                                    </m:r>
                                    <m:d>
                                      <m:dPr>
                                        <m:ctrlPr>
                                          <a:rPr lang="en-US" sz="1600" i="1" kern="1200">
                                            <a:solidFill>
                                              <a:schemeClr val="tx2"/>
                                            </a:solidFill>
                                            <a:effectLst/>
                                            <a:latin typeface="Cambria Math" panose="02040503050406030204" pitchFamily="18" charset="0"/>
                                            <a:ea typeface="+mn-ea"/>
                                            <a:cs typeface="+mn-cs"/>
                                          </a:rPr>
                                        </m:ctrlPr>
                                      </m:dPr>
                                      <m:e>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+1</m:t>
                                        </m:r>
                                      </m:e>
                                    </m:d>
                                    <m:sSub>
                                      <m:sSubPr>
                                        <m:ctrlPr>
                                          <a:rPr lang="en-US" sz="1600" b="1" i="1" kern="1200">
                                            <a:solidFill>
                                              <a:schemeClr val="tx2"/>
                                            </a:solidFill>
                                            <a:effectLst/>
                                            <a:latin typeface="Cambria Math" panose="02040503050406030204" pitchFamily="18" charset="0"/>
                                            <a:ea typeface="+mn-ea"/>
                                            <a:cs typeface="+mn-cs"/>
                                          </a:rPr>
                                        </m:ctrlPr>
                                      </m:sSubPr>
                                      <m:e>
                                        <m:r>
                                          <a:rPr lang="en-GB" sz="1600" b="1" i="1" kern="1200">
                                            <a:solidFill>
                                              <a:schemeClr val="tx2"/>
                                            </a:solidFill>
                                            <a:effectLst/>
                                            <a:latin typeface="Cambria Math" panose="02040503050406030204" pitchFamily="18" charset="0"/>
                                            <a:ea typeface="+mn-ea"/>
                                            <a:cs typeface="+mn-cs"/>
                                          </a:rPr>
                                          <m:t>𝐂</m:t>
                                        </m:r>
                                      </m:e>
                                      <m:sub>
                                        <m:r>
                                          <a:rPr lang="en-GB" sz="1600" b="1" i="1" kern="1200">
                                            <a:solidFill>
                                              <a:schemeClr val="tx2"/>
                                            </a:solidFill>
                                            <a:effectLst/>
                                            <a:latin typeface="Cambria Math" panose="02040503050406030204" pitchFamily="18" charset="0"/>
                                            <a:ea typeface="+mn-ea"/>
                                            <a:cs typeface="+mn-cs"/>
                                          </a:rPr>
                                          <m:t>𝐣</m:t>
                                        </m:r>
                                      </m:sub>
                                    </m:sSub>
                                    <m:d>
                                      <m:dPr>
                                        <m:ctrlPr>
                                          <a:rPr lang="en-US" sz="1600" i="1" kern="1200">
                                            <a:solidFill>
                                              <a:schemeClr val="tx2"/>
                                            </a:solidFill>
                                            <a:effectLst/>
                                            <a:latin typeface="Cambria Math" panose="02040503050406030204" pitchFamily="18" charset="0"/>
                                            <a:ea typeface="+mn-ea"/>
                                            <a:cs typeface="+mn-cs"/>
                                          </a:rPr>
                                        </m:ctrlPr>
                                      </m:dPr>
                                      <m:e>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+1</m:t>
                                        </m:r>
                                      </m:e>
                                    </m:d>
                                  </m:e>
                                </m:d>
                                <m:r>
                                  <a:rPr lang="en-GB" sz="1600" b="1" i="1" kern="1200">
                                    <a:solidFill>
                                      <a:schemeClr val="tx2"/>
                                    </a:solidFill>
                                    <a:effectLst/>
                                    <a:latin typeface="Cambria Math" panose="02040503050406030204" pitchFamily="18" charset="0"/>
                                    <a:ea typeface="+mn-ea"/>
                                    <a:cs typeface="+mn-cs"/>
                                  </a:rPr>
                                  <m:t>𝐏</m:t>
                                </m:r>
                                <m:d>
                                  <m:dPr>
                                    <m:ctrlPr>
                                      <a:rPr lang="en-US" sz="1600" i="1" kern="1200">
                                        <a:solidFill>
                                          <a:schemeClr val="tx2"/>
                                        </a:solidFill>
                                        <a:effectLst/>
                                        <a:latin typeface="Cambria Math" panose="02040503050406030204" pitchFamily="18" charset="0"/>
                                        <a:ea typeface="+mn-ea"/>
                                        <a:cs typeface="+mn-cs"/>
                                      </a:rPr>
                                    </m:ctrlPr>
                                  </m:dPr>
                                  <m:e>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+1|</m:t>
                                    </m:r>
                                    <m:r>
                                      <a:rPr lang="en-GB" sz="1600" i="1" kern="1200">
                                        <a:solidFill>
                                          <a:schemeClr val="tx2"/>
                                        </a:solidFill>
                                        <a:effectLst/>
                                        <a:latin typeface="Cambria Math" panose="02040503050406030204" pitchFamily="18" charset="0"/>
                                        <a:ea typeface="+mn-ea"/>
                                        <a:cs typeface="+mn-cs"/>
                                      </a:rPr>
                                      <m:t>𝑘</m:t>
                                    </m:r>
                                  </m:e>
                                </m:d>
                              </m:oMath>
                            </m:oMathPara>
                          </a14:m>
                          <a:endParaRPr lang="en-US" sz="1600" dirty="0" smtClean="0">
                            <a:solidFill>
                              <a:schemeClr val="tx2"/>
                            </a:solidFill>
                          </a:endParaRPr>
                        </a:p>
                        <a:p>
                          <a:pPr algn="l"/>
                          <a:endParaRPr lang="en-US" sz="1600" dirty="0" smtClean="0">
                            <a:solidFill>
                              <a:schemeClr val="tx2"/>
                            </a:solidFill>
                          </a:endParaRPr>
                        </a:p>
                        <a:p>
                          <a:pPr algn="l"/>
                          <a:r>
                            <a:rPr lang="en-US" sz="1600" dirty="0" smtClean="0">
                              <a:solidFill>
                                <a:schemeClr val="tx2"/>
                              </a:solidFill>
                            </a:rPr>
                            <a:t>where </a:t>
                          </a:r>
                          <a14:m>
                            <m:oMath xmlns:m="http://schemas.openxmlformats.org/officeDocument/2006/math">
                              <m:r>
                                <a:rPr lang="en-GB" sz="1600" b="1" i="1" kern="1200" smtClean="0">
                                  <a:solidFill>
                                    <a:schemeClr val="tx2"/>
                                  </a:solidFill>
                                  <a:effectLst/>
                                  <a:latin typeface="Cambria Math" panose="02040503050406030204" pitchFamily="18" charset="0"/>
                                  <a:ea typeface="+mn-ea"/>
                                  <a:cs typeface="+mn-cs"/>
                                </a:rPr>
                                <m:t>𝐊</m:t>
                              </m:r>
                              <m:r>
                                <a:rPr lang="en-GB" sz="1600"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+1</m:t>
                              </m:r>
                              <m:r>
                                <a:rPr lang="en-GB" sz="1600" kern="1200">
                                  <a:solidFill>
                                    <a:schemeClr val="tx2"/>
                                  </a:solidFill>
                                  <a:effectLst/>
                                  <a:latin typeface="Cambria Math" panose="02040503050406030204" pitchFamily="18" charset="0"/>
                                  <a:ea typeface="+mn-ea"/>
                                  <a:cs typeface="+mn-cs"/>
                                </a:rPr>
                                <m:t>)=</m:t>
                              </m:r>
                              <m:r>
                                <a:rPr lang="en-GB" sz="1600" b="1" i="1" kern="1200">
                                  <a:solidFill>
                                    <a:schemeClr val="tx2"/>
                                  </a:solidFill>
                                  <a:effectLst/>
                                  <a:latin typeface="Cambria Math" panose="02040503050406030204" pitchFamily="18" charset="0"/>
                                  <a:ea typeface="+mn-ea"/>
                                  <a:cs typeface="+mn-cs"/>
                                </a:rPr>
                                <m:t>𝐏</m:t>
                              </m:r>
                              <m:r>
                                <a:rPr lang="en-GB" sz="1600"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+1|</m:t>
                              </m:r>
                              <m:r>
                                <a:rPr lang="en-GB" sz="1600" i="1" kern="1200">
                                  <a:solidFill>
                                    <a:schemeClr val="tx2"/>
                                  </a:solidFill>
                                  <a:effectLst/>
                                  <a:latin typeface="Cambria Math" panose="02040503050406030204" pitchFamily="18" charset="0"/>
                                  <a:ea typeface="+mn-ea"/>
                                  <a:cs typeface="+mn-cs"/>
                                </a:rPr>
                                <m:t>𝑘</m:t>
                              </m:r>
                              <m:r>
                                <a:rPr lang="en-GB" sz="1600" kern="1200">
                                  <a:solidFill>
                                    <a:schemeClr val="tx2"/>
                                  </a:solidFill>
                                  <a:effectLst/>
                                  <a:latin typeface="Cambria Math" panose="02040503050406030204" pitchFamily="18" charset="0"/>
                                  <a:ea typeface="+mn-ea"/>
                                  <a:cs typeface="+mn-cs"/>
                                </a:rPr>
                                <m:t>)</m:t>
                              </m:r>
                              <m:sSubSup>
                                <m:sSubSupPr>
                                  <m:ctrlPr>
                                    <a:rPr lang="en-US" sz="1600" b="1" i="1" kern="1200">
                                      <a:solidFill>
                                        <a:schemeClr val="tx2"/>
                                      </a:solidFill>
                                      <a:effectLst/>
                                      <a:latin typeface="Cambria Math" panose="02040503050406030204" pitchFamily="18" charset="0"/>
                                      <a:ea typeface="+mn-ea"/>
                                      <a:cs typeface="+mn-cs"/>
                                    </a:rPr>
                                  </m:ctrlPr>
                                </m:sSubSupPr>
                                <m:e>
                                  <m:r>
                                    <a:rPr lang="en-GB" sz="1600" b="1" i="1" kern="1200">
                                      <a:solidFill>
                                        <a:schemeClr val="tx2"/>
                                      </a:solidFill>
                                      <a:effectLst/>
                                      <a:latin typeface="Cambria Math" panose="02040503050406030204" pitchFamily="18" charset="0"/>
                                      <a:ea typeface="+mn-ea"/>
                                      <a:cs typeface="+mn-cs"/>
                                    </a:rPr>
                                    <m:t>𝐂</m:t>
                                  </m:r>
                                </m:e>
                                <m:sub>
                                  <m:r>
                                    <a:rPr lang="en-GB" sz="1600" b="1" i="1" kern="1200">
                                      <a:solidFill>
                                        <a:schemeClr val="tx2"/>
                                      </a:solidFill>
                                      <a:effectLst/>
                                      <a:latin typeface="Cambria Math" panose="02040503050406030204" pitchFamily="18" charset="0"/>
                                      <a:ea typeface="+mn-ea"/>
                                      <a:cs typeface="+mn-cs"/>
                                    </a:rPr>
                                    <m:t>𝐣</m:t>
                                  </m:r>
                                </m:sub>
                                <m:sup>
                                  <m:r>
                                    <a:rPr lang="en-GB" sz="1600" b="1" i="1" kern="1200">
                                      <a:solidFill>
                                        <a:schemeClr val="tx2"/>
                                      </a:solidFill>
                                      <a:effectLst/>
                                      <a:latin typeface="Cambria Math" panose="02040503050406030204" pitchFamily="18" charset="0"/>
                                      <a:ea typeface="+mn-ea"/>
                                      <a:cs typeface="+mn-cs"/>
                                    </a:rPr>
                                    <m:t>𝐓</m:t>
                                  </m:r>
                                </m:sup>
                              </m:sSubSup>
                              <m:r>
                                <a:rPr lang="en-GB" sz="1600" i="1"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+1)</m:t>
                              </m:r>
                              <m:sSup>
                                <m:sSupPr>
                                  <m:ctrlPr>
                                    <a:rPr lang="en-US" sz="1600" i="1" kern="1200">
                                      <a:solidFill>
                                        <a:schemeClr val="tx2"/>
                                      </a:solidFill>
                                      <a:effectLst/>
                                      <a:latin typeface="Cambria Math" panose="02040503050406030204" pitchFamily="18" charset="0"/>
                                      <a:ea typeface="+mn-ea"/>
                                      <a:cs typeface="+mn-cs"/>
                                    </a:rPr>
                                  </m:ctrlPr>
                                </m:sSupPr>
                                <m:e>
                                  <m:d>
                                    <m:dPr>
                                      <m:begChr m:val="["/>
                                      <m:endChr m:val="]"/>
                                      <m:ctrlPr>
                                        <a:rPr lang="en-US" sz="1600" i="1" kern="1200">
                                          <a:solidFill>
                                            <a:schemeClr val="tx2"/>
                                          </a:solidFill>
                                          <a:effectLst/>
                                          <a:latin typeface="Cambria Math" panose="02040503050406030204" pitchFamily="18" charset="0"/>
                                          <a:ea typeface="+mn-ea"/>
                                          <a:cs typeface="+mn-cs"/>
                                        </a:rPr>
                                      </m:ctrlPr>
                                    </m:dPr>
                                    <m:e>
                                      <m:sSub>
                                        <m:sSubPr>
                                          <m:ctrlPr>
                                            <a:rPr lang="en-US" sz="1600" b="1" i="1" kern="1200">
                                              <a:solidFill>
                                                <a:schemeClr val="tx2"/>
                                              </a:solidFill>
                                              <a:effectLst/>
                                              <a:latin typeface="Cambria Math" panose="02040503050406030204" pitchFamily="18" charset="0"/>
                                              <a:ea typeface="+mn-ea"/>
                                              <a:cs typeface="+mn-cs"/>
                                            </a:rPr>
                                          </m:ctrlPr>
                                        </m:sSubPr>
                                        <m:e>
                                          <m:r>
                                            <a:rPr lang="en-GB" sz="1600" b="1" i="1" kern="1200">
                                              <a:solidFill>
                                                <a:schemeClr val="tx2"/>
                                              </a:solidFill>
                                              <a:effectLst/>
                                              <a:latin typeface="Cambria Math" panose="02040503050406030204" pitchFamily="18" charset="0"/>
                                              <a:ea typeface="+mn-ea"/>
                                              <a:cs typeface="+mn-cs"/>
                                            </a:rPr>
                                            <m:t>𝐂</m:t>
                                          </m:r>
                                        </m:e>
                                        <m:sub>
                                          <m:r>
                                            <a:rPr lang="en-GB" sz="1600" b="1" i="1" kern="1200">
                                              <a:solidFill>
                                                <a:schemeClr val="tx2"/>
                                              </a:solidFill>
                                              <a:effectLst/>
                                              <a:latin typeface="Cambria Math" panose="02040503050406030204" pitchFamily="18" charset="0"/>
                                              <a:ea typeface="+mn-ea"/>
                                              <a:cs typeface="+mn-cs"/>
                                            </a:rPr>
                                            <m:t>𝐣</m:t>
                                          </m:r>
                                        </m:sub>
                                      </m:sSub>
                                      <m:d>
                                        <m:dPr>
                                          <m:ctrlPr>
                                            <a:rPr lang="en-US" sz="1600" i="1" kern="1200">
                                              <a:solidFill>
                                                <a:schemeClr val="tx2"/>
                                              </a:solidFill>
                                              <a:effectLst/>
                                              <a:latin typeface="Cambria Math" panose="02040503050406030204" pitchFamily="18" charset="0"/>
                                              <a:ea typeface="+mn-ea"/>
                                              <a:cs typeface="+mn-cs"/>
                                            </a:rPr>
                                          </m:ctrlPr>
                                        </m:dPr>
                                        <m:e>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+1</m:t>
                                          </m:r>
                                        </m:e>
                                      </m:d>
                                      <m:r>
                                        <a:rPr lang="en-GB" sz="1600" b="1" i="1" kern="1200">
                                          <a:solidFill>
                                            <a:schemeClr val="tx2"/>
                                          </a:solidFill>
                                          <a:effectLst/>
                                          <a:latin typeface="Cambria Math" panose="02040503050406030204" pitchFamily="18" charset="0"/>
                                          <a:ea typeface="+mn-ea"/>
                                          <a:cs typeface="+mn-cs"/>
                                        </a:rPr>
                                        <m:t>𝐏</m:t>
                                      </m:r>
                                      <m:d>
                                        <m:dPr>
                                          <m:ctrlPr>
                                            <a:rPr lang="en-US" sz="1600" i="1" kern="1200">
                                              <a:solidFill>
                                                <a:schemeClr val="tx2"/>
                                              </a:solidFill>
                                              <a:effectLst/>
                                              <a:latin typeface="Cambria Math" panose="02040503050406030204" pitchFamily="18" charset="0"/>
                                              <a:ea typeface="+mn-ea"/>
                                              <a:cs typeface="+mn-cs"/>
                                            </a:rPr>
                                          </m:ctrlPr>
                                        </m:dPr>
                                        <m:e>
                                          <m:r>
                                            <m:rPr>
                                              <m:sty m:val="p"/>
                                            </m:rPr>
                                            <a:rPr lang="en-GB" sz="1600" kern="1200">
                                              <a:solidFill>
                                                <a:schemeClr val="tx2"/>
                                              </a:solidFill>
                                              <a:effectLst/>
                                              <a:latin typeface="Cambria Math" panose="02040503050406030204" pitchFamily="18" charset="0"/>
                                              <a:ea typeface="+mn-ea"/>
                                              <a:cs typeface="+mn-cs"/>
                                            </a:rPr>
                                            <m:t>k</m:t>
                                          </m:r>
                                          <m:r>
                                            <a:rPr lang="en-GB" sz="1600" kern="1200">
                                              <a:solidFill>
                                                <a:schemeClr val="tx2"/>
                                              </a:solidFill>
                                              <a:effectLst/>
                                              <a:latin typeface="Cambria Math" panose="02040503050406030204" pitchFamily="18" charset="0"/>
                                              <a:ea typeface="+mn-ea"/>
                                              <a:cs typeface="+mn-cs"/>
                                            </a:rPr>
                                            <m:t>+1</m:t>
                                          </m:r>
                                        </m:e>
                                        <m:e>
                                          <m:r>
                                            <a:rPr lang="en-GB" sz="1600" i="1" kern="1200">
                                              <a:solidFill>
                                                <a:schemeClr val="tx2"/>
                                              </a:solidFill>
                                              <a:effectLst/>
                                              <a:latin typeface="Cambria Math" panose="02040503050406030204" pitchFamily="18" charset="0"/>
                                              <a:ea typeface="+mn-ea"/>
                                              <a:cs typeface="+mn-cs"/>
                                            </a:rPr>
                                            <m:t>𝑘</m:t>
                                          </m:r>
                                        </m:e>
                                      </m:d>
                                      <m:sSubSup>
                                        <m:sSubSupPr>
                                          <m:ctrlPr>
                                            <a:rPr lang="en-US" sz="1600" b="1" i="1" kern="1200">
                                              <a:solidFill>
                                                <a:schemeClr val="tx2"/>
                                              </a:solidFill>
                                              <a:effectLst/>
                                              <a:latin typeface="Cambria Math" panose="02040503050406030204" pitchFamily="18" charset="0"/>
                                              <a:ea typeface="+mn-ea"/>
                                              <a:cs typeface="+mn-cs"/>
                                            </a:rPr>
                                          </m:ctrlPr>
                                        </m:sSubSupPr>
                                        <m:e>
                                          <m:r>
                                            <a:rPr lang="en-GB" sz="1600" b="1" i="1" kern="1200">
                                              <a:solidFill>
                                                <a:schemeClr val="tx2"/>
                                              </a:solidFill>
                                              <a:effectLst/>
                                              <a:latin typeface="Cambria Math" panose="02040503050406030204" pitchFamily="18" charset="0"/>
                                              <a:ea typeface="+mn-ea"/>
                                              <a:cs typeface="+mn-cs"/>
                                            </a:rPr>
                                            <m:t>𝐂</m:t>
                                          </m:r>
                                        </m:e>
                                        <m:sub>
                                          <m:r>
                                            <a:rPr lang="en-GB" sz="1600" b="1" i="1" kern="1200">
                                              <a:solidFill>
                                                <a:schemeClr val="tx2"/>
                                              </a:solidFill>
                                              <a:effectLst/>
                                              <a:latin typeface="Cambria Math" panose="02040503050406030204" pitchFamily="18" charset="0"/>
                                              <a:ea typeface="+mn-ea"/>
                                              <a:cs typeface="+mn-cs"/>
                                            </a:rPr>
                                            <m:t>𝐣</m:t>
                                          </m:r>
                                        </m:sub>
                                        <m:sup>
                                          <m:r>
                                            <a:rPr lang="en-GB" sz="1600" b="1" i="1" kern="1200">
                                              <a:solidFill>
                                                <a:schemeClr val="tx2"/>
                                              </a:solidFill>
                                              <a:effectLst/>
                                              <a:latin typeface="Cambria Math" panose="02040503050406030204" pitchFamily="18" charset="0"/>
                                              <a:ea typeface="+mn-ea"/>
                                              <a:cs typeface="+mn-cs"/>
                                            </a:rPr>
                                            <m:t>𝐓</m:t>
                                          </m:r>
                                        </m:sup>
                                      </m:sSubSup>
                                      <m:r>
                                        <a:rPr lang="en-GB" sz="1600" kern="1200">
                                          <a:solidFill>
                                            <a:schemeClr val="tx2"/>
                                          </a:solidFill>
                                          <a:effectLst/>
                                          <a:latin typeface="Cambria Math" panose="02040503050406030204" pitchFamily="18" charset="0"/>
                                          <a:ea typeface="+mn-ea"/>
                                          <a:cs typeface="+mn-cs"/>
                                        </a:rPr>
                                        <m:t>(</m:t>
                                      </m:r>
                                      <m:r>
                                        <m:rPr>
                                          <m:sty m:val="p"/>
                                        </m:rPr>
                                        <a:rPr lang="en-GB" sz="1600" kern="1200">
                                          <a:solidFill>
                                            <a:schemeClr val="tx2"/>
                                          </a:solidFill>
                                          <a:effectLst/>
                                          <a:latin typeface="Cambria Math" panose="02040503050406030204" pitchFamily="18" charset="0"/>
                                          <a:ea typeface="+mn-ea"/>
                                          <a:cs typeface="+mn-cs"/>
                                        </a:rPr>
                                        <m:t>k</m:t>
                                      </m:r>
                                      <m:r>
                                        <a:rPr lang="en-GB" sz="1600" kern="1200">
                                          <a:solidFill>
                                            <a:schemeClr val="tx2"/>
                                          </a:solidFill>
                                          <a:effectLst/>
                                          <a:latin typeface="Cambria Math" panose="02040503050406030204" pitchFamily="18" charset="0"/>
                                          <a:ea typeface="+mn-ea"/>
                                          <a:cs typeface="+mn-cs"/>
                                        </a:rPr>
                                        <m:t>+1)+</m:t>
                                      </m:r>
                                      <m:r>
                                        <a:rPr lang="en-GB" sz="1600" b="1" i="1" kern="1200">
                                          <a:solidFill>
                                            <a:schemeClr val="tx2"/>
                                          </a:solidFill>
                                          <a:effectLst/>
                                          <a:latin typeface="Cambria Math" panose="02040503050406030204" pitchFamily="18" charset="0"/>
                                          <a:ea typeface="+mn-ea"/>
                                          <a:cs typeface="+mn-cs"/>
                                        </a:rPr>
                                        <m:t>𝐑</m:t>
                                      </m:r>
                                    </m:e>
                                  </m:d>
                                </m:e>
                                <m:sup>
                                  <m:r>
                                    <a:rPr lang="en-GB" sz="1600" i="1" kern="1200">
                                      <a:solidFill>
                                        <a:schemeClr val="tx2"/>
                                      </a:solidFill>
                                      <a:effectLst/>
                                      <a:latin typeface="Cambria Math" panose="02040503050406030204" pitchFamily="18" charset="0"/>
                                      <a:ea typeface="+mn-ea"/>
                                      <a:cs typeface="+mn-cs"/>
                                    </a:rPr>
                                    <m:t>−</m:t>
                                  </m:r>
                                  <m:r>
                                    <a:rPr lang="en-GB" sz="1600" kern="1200">
                                      <a:solidFill>
                                        <a:schemeClr val="tx2"/>
                                      </a:solidFill>
                                      <a:effectLst/>
                                      <a:latin typeface="Cambria Math" panose="02040503050406030204" pitchFamily="18" charset="0"/>
                                      <a:ea typeface="+mn-ea"/>
                                      <a:cs typeface="+mn-cs"/>
                                    </a:rPr>
                                    <m:t>1</m:t>
                                  </m:r>
                                </m:sup>
                              </m:sSup>
                            </m:oMath>
                          </a14:m>
                          <a:endParaRPr lang="en-US" sz="1600" dirty="0" smtClean="0">
                            <a:solidFill>
                              <a:schemeClr val="tx2"/>
                            </a:solidFill>
                          </a:endParaRPr>
                        </a:p>
                        <a:p>
                          <a:pPr algn="l"/>
                          <a:r>
                            <a:rPr lang="en-US" sz="1600" b="1" dirty="0" smtClean="0">
                              <a:solidFill>
                                <a:schemeClr val="tx2"/>
                              </a:solidFill>
                            </a:rPr>
                            <a:t>             </a:t>
                          </a:r>
                          <a14:m>
                            <m:oMath xmlns:m="http://schemas.openxmlformats.org/officeDocument/2006/math">
                              <m:r>
                                <a:rPr lang="en-US" sz="1600" b="1" i="0" smtClean="0">
                                  <a:solidFill>
                                    <a:schemeClr val="tx2"/>
                                  </a:solidFill>
                                  <a:latin typeface="Cambria Math" panose="02040503050406030204" pitchFamily="18" charset="0"/>
                                </a:rPr>
                                <m:t>𝐫</m:t>
                              </m:r>
                              <m:d>
                                <m:dPr>
                                  <m:ctrlPr>
                                    <a:rPr lang="en-US" sz="1600" b="0" i="1" smtClean="0">
                                      <a:solidFill>
                                        <a:schemeClr val="tx2"/>
                                      </a:solidFill>
                                      <a:latin typeface="Cambria Math" panose="02040503050406030204" pitchFamily="18" charset="0"/>
                                    </a:rPr>
                                  </m:ctrlPr>
                                </m:dPr>
                                <m:e>
                                  <m:r>
                                    <a:rPr lang="en-US" sz="1600" b="0" i="1" smtClean="0">
                                      <a:solidFill>
                                        <a:schemeClr val="tx2"/>
                                      </a:solidFill>
                                      <a:latin typeface="Cambria Math" panose="02040503050406030204" pitchFamily="18" charset="0"/>
                                    </a:rPr>
                                    <m:t>𝑘</m:t>
                                  </m:r>
                                  <m:r>
                                    <a:rPr lang="en-US" sz="1600" b="0" i="1" smtClean="0">
                                      <a:solidFill>
                                        <a:schemeClr val="tx2"/>
                                      </a:solidFill>
                                      <a:latin typeface="Cambria Math" panose="02040503050406030204" pitchFamily="18" charset="0"/>
                                    </a:rPr>
                                    <m:t>+1</m:t>
                                  </m:r>
                                </m:e>
                              </m:d>
                              <m:r>
                                <a:rPr lang="en-US" sz="1600" b="0" i="1" smtClean="0">
                                  <a:solidFill>
                                    <a:schemeClr val="tx2"/>
                                  </a:solidFill>
                                  <a:latin typeface="Cambria Math" panose="02040503050406030204" pitchFamily="18" charset="0"/>
                                </a:rPr>
                                <m:t>=</m:t>
                              </m:r>
                              <m:r>
                                <a:rPr lang="en-US" sz="1600" b="1" i="0" smtClean="0">
                                  <a:solidFill>
                                    <a:schemeClr val="tx2"/>
                                  </a:solidFill>
                                  <a:latin typeface="Cambria Math" panose="02040503050406030204" pitchFamily="18" charset="0"/>
                                </a:rPr>
                                <m:t>𝐲</m:t>
                              </m:r>
                              <m:d>
                                <m:dPr>
                                  <m:ctrlPr>
                                    <a:rPr lang="en-US" sz="1600" b="0" i="1" smtClean="0">
                                      <a:solidFill>
                                        <a:schemeClr val="tx2"/>
                                      </a:solidFill>
                                      <a:latin typeface="Cambria Math" panose="02040503050406030204" pitchFamily="18" charset="0"/>
                                    </a:rPr>
                                  </m:ctrlPr>
                                </m:dPr>
                                <m:e>
                                  <m:r>
                                    <a:rPr lang="en-US" sz="1600" b="0" i="1" smtClean="0">
                                      <a:solidFill>
                                        <a:schemeClr val="tx2"/>
                                      </a:solidFill>
                                      <a:latin typeface="Cambria Math" panose="02040503050406030204" pitchFamily="18" charset="0"/>
                                    </a:rPr>
                                    <m:t>𝑘</m:t>
                                  </m:r>
                                  <m:r>
                                    <a:rPr lang="en-US" sz="1600" b="0" i="1" smtClean="0">
                                      <a:solidFill>
                                        <a:schemeClr val="tx2"/>
                                      </a:solidFill>
                                      <a:latin typeface="Cambria Math" panose="02040503050406030204" pitchFamily="18" charset="0"/>
                                    </a:rPr>
                                    <m:t>+1</m:t>
                                  </m:r>
                                </m:e>
                              </m:d>
                              <m:r>
                                <a:rPr lang="en-US" sz="1600" b="0" i="1" smtClean="0">
                                  <a:solidFill>
                                    <a:schemeClr val="tx2"/>
                                  </a:solidFill>
                                  <a:latin typeface="Cambria Math" panose="02040503050406030204" pitchFamily="18" charset="0"/>
                                </a:rPr>
                                <m:t>−</m:t>
                              </m:r>
                              <m:acc>
                                <m:accPr>
                                  <m:chr m:val="̂"/>
                                  <m:ctrlPr>
                                    <a:rPr lang="en-US" sz="1600" i="1" kern="1200" smtClean="0">
                                      <a:solidFill>
                                        <a:schemeClr val="tx2"/>
                                      </a:solidFill>
                                      <a:effectLst/>
                                      <a:latin typeface="Cambria Math" panose="02040503050406030204" pitchFamily="18" charset="0"/>
                                      <a:ea typeface="+mn-ea"/>
                                      <a:cs typeface="+mn-cs"/>
                                    </a:rPr>
                                  </m:ctrlPr>
                                </m:accPr>
                                <m:e>
                                  <m:r>
                                    <a:rPr lang="en-GB" sz="1600" b="1" i="1" kern="1200">
                                      <a:solidFill>
                                        <a:schemeClr val="tx2"/>
                                      </a:solidFill>
                                      <a:effectLst/>
                                      <a:latin typeface="Cambria Math" panose="02040503050406030204" pitchFamily="18" charset="0"/>
                                      <a:ea typeface="+mn-ea"/>
                                      <a:cs typeface="+mn-cs"/>
                                    </a:rPr>
                                    <m:t>𝐲</m:t>
                                  </m:r>
                                </m:e>
                              </m:acc>
                              <m:d>
                                <m:dPr>
                                  <m:ctrlPr>
                                    <a:rPr lang="en-US" sz="1600" i="1" kern="1200">
                                      <a:solidFill>
                                        <a:schemeClr val="tx2"/>
                                      </a:solidFill>
                                      <a:effectLst/>
                                      <a:latin typeface="Cambria Math" panose="02040503050406030204" pitchFamily="18" charset="0"/>
                                      <a:ea typeface="+mn-ea"/>
                                      <a:cs typeface="+mn-cs"/>
                                    </a:rPr>
                                  </m:ctrlPr>
                                </m:dPr>
                                <m:e>
                                  <m:r>
                                    <a:rPr lang="en-GB" sz="1600" i="1" kern="1200" smtClean="0">
                                      <a:solidFill>
                                        <a:schemeClr val="tx2"/>
                                      </a:solidFill>
                                      <a:effectLst/>
                                      <a:latin typeface="Cambria Math" panose="02040503050406030204" pitchFamily="18" charset="0"/>
                                      <a:ea typeface="+mn-ea"/>
                                      <a:cs typeface="+mn-cs"/>
                                    </a:rPr>
                                    <m:t>𝑘</m:t>
                                  </m:r>
                                  <m:r>
                                    <a:rPr lang="en-GB" sz="1600" i="1" kern="1200" smtClean="0">
                                      <a:solidFill>
                                        <a:schemeClr val="tx2"/>
                                      </a:solidFill>
                                      <a:effectLst/>
                                      <a:latin typeface="Cambria Math" panose="02040503050406030204" pitchFamily="18" charset="0"/>
                                      <a:ea typeface="+mn-ea"/>
                                      <a:cs typeface="+mn-cs"/>
                                    </a:rPr>
                                    <m:t>+1|</m:t>
                                  </m:r>
                                  <m:r>
                                    <a:rPr lang="en-GB" sz="1600" i="1" kern="1200" smtClean="0">
                                      <a:solidFill>
                                        <a:schemeClr val="tx2"/>
                                      </a:solidFill>
                                      <a:effectLst/>
                                      <a:latin typeface="Cambria Math" panose="02040503050406030204" pitchFamily="18" charset="0"/>
                                      <a:ea typeface="+mn-ea"/>
                                      <a:cs typeface="+mn-cs"/>
                                    </a:rPr>
                                    <m:t>𝑘</m:t>
                                  </m:r>
                                </m:e>
                              </m:d>
                            </m:oMath>
                          </a14:m>
                          <a:endParaRPr lang="en-US" sz="1600" dirty="0" smtClean="0">
                            <a:solidFill>
                              <a:schemeClr val="tx2"/>
                            </a:solidFill>
                          </a:endParaRPr>
                        </a:p>
                        <a:p>
                          <a:pPr algn="l"/>
                          <a:r>
                            <a:rPr lang="en-US" sz="1600" b="1" kern="1200" dirty="0" smtClean="0">
                              <a:solidFill>
                                <a:schemeClr val="tx2"/>
                              </a:solidFill>
                              <a:effectLst/>
                              <a:ea typeface="+mn-ea"/>
                              <a:cs typeface="+mn-cs"/>
                            </a:rPr>
                            <a:t>            </a:t>
                          </a:r>
                          <a14:m>
                            <m:oMath xmlns:m="http://schemas.openxmlformats.org/officeDocument/2006/math">
                              <m:sSub>
                                <m:sSubPr>
                                  <m:ctrlPr>
                                    <a:rPr lang="en-US" sz="1600" b="1" i="1" kern="1200" smtClean="0">
                                      <a:solidFill>
                                        <a:schemeClr val="tx2"/>
                                      </a:solidFill>
                                      <a:effectLst/>
                                      <a:latin typeface="Cambria Math" panose="02040503050406030204" pitchFamily="18" charset="0"/>
                                      <a:ea typeface="+mn-ea"/>
                                      <a:cs typeface="+mn-cs"/>
                                    </a:rPr>
                                  </m:ctrlPr>
                                </m:sSubPr>
                                <m:e>
                                  <m:r>
                                    <a:rPr lang="en-US" sz="1600" b="1" i="0" kern="1200" smtClean="0">
                                      <a:solidFill>
                                        <a:schemeClr val="tx2"/>
                                      </a:solidFill>
                                      <a:effectLst/>
                                      <a:latin typeface="Cambria Math" panose="02040503050406030204" pitchFamily="18" charset="0"/>
                                      <a:ea typeface="+mn-ea"/>
                                      <a:cs typeface="+mn-cs"/>
                                    </a:rPr>
                                    <m:t>𝐂</m:t>
                                  </m:r>
                                </m:e>
                                <m:sub>
                                  <m:r>
                                    <a:rPr lang="en-GB" sz="1600" b="1" i="1" kern="1200">
                                      <a:solidFill>
                                        <a:schemeClr val="tx2"/>
                                      </a:solidFill>
                                      <a:effectLst/>
                                      <a:latin typeface="Cambria Math" panose="02040503050406030204" pitchFamily="18" charset="0"/>
                                      <a:ea typeface="+mn-ea"/>
                                      <a:cs typeface="+mn-cs"/>
                                    </a:rPr>
                                    <m:t>𝐣</m:t>
                                  </m:r>
                                </m:sub>
                              </m:sSub>
                              <m:r>
                                <a:rPr lang="en-GB" sz="1600" i="1"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m:t>
                              </m:r>
                            </m:oMath>
                          </a14:m>
                          <a:r>
                            <a:rPr lang="en-US" sz="1600" dirty="0" smtClean="0">
                              <a:solidFill>
                                <a:schemeClr val="tx2"/>
                              </a:solidFill>
                            </a:rPr>
                            <a:t> is the </a:t>
                          </a:r>
                          <a:r>
                            <a:rPr lang="en-US" sz="1600" dirty="0" err="1" smtClean="0">
                              <a:solidFill>
                                <a:schemeClr val="tx2"/>
                              </a:solidFill>
                            </a:rPr>
                            <a:t>jacobian</a:t>
                          </a:r>
                          <a:r>
                            <a:rPr lang="en-US" sz="1600" dirty="0" smtClean="0">
                              <a:solidFill>
                                <a:schemeClr val="tx2"/>
                              </a:solidFill>
                            </a:rPr>
                            <a:t> matrix of </a:t>
                          </a:r>
                          <a14:m>
                            <m:oMath xmlns:m="http://schemas.openxmlformats.org/officeDocument/2006/math">
                              <m:sSub>
                                <m:sSubPr>
                                  <m:ctrlPr>
                                    <a:rPr lang="en-US" sz="1600" b="1" i="1" kern="1200" smtClean="0">
                                      <a:solidFill>
                                        <a:schemeClr val="tx2"/>
                                      </a:solidFill>
                                      <a:effectLst/>
                                      <a:latin typeface="Cambria Math" panose="02040503050406030204" pitchFamily="18" charset="0"/>
                                      <a:ea typeface="+mn-ea"/>
                                      <a:cs typeface="+mn-cs"/>
                                    </a:rPr>
                                  </m:ctrlPr>
                                </m:sSubPr>
                                <m:e>
                                  <m:r>
                                    <a:rPr lang="en-US" sz="1600" b="1" i="0" kern="1200" smtClean="0">
                                      <a:solidFill>
                                        <a:schemeClr val="tx2"/>
                                      </a:solidFill>
                                      <a:effectLst/>
                                      <a:latin typeface="Cambria Math" panose="02040503050406030204" pitchFamily="18" charset="0"/>
                                      <a:ea typeface="+mn-ea"/>
                                      <a:cs typeface="+mn-cs"/>
                                    </a:rPr>
                                    <m:t>𝐂</m:t>
                                  </m:r>
                                </m:e>
                                <m:sub>
                                  <m:r>
                                    <a:rPr lang="en-GB" sz="1600" b="1" i="1" kern="1200">
                                      <a:solidFill>
                                        <a:schemeClr val="tx2"/>
                                      </a:solidFill>
                                      <a:effectLst/>
                                      <a:latin typeface="Cambria Math" panose="02040503050406030204" pitchFamily="18" charset="0"/>
                                      <a:ea typeface="+mn-ea"/>
                                      <a:cs typeface="+mn-cs"/>
                                    </a:rPr>
                                    <m:t>𝐝</m:t>
                                  </m:r>
                                </m:sub>
                              </m:sSub>
                              <m:d>
                                <m:dPr>
                                  <m:ctrlPr>
                                    <a:rPr lang="en-US" sz="1600" i="1" kern="1200">
                                      <a:solidFill>
                                        <a:schemeClr val="tx2"/>
                                      </a:solidFill>
                                      <a:effectLst/>
                                      <a:latin typeface="Cambria Math" panose="02040503050406030204" pitchFamily="18" charset="0"/>
                                      <a:ea typeface="+mn-ea"/>
                                      <a:cs typeface="+mn-cs"/>
                                    </a:rPr>
                                  </m:ctrlPr>
                                </m:dPr>
                                <m:e>
                                  <m:acc>
                                    <m:accPr>
                                      <m:chr m:val="̂"/>
                                      <m:ctrlPr>
                                        <a:rPr lang="en-US" sz="1600" i="1" kern="1200">
                                          <a:solidFill>
                                            <a:schemeClr val="tx2"/>
                                          </a:solidFill>
                                          <a:effectLst/>
                                          <a:latin typeface="Cambria Math" panose="02040503050406030204" pitchFamily="18" charset="0"/>
                                          <a:ea typeface="+mn-ea"/>
                                          <a:cs typeface="+mn-cs"/>
                                        </a:rPr>
                                      </m:ctrlPr>
                                    </m:accPr>
                                    <m:e>
                                      <m:r>
                                        <m:rPr>
                                          <m:sty m:val="p"/>
                                        </m:rPr>
                                        <a:rPr lang="en-GB" sz="1600" kern="1200">
                                          <a:solidFill>
                                            <a:schemeClr val="tx2"/>
                                          </a:solidFill>
                                          <a:effectLst/>
                                          <a:latin typeface="Cambria Math" panose="02040503050406030204" pitchFamily="18" charset="0"/>
                                          <a:ea typeface="+mn-ea"/>
                                          <a:cs typeface="+mn-cs"/>
                                        </a:rPr>
                                        <m:t>x</m:t>
                                      </m:r>
                                    </m:e>
                                  </m:acc>
                                  <m:r>
                                    <a:rPr lang="en-GB" sz="1600"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kern="1200">
                                      <a:solidFill>
                                        <a:schemeClr val="tx2"/>
                                      </a:solidFill>
                                      <a:effectLst/>
                                      <a:latin typeface="Cambria Math" panose="02040503050406030204" pitchFamily="18" charset="0"/>
                                      <a:ea typeface="+mn-ea"/>
                                      <a:cs typeface="+mn-cs"/>
                                    </a:rPr>
                                    <m:t>)</m:t>
                                  </m:r>
                                </m:e>
                              </m:d>
                              <m:acc>
                                <m:accPr>
                                  <m:chr m:val="̂"/>
                                  <m:ctrlPr>
                                    <a:rPr lang="en-US" sz="1600" i="1" kern="1200">
                                      <a:solidFill>
                                        <a:schemeClr val="tx2"/>
                                      </a:solidFill>
                                      <a:effectLst/>
                                      <a:latin typeface="Cambria Math" panose="02040503050406030204" pitchFamily="18" charset="0"/>
                                      <a:ea typeface="+mn-ea"/>
                                      <a:cs typeface="+mn-cs"/>
                                    </a:rPr>
                                  </m:ctrlPr>
                                </m:accPr>
                                <m:e>
                                  <m:r>
                                    <m:rPr>
                                      <m:sty m:val="p"/>
                                    </m:rPr>
                                    <a:rPr lang="en-GB" sz="1600" kern="1200">
                                      <a:solidFill>
                                        <a:schemeClr val="tx2"/>
                                      </a:solidFill>
                                      <a:effectLst/>
                                      <a:latin typeface="Cambria Math" panose="02040503050406030204" pitchFamily="18" charset="0"/>
                                      <a:ea typeface="+mn-ea"/>
                                      <a:cs typeface="+mn-cs"/>
                                    </a:rPr>
                                    <m:t>x</m:t>
                                  </m:r>
                                </m:e>
                              </m:acc>
                              <m:r>
                                <a:rPr lang="en-GB" sz="1600"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i="1" kern="1200">
                                  <a:solidFill>
                                    <a:schemeClr val="tx2"/>
                                  </a:solidFill>
                                  <a:effectLst/>
                                  <a:latin typeface="Cambria Math" panose="02040503050406030204" pitchFamily="18" charset="0"/>
                                  <a:ea typeface="+mn-ea"/>
                                  <a:cs typeface="+mn-cs"/>
                                </a:rPr>
                                <m:t>|</m:t>
                              </m:r>
                              <m:r>
                                <a:rPr lang="en-GB" sz="1600" i="1" kern="1200">
                                  <a:solidFill>
                                    <a:schemeClr val="tx2"/>
                                  </a:solidFill>
                                  <a:effectLst/>
                                  <a:latin typeface="Cambria Math" panose="02040503050406030204" pitchFamily="18" charset="0"/>
                                  <a:ea typeface="+mn-ea"/>
                                  <a:cs typeface="+mn-cs"/>
                                </a:rPr>
                                <m:t>𝑘</m:t>
                              </m:r>
                              <m:r>
                                <a:rPr lang="en-GB" sz="1600" kern="1200">
                                  <a:solidFill>
                                    <a:schemeClr val="tx2"/>
                                  </a:solidFill>
                                  <a:effectLst/>
                                  <a:latin typeface="Cambria Math" panose="02040503050406030204" pitchFamily="18" charset="0"/>
                                  <a:ea typeface="+mn-ea"/>
                                  <a:cs typeface="+mn-cs"/>
                                </a:rPr>
                                <m:t>)</m:t>
                              </m:r>
                            </m:oMath>
                          </a14:m>
                          <a:endParaRPr lang="en-US"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345">
                    <a:tc>
                      <a:txBody>
                        <a:bodyPr/>
                        <a:lstStyle/>
                        <a:p>
                          <a:pPr algn="ctr"/>
                          <a14:m>
                            <m:oMath xmlns:m="http://schemas.openxmlformats.org/officeDocument/2006/math">
                              <m:r>
                                <a:rPr lang="en-US" b="1" i="1" smtClean="0">
                                  <a:solidFill>
                                    <a:schemeClr val="tx2"/>
                                  </a:solidFill>
                                  <a:latin typeface="Cambria Math" panose="02040503050406030204" pitchFamily="18" charset="0"/>
                                </a:rPr>
                                <m:t>𝒌</m:t>
                              </m:r>
                            </m:oMath>
                          </a14:m>
                          <a:r>
                            <a:rPr lang="en-US" b="1" i="0" dirty="0" smtClean="0">
                              <a:solidFill>
                                <a:schemeClr val="tx2"/>
                              </a:solidFill>
                            </a:rPr>
                            <a:t> increments</a:t>
                          </a:r>
                        </a:p>
                        <a:p>
                          <a:pPr algn="l"/>
                          <a:r>
                            <a:rPr lang="en-US" sz="1600" dirty="0" smtClean="0">
                              <a:solidFill>
                                <a:schemeClr val="tx2"/>
                              </a:solidFill>
                            </a:rPr>
                            <a:t>Prediction and correction repeat</a:t>
                          </a:r>
                          <a:r>
                            <a:rPr lang="en-US" sz="1600" baseline="0" dirty="0" smtClean="0">
                              <a:solidFill>
                                <a:schemeClr val="tx2"/>
                              </a:solidFill>
                            </a:rPr>
                            <a:t> with corrected estimates used to predict new estimates</a:t>
                          </a:r>
                          <a:endParaRPr lang="en-US"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185582287"/>
                  </p:ext>
                </p:extLst>
              </p:nvPr>
            </p:nvGraphicFramePr>
            <p:xfrm>
              <a:off x="834886" y="1144592"/>
              <a:ext cx="7500732" cy="5162483"/>
            </p:xfrm>
            <a:graphic>
              <a:graphicData uri="http://schemas.openxmlformats.org/drawingml/2006/table">
                <a:tbl>
                  <a:tblPr firstRow="1" bandRow="1">
                    <a:tableStyleId>{2D5ABB26-0587-4C30-8999-92F81FD0307C}</a:tableStyleId>
                  </a:tblPr>
                  <a:tblGrid>
                    <a:gridCol w="7500732"/>
                  </a:tblGrid>
                  <a:tr h="61734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81" t="-4950" r="-162" b="-750495"/>
                          </a:stretch>
                        </a:blipFill>
                      </a:tcPr>
                    </a:tc>
                  </a:tr>
                  <a:tr h="168802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81" t="-38129" r="-162" b="-172662"/>
                          </a:stretch>
                        </a:blipFill>
                      </a:tcPr>
                    </a:tc>
                  </a:tr>
                  <a:tr h="223977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81" t="-104348" r="-162" b="-30435"/>
                          </a:stretch>
                        </a:blipFill>
                      </a:tcPr>
                    </a:tc>
                  </a:tr>
                  <a:tr h="61734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81" t="-744554" r="-162" b="-10891"/>
                          </a:stretch>
                        </a:blipFill>
                      </a:tcPr>
                    </a:tc>
                  </a:tr>
                </a:tbl>
              </a:graphicData>
            </a:graphic>
          </p:graphicFrame>
        </mc:Fallback>
      </mc:AlternateContent>
    </p:spTree>
    <p:extLst>
      <p:ext uri="{BB962C8B-B14F-4D97-AF65-F5344CB8AC3E}">
        <p14:creationId xmlns:p14="http://schemas.microsoft.com/office/powerpoint/2010/main" val="35130774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l="3632" t="2034" r="6152" b="18571"/>
          <a:stretch>
            <a:fillRect/>
          </a:stretch>
        </p:blipFill>
        <p:spPr bwMode="auto">
          <a:xfrm>
            <a:off x="1604686" y="1662984"/>
            <a:ext cx="5934628" cy="383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err="1" smtClean="0">
                <a:solidFill>
                  <a:schemeClr val="bg2"/>
                </a:solidFill>
              </a:rPr>
              <a:t>Residuals</a:t>
            </a:r>
            <a:r>
              <a:rPr lang="fr-FR" b="1" kern="0" dirty="0" smtClean="0">
                <a:solidFill>
                  <a:schemeClr val="bg2"/>
                </a:solidFill>
              </a:rPr>
              <a:t> </a:t>
            </a:r>
            <a:r>
              <a:rPr lang="fr-FR" b="1" kern="0" dirty="0" err="1" smtClean="0">
                <a:solidFill>
                  <a:schemeClr val="bg2"/>
                </a:solidFill>
              </a:rPr>
              <a:t>Generated</a:t>
            </a:r>
            <a:r>
              <a:rPr lang="fr-FR" b="1" kern="0" dirty="0" smtClean="0">
                <a:solidFill>
                  <a:schemeClr val="bg2"/>
                </a:solidFill>
              </a:rPr>
              <a:t> by the Bank of EKF</a:t>
            </a:r>
            <a:endParaRPr lang="fr-FR" b="1" kern="0" dirty="0">
              <a:solidFill>
                <a:schemeClr val="bg2"/>
              </a:solidFill>
            </a:endParaRPr>
          </a:p>
        </p:txBody>
      </p:sp>
      <p:cxnSp>
        <p:nvCxnSpPr>
          <p:cNvPr id="7" name="Straight Arrow Connector 6"/>
          <p:cNvCxnSpPr/>
          <p:nvPr/>
        </p:nvCxnSpPr>
        <p:spPr bwMode="auto">
          <a:xfrm>
            <a:off x="2955235" y="2796208"/>
            <a:ext cx="516835" cy="278296"/>
          </a:xfrm>
          <a:prstGeom prst="straightConnector1">
            <a:avLst/>
          </a:prstGeom>
          <a:noFill/>
          <a:ln w="19050" cap="flat" cmpd="sng" algn="ctr">
            <a:solidFill>
              <a:srgbClr val="FF0000"/>
            </a:solidFill>
            <a:prstDash val="solid"/>
            <a:round/>
            <a:headEnd type="none" w="med" len="med"/>
            <a:tailEnd type="triangle"/>
          </a:ln>
          <a:effectLst/>
        </p:spPr>
      </p:cxnSp>
      <p:sp>
        <p:nvSpPr>
          <p:cNvPr id="9" name="Rectangle 8"/>
          <p:cNvSpPr/>
          <p:nvPr/>
        </p:nvSpPr>
        <p:spPr bwMode="auto">
          <a:xfrm>
            <a:off x="3379303" y="1987826"/>
            <a:ext cx="344557" cy="1219200"/>
          </a:xfrm>
          <a:prstGeom prst="rect">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2229594" y="2509797"/>
            <a:ext cx="1182631" cy="292388"/>
          </a:xfrm>
          <a:prstGeom prst="rect">
            <a:avLst/>
          </a:prstGeom>
          <a:noFill/>
        </p:spPr>
        <p:txBody>
          <a:bodyPr wrap="none" rtlCol="0">
            <a:spAutoFit/>
          </a:bodyPr>
          <a:lstStyle/>
          <a:p>
            <a:r>
              <a:rPr lang="en-US" sz="1300" dirty="0" smtClean="0">
                <a:solidFill>
                  <a:srgbClr val="FF0000"/>
                </a:solidFill>
                <a:latin typeface="+mn-lt"/>
              </a:rPr>
              <a:t>Instant of fault</a:t>
            </a:r>
            <a:endParaRPr lang="en-US" sz="1300" dirty="0">
              <a:solidFill>
                <a:srgbClr val="FF0000"/>
              </a:solidFill>
              <a:latin typeface="+mn-lt"/>
            </a:endParaRPr>
          </a:p>
        </p:txBody>
      </p:sp>
      <p:sp>
        <p:nvSpPr>
          <p:cNvPr id="14" name="Rectangle 13"/>
          <p:cNvSpPr/>
          <p:nvPr/>
        </p:nvSpPr>
        <p:spPr bwMode="auto">
          <a:xfrm>
            <a:off x="3372679" y="3823254"/>
            <a:ext cx="344557" cy="1219200"/>
          </a:xfrm>
          <a:prstGeom prst="rect">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6208645" y="1994454"/>
            <a:ext cx="344557" cy="1219200"/>
          </a:xfrm>
          <a:prstGeom prst="rect">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a:xfrm>
            <a:off x="1871869" y="5586727"/>
            <a:ext cx="5538865" cy="338554"/>
          </a:xfrm>
          <a:prstGeom prst="rect">
            <a:avLst/>
          </a:prstGeom>
        </p:spPr>
        <p:txBody>
          <a:bodyPr wrap="square">
            <a:spAutoFit/>
          </a:bodyPr>
          <a:lstStyle/>
          <a:p>
            <a:r>
              <a:rPr lang="en-GB" sz="1600" b="1" dirty="0" smtClean="0">
                <a:solidFill>
                  <a:srgbClr val="FF0000"/>
                </a:solidFill>
                <a:latin typeface="+mn-lt"/>
                <a:ea typeface="Times New Roman" panose="02020603050405020304" pitchFamily="18" charset="0"/>
              </a:rPr>
              <a:t>Standardized residuals </a:t>
            </a:r>
            <a:r>
              <a:rPr lang="en-GB" sz="1600" b="1" dirty="0">
                <a:solidFill>
                  <a:srgbClr val="FF0000"/>
                </a:solidFill>
                <a:latin typeface="+mn-lt"/>
                <a:ea typeface="Times New Roman" panose="02020603050405020304" pitchFamily="18" charset="0"/>
              </a:rPr>
              <a:t>with fault on sensor 1</a:t>
            </a:r>
            <a:r>
              <a:rPr lang="en-GB" sz="1600" b="1" dirty="0" smtClean="0">
                <a:solidFill>
                  <a:srgbClr val="FF0000"/>
                </a:solidFill>
                <a:latin typeface="+mn-lt"/>
                <a:ea typeface="Times New Roman" panose="02020603050405020304" pitchFamily="18" charset="0"/>
              </a:rPr>
              <a:t> </a:t>
            </a:r>
            <a:r>
              <a:rPr lang="en-GB" sz="1600" b="1" dirty="0">
                <a:solidFill>
                  <a:srgbClr val="FF0000"/>
                </a:solidFill>
                <a:latin typeface="+mn-lt"/>
                <a:ea typeface="Times New Roman" panose="02020603050405020304" pitchFamily="18" charset="0"/>
              </a:rPr>
              <a:t>occurring at 0.03s</a:t>
            </a:r>
            <a:endParaRPr lang="en-US" sz="1600" b="1" dirty="0">
              <a:solidFill>
                <a:srgbClr val="FF0000"/>
              </a:solidFill>
              <a:latin typeface="+mn-lt"/>
            </a:endParaRPr>
          </a:p>
        </p:txBody>
      </p:sp>
    </p:spTree>
    <p:extLst>
      <p:ext uri="{BB962C8B-B14F-4D97-AF65-F5344CB8AC3E}">
        <p14:creationId xmlns:p14="http://schemas.microsoft.com/office/powerpoint/2010/main" val="3791275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5"/>
          <p:cNvSpPr>
            <a:spLocks noChangeArrowheads="1"/>
          </p:cNvSpPr>
          <p:nvPr/>
        </p:nvSpPr>
        <p:spPr bwMode="auto">
          <a:xfrm>
            <a:off x="1192696" y="1385298"/>
            <a:ext cx="6712226" cy="533400"/>
          </a:xfrm>
          <a:prstGeom prst="rect">
            <a:avLst/>
          </a:prstGeom>
          <a:noFill/>
          <a:ln w="9525">
            <a:noFill/>
            <a:miter lim="800000"/>
            <a:headEnd/>
            <a:tailEnd/>
          </a:ln>
          <a:effectLst/>
        </p:spPr>
        <p:txBody>
          <a:bodyPr/>
          <a:lstStyle/>
          <a:p>
            <a:pPr algn="ctr" rtl="0">
              <a:lnSpc>
                <a:spcPct val="125000"/>
              </a:lnSpc>
              <a:defRPr/>
            </a:pPr>
            <a:r>
              <a:rPr lang="en-US" sz="2000" b="1" dirty="0" smtClean="0">
                <a:solidFill>
                  <a:schemeClr val="tx2"/>
                </a:solidFill>
                <a:latin typeface="+mn-lt"/>
                <a:cs typeface="+mn-cs"/>
              </a:rPr>
              <a:t>Intensive </a:t>
            </a:r>
            <a:r>
              <a:rPr lang="en-US" sz="2000" b="1" dirty="0">
                <a:solidFill>
                  <a:schemeClr val="tx2"/>
                </a:solidFill>
                <a:latin typeface="+mn-lt"/>
                <a:cs typeface="+mn-cs"/>
              </a:rPr>
              <a:t>use of power converters </a:t>
            </a:r>
            <a:r>
              <a:rPr lang="en-US" sz="2000" b="1" dirty="0" smtClean="0">
                <a:solidFill>
                  <a:schemeClr val="tx2"/>
                </a:solidFill>
                <a:latin typeface="+mn-lt"/>
                <a:cs typeface="+mn-cs"/>
              </a:rPr>
              <a:t>in modern </a:t>
            </a:r>
            <a:r>
              <a:rPr lang="en-US" sz="2000" b="1" dirty="0">
                <a:solidFill>
                  <a:schemeClr val="tx2"/>
                </a:solidFill>
                <a:latin typeface="+mn-lt"/>
                <a:cs typeface="+mn-cs"/>
              </a:rPr>
              <a:t>hybrid vehicles</a:t>
            </a:r>
          </a:p>
        </p:txBody>
      </p:sp>
      <p:sp>
        <p:nvSpPr>
          <p:cNvPr id="9" name="Rectangle 15"/>
          <p:cNvSpPr>
            <a:spLocks noChangeArrowheads="1"/>
          </p:cNvSpPr>
          <p:nvPr/>
        </p:nvSpPr>
        <p:spPr bwMode="auto">
          <a:xfrm>
            <a:off x="629478" y="2985532"/>
            <a:ext cx="7911548" cy="457200"/>
          </a:xfrm>
          <a:prstGeom prst="rect">
            <a:avLst/>
          </a:prstGeom>
          <a:noFill/>
          <a:ln w="9525">
            <a:noFill/>
            <a:miter lim="800000"/>
            <a:headEnd/>
            <a:tailEnd/>
          </a:ln>
          <a:effectLst/>
        </p:spPr>
        <p:txBody>
          <a:bodyPr/>
          <a:lstStyle/>
          <a:p>
            <a:pPr marL="342900" indent="-342900" algn="ctr" rtl="0">
              <a:lnSpc>
                <a:spcPct val="125000"/>
              </a:lnSpc>
              <a:defRPr/>
            </a:pPr>
            <a:r>
              <a:rPr lang="en-US" sz="2000" b="1" dirty="0">
                <a:solidFill>
                  <a:schemeClr val="tx2"/>
                </a:solidFill>
                <a:latin typeface="+mn-lt"/>
                <a:cs typeface="+mn-cs"/>
              </a:rPr>
              <a:t>N</a:t>
            </a:r>
            <a:r>
              <a:rPr lang="en-US" sz="2000" b="1" dirty="0" smtClean="0">
                <a:solidFill>
                  <a:schemeClr val="tx2"/>
                </a:solidFill>
                <a:latin typeface="+mn-lt"/>
                <a:cs typeface="+mn-cs"/>
              </a:rPr>
              <a:t>eed </a:t>
            </a:r>
            <a:r>
              <a:rPr lang="en-US" sz="2000" b="1" dirty="0">
                <a:solidFill>
                  <a:schemeClr val="tx2"/>
                </a:solidFill>
                <a:latin typeface="+mn-lt"/>
                <a:cs typeface="+mn-cs"/>
              </a:rPr>
              <a:t>for efficient </a:t>
            </a:r>
            <a:r>
              <a:rPr lang="en-US" sz="2000" b="1" dirty="0" smtClean="0">
                <a:solidFill>
                  <a:schemeClr val="tx2"/>
                </a:solidFill>
                <a:latin typeface="+mn-lt"/>
                <a:cs typeface="+mn-cs"/>
              </a:rPr>
              <a:t>methods of condition </a:t>
            </a:r>
            <a:r>
              <a:rPr lang="en-US" sz="2000" b="1" dirty="0">
                <a:solidFill>
                  <a:schemeClr val="tx2"/>
                </a:solidFill>
                <a:latin typeface="+mn-lt"/>
                <a:cs typeface="+mn-cs"/>
              </a:rPr>
              <a:t>monitoring and fault diagnosis</a:t>
            </a:r>
            <a:endParaRPr lang="en-US" sz="2000" b="1" i="1" dirty="0">
              <a:solidFill>
                <a:schemeClr val="tx2"/>
              </a:solidFill>
              <a:effectLst>
                <a:outerShdw blurRad="38100" dist="38100" dir="2700000" algn="tl">
                  <a:srgbClr val="C0C0C0"/>
                </a:outerShdw>
              </a:effectLst>
              <a:latin typeface="Arial" pitchFamily="34" charset="0"/>
              <a:cs typeface="Arial" pitchFamily="34" charset="0"/>
            </a:endParaRPr>
          </a:p>
        </p:txBody>
      </p:sp>
      <p:cxnSp>
        <p:nvCxnSpPr>
          <p:cNvPr id="10" name="Straight Arrow Connector 9"/>
          <p:cNvCxnSpPr/>
          <p:nvPr/>
        </p:nvCxnSpPr>
        <p:spPr bwMode="auto">
          <a:xfrm>
            <a:off x="4572000" y="2044595"/>
            <a:ext cx="0" cy="762000"/>
          </a:xfrm>
          <a:prstGeom prst="straightConnector1">
            <a:avLst/>
          </a:prstGeom>
          <a:solidFill>
            <a:schemeClr val="accent1"/>
          </a:solidFill>
          <a:ln w="25400" cap="flat" cmpd="sng" algn="ctr">
            <a:solidFill>
              <a:srgbClr val="0070C0"/>
            </a:solidFill>
            <a:prstDash val="solid"/>
            <a:round/>
            <a:headEnd type="none" w="med" len="med"/>
            <a:tailEnd type="arrow"/>
          </a:ln>
          <a:effectLst>
            <a:outerShdw blurRad="50800" dist="38100" dir="2700000" algn="tl" rotWithShape="0">
              <a:prstClr val="black">
                <a:alpha val="40000"/>
              </a:prstClr>
            </a:outerShdw>
          </a:effectLst>
        </p:spPr>
      </p:cxnSp>
      <p:sp>
        <p:nvSpPr>
          <p:cNvPr id="11" name="Rectangle 15"/>
          <p:cNvSpPr>
            <a:spLocks noChangeArrowheads="1"/>
          </p:cNvSpPr>
          <p:nvPr/>
        </p:nvSpPr>
        <p:spPr bwMode="auto">
          <a:xfrm>
            <a:off x="1371600" y="4532686"/>
            <a:ext cx="6400800" cy="457200"/>
          </a:xfrm>
          <a:prstGeom prst="rect">
            <a:avLst/>
          </a:prstGeom>
          <a:noFill/>
          <a:ln w="9525">
            <a:noFill/>
            <a:miter lim="800000"/>
            <a:headEnd/>
            <a:tailEnd/>
          </a:ln>
          <a:effectLst/>
        </p:spPr>
        <p:txBody>
          <a:bodyPr/>
          <a:lstStyle/>
          <a:p>
            <a:pPr marL="342900" indent="-342900" algn="ctr" rtl="0">
              <a:lnSpc>
                <a:spcPct val="125000"/>
              </a:lnSpc>
              <a:defRPr/>
            </a:pPr>
            <a:r>
              <a:rPr lang="en-US" sz="2000" b="1" dirty="0" smtClean="0">
                <a:solidFill>
                  <a:schemeClr val="tx2"/>
                </a:solidFill>
                <a:latin typeface="+mn-lt"/>
                <a:cs typeface="+mn-cs"/>
              </a:rPr>
              <a:t>Reliability of the automotive electrical power system</a:t>
            </a:r>
            <a:endParaRPr lang="en-US" sz="2000" b="1" i="1" dirty="0">
              <a:solidFill>
                <a:schemeClr val="tx2"/>
              </a:solidFill>
              <a:effectLst>
                <a:outerShdw blurRad="38100" dist="38100" dir="2700000" algn="tl">
                  <a:srgbClr val="C0C0C0"/>
                </a:outerShdw>
              </a:effectLst>
              <a:latin typeface="Arial" pitchFamily="34" charset="0"/>
              <a:cs typeface="Arial" pitchFamily="34" charset="0"/>
            </a:endParaRPr>
          </a:p>
        </p:txBody>
      </p:sp>
      <p:cxnSp>
        <p:nvCxnSpPr>
          <p:cNvPr id="12" name="Straight Arrow Connector 11"/>
          <p:cNvCxnSpPr/>
          <p:nvPr/>
        </p:nvCxnSpPr>
        <p:spPr bwMode="auto">
          <a:xfrm>
            <a:off x="4572000" y="3624914"/>
            <a:ext cx="0" cy="762000"/>
          </a:xfrm>
          <a:prstGeom prst="straightConnector1">
            <a:avLst/>
          </a:prstGeom>
          <a:solidFill>
            <a:schemeClr val="accent1"/>
          </a:solidFill>
          <a:ln w="25400" cap="flat" cmpd="sng" algn="ctr">
            <a:solidFill>
              <a:srgbClr val="0070C0"/>
            </a:solidFill>
            <a:prstDash val="solid"/>
            <a:round/>
            <a:headEnd type="none" w="med" len="med"/>
            <a:tailEnd type="arrow"/>
          </a:ln>
          <a:effectLst>
            <a:outerShdw blurRad="50800" dist="38100" dir="2700000" algn="tl" rotWithShape="0">
              <a:prstClr val="black">
                <a:alpha val="40000"/>
              </a:prstClr>
            </a:outerShdw>
          </a:effectLst>
        </p:spPr>
      </p:cxnSp>
    </p:spTree>
    <p:extLst>
      <p:ext uri="{BB962C8B-B14F-4D97-AF65-F5344CB8AC3E}">
        <p14:creationId xmlns:p14="http://schemas.microsoft.com/office/powerpoint/2010/main" val="331196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Top)">
                                      <p:cBhvr>
                                        <p:cTn id="12" dur="500"/>
                                        <p:tgtEl>
                                          <p:spTgt spid="10"/>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Top)">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lide(fromTop)">
                                      <p:cBhvr>
                                        <p:cTn id="20" dur="500"/>
                                        <p:tgtEl>
                                          <p:spTgt spid="12"/>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lide(fromTop)">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l="3026" r="5309" b="19577"/>
          <a:stretch>
            <a:fillRect/>
          </a:stretch>
        </p:blipFill>
        <p:spPr bwMode="auto">
          <a:xfrm>
            <a:off x="1488351" y="1596722"/>
            <a:ext cx="6087786" cy="3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71869" y="5586727"/>
            <a:ext cx="5511570" cy="338554"/>
          </a:xfrm>
          <a:prstGeom prst="rect">
            <a:avLst/>
          </a:prstGeom>
        </p:spPr>
        <p:txBody>
          <a:bodyPr wrap="square">
            <a:spAutoFit/>
          </a:bodyPr>
          <a:lstStyle/>
          <a:p>
            <a:r>
              <a:rPr lang="en-GB" sz="1600" b="1" dirty="0" smtClean="0">
                <a:solidFill>
                  <a:srgbClr val="FF0000"/>
                </a:solidFill>
                <a:latin typeface="+mn-lt"/>
                <a:ea typeface="Times New Roman" panose="02020603050405020304" pitchFamily="18" charset="0"/>
              </a:rPr>
              <a:t>Standardized residuals </a:t>
            </a:r>
            <a:r>
              <a:rPr lang="en-GB" sz="1600" b="1" dirty="0">
                <a:solidFill>
                  <a:srgbClr val="FF0000"/>
                </a:solidFill>
                <a:latin typeface="+mn-lt"/>
                <a:ea typeface="Times New Roman" panose="02020603050405020304" pitchFamily="18" charset="0"/>
              </a:rPr>
              <a:t>with fault on sensor </a:t>
            </a:r>
            <a:r>
              <a:rPr lang="en-GB" sz="1600" b="1" dirty="0" smtClean="0">
                <a:solidFill>
                  <a:srgbClr val="FF0000"/>
                </a:solidFill>
                <a:latin typeface="+mn-lt"/>
                <a:ea typeface="Times New Roman" panose="02020603050405020304" pitchFamily="18" charset="0"/>
              </a:rPr>
              <a:t>2 </a:t>
            </a:r>
            <a:r>
              <a:rPr lang="en-GB" sz="1600" b="1" dirty="0">
                <a:solidFill>
                  <a:srgbClr val="FF0000"/>
                </a:solidFill>
                <a:latin typeface="+mn-lt"/>
                <a:ea typeface="Times New Roman" panose="02020603050405020304" pitchFamily="18" charset="0"/>
              </a:rPr>
              <a:t>occurring at 0.03s</a:t>
            </a:r>
            <a:endParaRPr lang="en-US" sz="1600" b="1" dirty="0">
              <a:solidFill>
                <a:srgbClr val="FF0000"/>
              </a:solidFill>
              <a:latin typeface="+mn-lt"/>
            </a:endParaRPr>
          </a:p>
        </p:txBody>
      </p:sp>
      <p:cxnSp>
        <p:nvCxnSpPr>
          <p:cNvPr id="6" name="Straight Arrow Connector 5"/>
          <p:cNvCxnSpPr/>
          <p:nvPr/>
        </p:nvCxnSpPr>
        <p:spPr bwMode="auto">
          <a:xfrm>
            <a:off x="5857464" y="4724400"/>
            <a:ext cx="516835" cy="278296"/>
          </a:xfrm>
          <a:prstGeom prst="straightConnector1">
            <a:avLst/>
          </a:prstGeom>
          <a:noFill/>
          <a:ln w="19050" cap="flat" cmpd="sng" algn="ctr">
            <a:solidFill>
              <a:srgbClr val="FF0000"/>
            </a:solidFill>
            <a:prstDash val="solid"/>
            <a:round/>
            <a:headEnd type="none" w="med" len="med"/>
            <a:tailEnd type="triangle"/>
          </a:ln>
          <a:effectLst/>
        </p:spPr>
      </p:cxnSp>
      <p:sp>
        <p:nvSpPr>
          <p:cNvPr id="7" name="Rectangle 6"/>
          <p:cNvSpPr/>
          <p:nvPr/>
        </p:nvSpPr>
        <p:spPr bwMode="auto">
          <a:xfrm>
            <a:off x="6228524" y="3863010"/>
            <a:ext cx="344557" cy="1219200"/>
          </a:xfrm>
          <a:prstGeom prst="rect">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5131823" y="4437989"/>
            <a:ext cx="1182631" cy="292388"/>
          </a:xfrm>
          <a:prstGeom prst="rect">
            <a:avLst/>
          </a:prstGeom>
          <a:noFill/>
        </p:spPr>
        <p:txBody>
          <a:bodyPr wrap="none" rtlCol="0">
            <a:spAutoFit/>
          </a:bodyPr>
          <a:lstStyle/>
          <a:p>
            <a:r>
              <a:rPr lang="en-US" sz="1300" dirty="0" smtClean="0">
                <a:solidFill>
                  <a:srgbClr val="FF0000"/>
                </a:solidFill>
                <a:latin typeface="+mn-lt"/>
              </a:rPr>
              <a:t>Instant of fault</a:t>
            </a:r>
            <a:endParaRPr lang="en-US" sz="1300" dirty="0">
              <a:solidFill>
                <a:srgbClr val="FF0000"/>
              </a:solidFill>
              <a:latin typeface="+mn-lt"/>
            </a:endParaRPr>
          </a:p>
        </p:txBody>
      </p:sp>
      <p:sp>
        <p:nvSpPr>
          <p:cNvPr id="9" name="Rectangle 8"/>
          <p:cNvSpPr/>
          <p:nvPr/>
        </p:nvSpPr>
        <p:spPr bwMode="auto">
          <a:xfrm>
            <a:off x="3306419" y="3849758"/>
            <a:ext cx="344557" cy="1219200"/>
          </a:xfrm>
          <a:prstGeom prst="rect">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6261653" y="2020958"/>
            <a:ext cx="344557" cy="1219200"/>
          </a:xfrm>
          <a:prstGeom prst="rect">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err="1" smtClean="0">
                <a:solidFill>
                  <a:schemeClr val="bg2"/>
                </a:solidFill>
              </a:rPr>
              <a:t>Residuals</a:t>
            </a:r>
            <a:r>
              <a:rPr lang="fr-FR" b="1" kern="0" dirty="0" smtClean="0">
                <a:solidFill>
                  <a:schemeClr val="bg2"/>
                </a:solidFill>
              </a:rPr>
              <a:t> </a:t>
            </a:r>
            <a:r>
              <a:rPr lang="fr-FR" b="1" kern="0" dirty="0" err="1" smtClean="0">
                <a:solidFill>
                  <a:schemeClr val="bg2"/>
                </a:solidFill>
              </a:rPr>
              <a:t>Generated</a:t>
            </a:r>
            <a:r>
              <a:rPr lang="fr-FR" b="1" kern="0" dirty="0" smtClean="0">
                <a:solidFill>
                  <a:schemeClr val="bg2"/>
                </a:solidFill>
              </a:rPr>
              <a:t> by the Bank of EKF</a:t>
            </a:r>
            <a:endParaRPr lang="fr-FR" b="1" kern="0" dirty="0">
              <a:solidFill>
                <a:schemeClr val="bg2"/>
              </a:solidFill>
            </a:endParaRPr>
          </a:p>
        </p:txBody>
      </p:sp>
    </p:spTree>
    <p:extLst>
      <p:ext uri="{BB962C8B-B14F-4D97-AF65-F5344CB8AC3E}">
        <p14:creationId xmlns:p14="http://schemas.microsoft.com/office/powerpoint/2010/main" val="13493634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err="1" smtClean="0">
                <a:solidFill>
                  <a:schemeClr val="bg2"/>
                </a:solidFill>
              </a:rPr>
              <a:t>Residuals</a:t>
            </a:r>
            <a:r>
              <a:rPr lang="fr-FR" b="1" kern="0" dirty="0" smtClean="0">
                <a:solidFill>
                  <a:schemeClr val="bg2"/>
                </a:solidFill>
              </a:rPr>
              <a:t> </a:t>
            </a:r>
            <a:r>
              <a:rPr lang="fr-FR" b="1" kern="0" dirty="0" err="1" smtClean="0">
                <a:solidFill>
                  <a:schemeClr val="bg2"/>
                </a:solidFill>
              </a:rPr>
              <a:t>Generated</a:t>
            </a:r>
            <a:r>
              <a:rPr lang="fr-FR" b="1" kern="0" dirty="0" smtClean="0">
                <a:solidFill>
                  <a:schemeClr val="bg2"/>
                </a:solidFill>
              </a:rPr>
              <a:t> by the Bank of EKF</a:t>
            </a:r>
            <a:endParaRPr lang="fr-FR" b="1" kern="0" dirty="0">
              <a:solidFill>
                <a:schemeClr val="bg2"/>
              </a:solidFill>
            </a:endParaRPr>
          </a:p>
        </p:txBody>
      </p:sp>
      <p:sp>
        <p:nvSpPr>
          <p:cNvPr id="3" name="Rectangle 3"/>
          <p:cNvSpPr txBox="1">
            <a:spLocks noChangeArrowheads="1"/>
          </p:cNvSpPr>
          <p:nvPr/>
        </p:nvSpPr>
        <p:spPr bwMode="auto">
          <a:xfrm>
            <a:off x="840756" y="1455060"/>
            <a:ext cx="7733402" cy="3354765"/>
          </a:xfrm>
          <a:prstGeom prst="rect">
            <a:avLst/>
          </a:prstGeom>
          <a:noFill/>
          <a:ln w="9525">
            <a:noFill/>
            <a:miter lim="800000"/>
            <a:headEnd/>
            <a:tailEnd/>
          </a:ln>
        </p:spPr>
        <p:txBody>
          <a:bodyPr wrap="square">
            <a:spAutoFit/>
          </a:bodyPr>
          <a:lstStyle/>
          <a:p>
            <a:pPr eaLnBrk="0" hangingPunct="0">
              <a:spcBef>
                <a:spcPct val="20000"/>
              </a:spcBef>
              <a:buClr>
                <a:schemeClr val="bg2"/>
              </a:buClr>
              <a:buSzPct val="75000"/>
              <a:defRPr/>
            </a:pPr>
            <a:r>
              <a:rPr lang="en-US" sz="2000" b="1" i="1" kern="0" dirty="0" smtClean="0">
                <a:solidFill>
                  <a:schemeClr val="tx2"/>
                </a:solidFill>
                <a:latin typeface="+mn-lt"/>
                <a:cs typeface="+mn-cs"/>
              </a:rPr>
              <a:t>Advantage of </a:t>
            </a:r>
            <a:r>
              <a:rPr lang="en-US" sz="2000" b="1" i="1" kern="0" dirty="0" err="1" smtClean="0">
                <a:solidFill>
                  <a:schemeClr val="tx2"/>
                </a:solidFill>
                <a:latin typeface="+mn-lt"/>
                <a:cs typeface="+mn-cs"/>
              </a:rPr>
              <a:t>Kalman</a:t>
            </a:r>
            <a:r>
              <a:rPr lang="en-US" sz="2000" b="1" i="1" kern="0" dirty="0" smtClean="0">
                <a:solidFill>
                  <a:schemeClr val="tx2"/>
                </a:solidFill>
                <a:latin typeface="+mn-lt"/>
                <a:cs typeface="+mn-cs"/>
              </a:rPr>
              <a:t> Filtering</a:t>
            </a:r>
          </a:p>
          <a:p>
            <a:pPr eaLnBrk="0" hangingPunct="0">
              <a:spcBef>
                <a:spcPct val="20000"/>
              </a:spcBef>
              <a:buClr>
                <a:schemeClr val="bg2"/>
              </a:buClr>
              <a:buSzPct val="75000"/>
              <a:defRPr/>
            </a:pPr>
            <a:endParaRPr lang="en-US" sz="2000" i="1" kern="0" dirty="0" smtClean="0">
              <a:solidFill>
                <a:schemeClr val="tx2"/>
              </a:solidFill>
              <a:latin typeface="+mn-lt"/>
              <a:cs typeface="+mn-cs"/>
            </a:endParaRPr>
          </a:p>
          <a:p>
            <a:pPr marL="342900" indent="-342900" eaLnBrk="0" hangingPunct="0">
              <a:spcBef>
                <a:spcPct val="20000"/>
              </a:spcBef>
              <a:buClr>
                <a:schemeClr val="bg2"/>
              </a:buClr>
              <a:buSzPct val="75000"/>
              <a:buFont typeface="Wingdings" pitchFamily="2" charset="2"/>
              <a:buChar char="n"/>
              <a:defRPr/>
            </a:pPr>
            <a:r>
              <a:rPr lang="en-US" sz="2000" i="1" kern="0" dirty="0" smtClean="0">
                <a:solidFill>
                  <a:schemeClr val="tx2"/>
                </a:solidFill>
                <a:latin typeface="+mn-lt"/>
              </a:rPr>
              <a:t>independent residuals</a:t>
            </a:r>
          </a:p>
          <a:p>
            <a:pPr eaLnBrk="0" hangingPunct="0">
              <a:spcBef>
                <a:spcPct val="20000"/>
              </a:spcBef>
              <a:buClr>
                <a:schemeClr val="bg2"/>
              </a:buClr>
              <a:buSzPct val="75000"/>
              <a:defRPr/>
            </a:pPr>
            <a:endParaRPr lang="en-US" sz="2000" b="1" i="1" kern="0" dirty="0" smtClean="0">
              <a:solidFill>
                <a:schemeClr val="tx2"/>
              </a:solidFill>
              <a:latin typeface="+mn-lt"/>
              <a:cs typeface="+mn-cs"/>
            </a:endParaRPr>
          </a:p>
          <a:p>
            <a:pPr marL="342900" indent="-342900" eaLnBrk="0" hangingPunct="0">
              <a:spcBef>
                <a:spcPct val="20000"/>
              </a:spcBef>
              <a:buClr>
                <a:schemeClr val="bg2"/>
              </a:buClr>
              <a:buSzPct val="75000"/>
              <a:buFont typeface="Wingdings" pitchFamily="2" charset="2"/>
              <a:buChar char="n"/>
              <a:defRPr/>
            </a:pPr>
            <a:r>
              <a:rPr lang="en-US" sz="2000" i="1" kern="0" dirty="0" smtClean="0">
                <a:solidFill>
                  <a:schemeClr val="tx2"/>
                </a:solidFill>
                <a:latin typeface="+mn-lt"/>
                <a:cs typeface="+mn-cs"/>
              </a:rPr>
              <a:t>with white Gaussian, zero-mean and unit-covariance characteristics </a:t>
            </a:r>
          </a:p>
          <a:p>
            <a:pPr marL="800100" lvl="1" indent="-342900" eaLnBrk="0" hangingPunct="0">
              <a:spcBef>
                <a:spcPct val="20000"/>
              </a:spcBef>
              <a:buClr>
                <a:schemeClr val="bg2"/>
              </a:buClr>
              <a:buSzPct val="75000"/>
              <a:buFont typeface="Wingdings" pitchFamily="2" charset="2"/>
              <a:buChar char="n"/>
              <a:defRPr/>
            </a:pPr>
            <a:r>
              <a:rPr lang="en-US" sz="2000" b="1" i="1" kern="0" dirty="0">
                <a:solidFill>
                  <a:schemeClr val="tx2"/>
                </a:solidFill>
                <a:latin typeface="+mn-lt"/>
              </a:rPr>
              <a:t>i</a:t>
            </a:r>
            <a:r>
              <a:rPr lang="en-US" sz="2000" b="1" i="1" kern="0" dirty="0" smtClean="0">
                <a:solidFill>
                  <a:schemeClr val="tx2"/>
                </a:solidFill>
                <a:latin typeface="+mn-lt"/>
              </a:rPr>
              <a:t>n </a:t>
            </a:r>
            <a:r>
              <a:rPr lang="en-US" sz="2000" b="1" i="1" kern="0" dirty="0">
                <a:solidFill>
                  <a:schemeClr val="tx2"/>
                </a:solidFill>
                <a:latin typeface="+mn-lt"/>
              </a:rPr>
              <a:t>case of faultless </a:t>
            </a:r>
            <a:r>
              <a:rPr lang="en-US" sz="2000" b="1" i="1" kern="0" dirty="0" smtClean="0">
                <a:solidFill>
                  <a:schemeClr val="tx2"/>
                </a:solidFill>
                <a:latin typeface="+mn-lt"/>
              </a:rPr>
              <a:t>operation</a:t>
            </a:r>
          </a:p>
          <a:p>
            <a:pPr marL="800100" lvl="1" indent="-342900" eaLnBrk="0" hangingPunct="0">
              <a:spcBef>
                <a:spcPct val="20000"/>
              </a:spcBef>
              <a:buClr>
                <a:schemeClr val="bg2"/>
              </a:buClr>
              <a:buSzPct val="75000"/>
              <a:buFont typeface="Wingdings" pitchFamily="2" charset="2"/>
              <a:buChar char="n"/>
              <a:defRPr/>
            </a:pPr>
            <a:endParaRPr lang="en-US" sz="2000" b="1" i="1" kern="0" dirty="0" smtClean="0">
              <a:solidFill>
                <a:schemeClr val="tx2"/>
              </a:solidFill>
              <a:latin typeface="+mn-lt"/>
            </a:endParaRPr>
          </a:p>
          <a:p>
            <a:pPr marL="342900" indent="-342900" eaLnBrk="0" hangingPunct="0">
              <a:spcBef>
                <a:spcPct val="20000"/>
              </a:spcBef>
              <a:buClr>
                <a:schemeClr val="bg2"/>
              </a:buClr>
              <a:buSzPct val="75000"/>
              <a:buFont typeface="Wingdings" pitchFamily="2" charset="2"/>
              <a:buChar char="n"/>
              <a:defRPr/>
            </a:pPr>
            <a:r>
              <a:rPr lang="en-US" sz="2000" i="1" kern="0" dirty="0" smtClean="0">
                <a:solidFill>
                  <a:schemeClr val="tx2"/>
                </a:solidFill>
                <a:latin typeface="+mn-lt"/>
                <a:cs typeface="+mn-cs"/>
              </a:rPr>
              <a:t>with altered statistical characteristics </a:t>
            </a:r>
          </a:p>
          <a:p>
            <a:pPr marL="800100" lvl="1" indent="-342900" eaLnBrk="0" hangingPunct="0">
              <a:spcBef>
                <a:spcPct val="20000"/>
              </a:spcBef>
              <a:buClr>
                <a:schemeClr val="bg2"/>
              </a:buClr>
              <a:buSzPct val="75000"/>
              <a:buFont typeface="Wingdings" pitchFamily="2" charset="2"/>
              <a:buChar char="n"/>
              <a:defRPr/>
            </a:pPr>
            <a:r>
              <a:rPr lang="en-US" sz="2000" b="1" i="1" kern="0" dirty="0">
                <a:solidFill>
                  <a:schemeClr val="tx2"/>
                </a:solidFill>
                <a:latin typeface="+mn-lt"/>
                <a:cs typeface="+mn-cs"/>
              </a:rPr>
              <a:t>i</a:t>
            </a:r>
            <a:r>
              <a:rPr lang="en-US" sz="2000" b="1" i="1" kern="0" dirty="0" smtClean="0">
                <a:solidFill>
                  <a:schemeClr val="tx2"/>
                </a:solidFill>
                <a:latin typeface="+mn-lt"/>
                <a:cs typeface="+mn-cs"/>
              </a:rPr>
              <a:t>n case of sensor faults</a:t>
            </a:r>
            <a:endParaRPr lang="en-US" sz="2000" b="1" i="1" kern="0" dirty="0">
              <a:solidFill>
                <a:schemeClr val="tx2"/>
              </a:solidFill>
              <a:latin typeface="+mn-lt"/>
              <a:cs typeface="+mn-cs"/>
            </a:endParaRPr>
          </a:p>
        </p:txBody>
      </p:sp>
      <p:sp>
        <p:nvSpPr>
          <p:cNvPr id="4" name="Rounded Rectangle 3"/>
          <p:cNvSpPr/>
          <p:nvPr/>
        </p:nvSpPr>
        <p:spPr bwMode="auto">
          <a:xfrm>
            <a:off x="2032273" y="5276130"/>
            <a:ext cx="5154066" cy="593204"/>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lstStyle/>
          <a:p>
            <a:pPr marL="342900" indent="-342900" algn="ctr" rtl="0">
              <a:lnSpc>
                <a:spcPct val="125000"/>
              </a:lnSpc>
              <a:defRPr/>
            </a:pPr>
            <a:r>
              <a:rPr lang="en-US" sz="2200" dirty="0" smtClean="0">
                <a:solidFill>
                  <a:srgbClr val="FF0000"/>
                </a:solidFill>
                <a:latin typeface="+mn-lt"/>
              </a:rPr>
              <a:t>Statistical change detection approaches</a:t>
            </a:r>
            <a:endParaRPr lang="en-US" sz="2200" i="1" dirty="0">
              <a:solidFill>
                <a:srgbClr val="FF0000"/>
              </a:solidFill>
              <a:effectLst>
                <a:outerShdw blurRad="38100" dist="38100" dir="2700000" algn="tl">
                  <a:srgbClr val="C0C0C0"/>
                </a:outerShdw>
              </a:effectLst>
              <a:latin typeface="+mn-lt"/>
              <a:cs typeface="Arial" pitchFamily="34" charset="0"/>
            </a:endParaRPr>
          </a:p>
        </p:txBody>
      </p:sp>
    </p:spTree>
    <p:extLst>
      <p:ext uri="{BB962C8B-B14F-4D97-AF65-F5344CB8AC3E}">
        <p14:creationId xmlns:p14="http://schemas.microsoft.com/office/powerpoint/2010/main" val="177309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152949" y="2377440"/>
            <a:ext cx="6883977" cy="1341120"/>
          </a:xfrm>
          <a:prstGeom prst="roundRect">
            <a:avLst/>
          </a:prstGeom>
          <a:ln>
            <a:solidFill>
              <a:srgbClr val="000064"/>
            </a:solidFill>
          </a:ln>
          <a:effectLst>
            <a:outerShdw blurRad="50800" dist="38100" dir="2700000" algn="tl" rotWithShape="0">
              <a:srgbClr val="002060">
                <a:alpha val="40000"/>
              </a:srgbClr>
            </a:outerShdw>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 name="Rounded Rectangle 6"/>
          <p:cNvSpPr/>
          <p:nvPr/>
        </p:nvSpPr>
        <p:spPr bwMode="auto">
          <a:xfrm>
            <a:off x="556958" y="2497138"/>
            <a:ext cx="8040390" cy="11017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3200" b="1" dirty="0" smtClean="0">
                <a:solidFill>
                  <a:schemeClr val="bg2"/>
                </a:solidFill>
              </a:rPr>
              <a:t>Residual Evaluation using </a:t>
            </a:r>
          </a:p>
          <a:p>
            <a:pPr algn="ctr" defTabSz="933450">
              <a:lnSpc>
                <a:spcPct val="90000"/>
              </a:lnSpc>
              <a:spcAft>
                <a:spcPct val="35000"/>
              </a:spcAft>
              <a:defRPr/>
            </a:pPr>
            <a:r>
              <a:rPr lang="en-US" sz="3200" b="1" dirty="0" smtClean="0">
                <a:solidFill>
                  <a:schemeClr val="bg2"/>
                </a:solidFill>
              </a:rPr>
              <a:t>Generalized Likelihood Ratio Test</a:t>
            </a:r>
            <a:endParaRPr lang="en-US" sz="3200" b="1" dirty="0">
              <a:solidFill>
                <a:schemeClr val="bg2"/>
              </a:solidFill>
            </a:endParaRPr>
          </a:p>
        </p:txBody>
      </p:sp>
    </p:spTree>
    <p:extLst>
      <p:ext uri="{BB962C8B-B14F-4D97-AF65-F5344CB8AC3E}">
        <p14:creationId xmlns:p14="http://schemas.microsoft.com/office/powerpoint/2010/main" val="19509513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err="1" smtClean="0">
                <a:solidFill>
                  <a:schemeClr val="bg2"/>
                </a:solidFill>
              </a:rPr>
              <a:t>Residuals</a:t>
            </a:r>
            <a:r>
              <a:rPr lang="fr-FR" b="1" kern="0" dirty="0" smtClean="0">
                <a:solidFill>
                  <a:schemeClr val="bg2"/>
                </a:solidFill>
              </a:rPr>
              <a:t> Evaluation </a:t>
            </a:r>
            <a:r>
              <a:rPr lang="fr-FR" b="1" kern="0" dirty="0" err="1" smtClean="0">
                <a:solidFill>
                  <a:schemeClr val="bg2"/>
                </a:solidFill>
              </a:rPr>
              <a:t>Approaches</a:t>
            </a:r>
            <a:endParaRPr lang="fr-FR" b="1" kern="0" dirty="0">
              <a:solidFill>
                <a:schemeClr val="bg2"/>
              </a:solidFill>
            </a:endParaRPr>
          </a:p>
        </p:txBody>
      </p:sp>
      <p:sp>
        <p:nvSpPr>
          <p:cNvPr id="3" name="Rectangle 3"/>
          <p:cNvSpPr txBox="1">
            <a:spLocks noChangeArrowheads="1"/>
          </p:cNvSpPr>
          <p:nvPr/>
        </p:nvSpPr>
        <p:spPr bwMode="auto">
          <a:xfrm>
            <a:off x="284163" y="1455060"/>
            <a:ext cx="8650287" cy="4093428"/>
          </a:xfrm>
          <a:prstGeom prst="rect">
            <a:avLst/>
          </a:prstGeom>
          <a:noFill/>
          <a:ln w="9525">
            <a:noFill/>
            <a:miter lim="800000"/>
            <a:headEnd/>
            <a:tailEnd/>
          </a:ln>
        </p:spPr>
        <p:txBody>
          <a:bodyPr>
            <a:spAutoFit/>
          </a:bodyPr>
          <a:lstStyle/>
          <a:p>
            <a:pPr marL="342900" indent="-342900" eaLnBrk="0" hangingPunct="0">
              <a:spcBef>
                <a:spcPct val="20000"/>
              </a:spcBef>
              <a:buClr>
                <a:schemeClr val="bg2"/>
              </a:buClr>
              <a:buSzPct val="75000"/>
              <a:buFont typeface="Wingdings" pitchFamily="2" charset="2"/>
              <a:buChar char="n"/>
              <a:defRPr/>
            </a:pPr>
            <a:r>
              <a:rPr lang="en-US" sz="2000" i="1" kern="0" dirty="0" smtClean="0">
                <a:solidFill>
                  <a:schemeClr val="tx2"/>
                </a:solidFill>
                <a:latin typeface="+mn-lt"/>
                <a:cs typeface="+mn-cs"/>
              </a:rPr>
              <a:t>Statistical data processing</a:t>
            </a:r>
          </a:p>
          <a:p>
            <a:pPr marL="342900" indent="-342900" eaLnBrk="0" hangingPunct="0">
              <a:spcBef>
                <a:spcPct val="20000"/>
              </a:spcBef>
              <a:buClr>
                <a:schemeClr val="bg2"/>
              </a:buClr>
              <a:buSzPct val="75000"/>
              <a:buFont typeface="Wingdings" pitchFamily="2" charset="2"/>
              <a:buChar char="n"/>
              <a:defRPr/>
            </a:pPr>
            <a:endParaRPr lang="en-US" sz="2000" i="1" kern="0" dirty="0" smtClean="0">
              <a:solidFill>
                <a:schemeClr val="tx2"/>
              </a:solidFill>
              <a:latin typeface="+mn-lt"/>
              <a:cs typeface="+mn-cs"/>
            </a:endParaRPr>
          </a:p>
          <a:p>
            <a:pPr marL="342900" indent="-342900" eaLnBrk="0" hangingPunct="0">
              <a:spcBef>
                <a:spcPct val="20000"/>
              </a:spcBef>
              <a:buClr>
                <a:schemeClr val="bg2"/>
              </a:buClr>
              <a:buSzPct val="75000"/>
              <a:buFont typeface="Wingdings" pitchFamily="2" charset="2"/>
              <a:buChar char="n"/>
              <a:defRPr/>
            </a:pPr>
            <a:r>
              <a:rPr lang="en-US" sz="2000" i="1" kern="0" dirty="0" smtClean="0">
                <a:solidFill>
                  <a:schemeClr val="tx2"/>
                </a:solidFill>
                <a:latin typeface="+mn-lt"/>
                <a:cs typeface="+mn-cs"/>
              </a:rPr>
              <a:t>Correlation</a:t>
            </a:r>
          </a:p>
          <a:p>
            <a:pPr marL="342900" indent="-342900" eaLnBrk="0" hangingPunct="0">
              <a:spcBef>
                <a:spcPct val="20000"/>
              </a:spcBef>
              <a:buClr>
                <a:schemeClr val="bg2"/>
              </a:buClr>
              <a:buSzPct val="75000"/>
              <a:buFont typeface="Wingdings" pitchFamily="2" charset="2"/>
              <a:buChar char="n"/>
              <a:defRPr/>
            </a:pPr>
            <a:endParaRPr lang="en-US" sz="2000" i="1" kern="0" dirty="0" smtClean="0">
              <a:solidFill>
                <a:schemeClr val="tx2"/>
              </a:solidFill>
              <a:latin typeface="+mn-lt"/>
              <a:cs typeface="+mn-cs"/>
            </a:endParaRPr>
          </a:p>
          <a:p>
            <a:pPr marL="342900" indent="-342900" eaLnBrk="0" hangingPunct="0">
              <a:spcBef>
                <a:spcPct val="20000"/>
              </a:spcBef>
              <a:buClr>
                <a:schemeClr val="bg2"/>
              </a:buClr>
              <a:buSzPct val="75000"/>
              <a:buFont typeface="Wingdings" pitchFamily="2" charset="2"/>
              <a:buChar char="n"/>
              <a:defRPr/>
            </a:pPr>
            <a:r>
              <a:rPr lang="en-US" sz="2000" i="1" kern="0" dirty="0" smtClean="0">
                <a:solidFill>
                  <a:schemeClr val="tx2"/>
                </a:solidFill>
                <a:latin typeface="+mn-lt"/>
                <a:cs typeface="+mn-cs"/>
              </a:rPr>
              <a:t>Pattern recognition</a:t>
            </a:r>
          </a:p>
          <a:p>
            <a:pPr marL="342900" indent="-342900" eaLnBrk="0" hangingPunct="0">
              <a:spcBef>
                <a:spcPct val="20000"/>
              </a:spcBef>
              <a:buClr>
                <a:schemeClr val="bg2"/>
              </a:buClr>
              <a:buSzPct val="75000"/>
              <a:buFont typeface="Wingdings" pitchFamily="2" charset="2"/>
              <a:buChar char="n"/>
              <a:defRPr/>
            </a:pPr>
            <a:endParaRPr lang="en-US" sz="2000" i="1" kern="0" dirty="0" smtClean="0">
              <a:solidFill>
                <a:schemeClr val="tx2"/>
              </a:solidFill>
              <a:latin typeface="+mn-lt"/>
              <a:cs typeface="+mn-cs"/>
            </a:endParaRPr>
          </a:p>
          <a:p>
            <a:pPr marL="342900" indent="-342900" eaLnBrk="0" hangingPunct="0">
              <a:spcBef>
                <a:spcPct val="20000"/>
              </a:spcBef>
              <a:buClr>
                <a:schemeClr val="bg2"/>
              </a:buClr>
              <a:buSzPct val="75000"/>
              <a:buFont typeface="Wingdings" pitchFamily="2" charset="2"/>
              <a:buChar char="n"/>
              <a:defRPr/>
            </a:pPr>
            <a:r>
              <a:rPr lang="en-US" sz="2000" i="1" kern="0" dirty="0" smtClean="0">
                <a:solidFill>
                  <a:schemeClr val="tx2"/>
                </a:solidFill>
                <a:latin typeface="+mn-lt"/>
                <a:cs typeface="+mn-cs"/>
              </a:rPr>
              <a:t>Fuzzy logic</a:t>
            </a:r>
          </a:p>
          <a:p>
            <a:pPr marL="342900" indent="-342900" eaLnBrk="0" hangingPunct="0">
              <a:spcBef>
                <a:spcPct val="20000"/>
              </a:spcBef>
              <a:buClr>
                <a:schemeClr val="bg2"/>
              </a:buClr>
              <a:buSzPct val="75000"/>
              <a:buFont typeface="Wingdings" pitchFamily="2" charset="2"/>
              <a:buChar char="n"/>
              <a:defRPr/>
            </a:pPr>
            <a:endParaRPr lang="en-US" sz="2000" i="1" kern="0" dirty="0" smtClean="0">
              <a:solidFill>
                <a:schemeClr val="tx2"/>
              </a:solidFill>
              <a:latin typeface="+mn-lt"/>
              <a:cs typeface="+mn-cs"/>
            </a:endParaRPr>
          </a:p>
          <a:p>
            <a:pPr marL="342900" indent="-342900" eaLnBrk="0" hangingPunct="0">
              <a:spcBef>
                <a:spcPct val="20000"/>
              </a:spcBef>
              <a:buClr>
                <a:schemeClr val="bg2"/>
              </a:buClr>
              <a:buSzPct val="75000"/>
              <a:buFont typeface="Wingdings" pitchFamily="2" charset="2"/>
              <a:buChar char="n"/>
              <a:defRPr/>
            </a:pPr>
            <a:r>
              <a:rPr lang="en-US" sz="2000" i="1" kern="0" dirty="0" smtClean="0">
                <a:solidFill>
                  <a:schemeClr val="tx2"/>
                </a:solidFill>
                <a:latin typeface="+mn-lt"/>
                <a:cs typeface="+mn-cs"/>
              </a:rPr>
              <a:t>Fixed threshold</a:t>
            </a:r>
          </a:p>
          <a:p>
            <a:pPr marL="342900" indent="-342900" eaLnBrk="0" hangingPunct="0">
              <a:spcBef>
                <a:spcPct val="20000"/>
              </a:spcBef>
              <a:buClr>
                <a:schemeClr val="bg2"/>
              </a:buClr>
              <a:buSzPct val="75000"/>
              <a:buFont typeface="Wingdings" pitchFamily="2" charset="2"/>
              <a:buChar char="n"/>
              <a:defRPr/>
            </a:pPr>
            <a:endParaRPr lang="en-US" sz="2000" i="1" kern="0" dirty="0" smtClean="0">
              <a:solidFill>
                <a:schemeClr val="tx2"/>
              </a:solidFill>
              <a:latin typeface="+mn-lt"/>
              <a:cs typeface="+mn-cs"/>
            </a:endParaRPr>
          </a:p>
          <a:p>
            <a:pPr marL="342900" indent="-342900" eaLnBrk="0" hangingPunct="0">
              <a:spcBef>
                <a:spcPct val="20000"/>
              </a:spcBef>
              <a:buClr>
                <a:schemeClr val="bg2"/>
              </a:buClr>
              <a:buSzPct val="75000"/>
              <a:buFont typeface="Wingdings" pitchFamily="2" charset="2"/>
              <a:buChar char="n"/>
              <a:defRPr/>
            </a:pPr>
            <a:r>
              <a:rPr lang="en-US" sz="2000" i="1" kern="0" dirty="0" smtClean="0">
                <a:solidFill>
                  <a:schemeClr val="tx2"/>
                </a:solidFill>
                <a:latin typeface="+mn-lt"/>
                <a:cs typeface="+mn-cs"/>
              </a:rPr>
              <a:t>Adaptive threshold</a:t>
            </a:r>
            <a:endParaRPr lang="en-US" sz="2000" kern="0" dirty="0">
              <a:solidFill>
                <a:schemeClr val="tx2"/>
              </a:solidFill>
              <a:latin typeface="+mn-lt"/>
              <a:cs typeface="+mn-cs"/>
            </a:endParaRPr>
          </a:p>
        </p:txBody>
      </p:sp>
      <p:sp>
        <p:nvSpPr>
          <p:cNvPr id="4" name="Rounded Rectangle 3"/>
          <p:cNvSpPr/>
          <p:nvPr/>
        </p:nvSpPr>
        <p:spPr bwMode="auto">
          <a:xfrm>
            <a:off x="5138363" y="4759295"/>
            <a:ext cx="2984190" cy="593204"/>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lstStyle/>
          <a:p>
            <a:pPr marL="342900" indent="-342900" algn="ctr" rtl="0">
              <a:lnSpc>
                <a:spcPct val="125000"/>
              </a:lnSpc>
              <a:defRPr/>
            </a:pPr>
            <a:r>
              <a:rPr lang="en-US" sz="2200" dirty="0" smtClean="0">
                <a:solidFill>
                  <a:srgbClr val="FF0000"/>
                </a:solidFill>
                <a:latin typeface="+mn-lt"/>
              </a:rPr>
              <a:t>Stochastic </a:t>
            </a:r>
            <a:r>
              <a:rPr lang="en-US" sz="2200" dirty="0" err="1" smtClean="0">
                <a:solidFill>
                  <a:srgbClr val="FF0000"/>
                </a:solidFill>
                <a:latin typeface="+mn-lt"/>
              </a:rPr>
              <a:t>envirmonent</a:t>
            </a:r>
            <a:endParaRPr lang="en-US" sz="2200" i="1" dirty="0">
              <a:solidFill>
                <a:srgbClr val="FF0000"/>
              </a:solidFill>
              <a:effectLst>
                <a:outerShdw blurRad="38100" dist="38100" dir="2700000" algn="tl">
                  <a:srgbClr val="C0C0C0"/>
                </a:outerShdw>
              </a:effectLst>
              <a:latin typeface="+mn-lt"/>
              <a:cs typeface="Arial" pitchFamily="34" charset="0"/>
            </a:endParaRPr>
          </a:p>
        </p:txBody>
      </p:sp>
      <p:sp>
        <p:nvSpPr>
          <p:cNvPr id="5" name="Rounded Rectangle 4"/>
          <p:cNvSpPr/>
          <p:nvPr/>
        </p:nvSpPr>
        <p:spPr bwMode="auto">
          <a:xfrm>
            <a:off x="613775" y="1402052"/>
            <a:ext cx="2924555" cy="547511"/>
          </a:xfrm>
          <a:prstGeom prst="roundRect">
            <a:avLst/>
          </a:prstGeom>
          <a:noFill/>
          <a:ln>
            <a:solidFill>
              <a:srgbClr val="FF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lstStyle/>
          <a:p>
            <a:pPr marL="342900" indent="-342900" algn="ctr" rtl="0">
              <a:lnSpc>
                <a:spcPct val="125000"/>
              </a:lnSpc>
              <a:defRPr/>
            </a:pPr>
            <a:endParaRPr lang="en-US" sz="2400" i="1" dirty="0">
              <a:solidFill>
                <a:srgbClr val="FF0000"/>
              </a:solidFill>
              <a:effectLst>
                <a:outerShdw blurRad="38100" dist="38100" dir="2700000" algn="tl">
                  <a:srgbClr val="C0C0C0"/>
                </a:outerShdw>
              </a:effectLst>
              <a:latin typeface="+mn-lt"/>
              <a:cs typeface="Arial" pitchFamily="34" charset="0"/>
            </a:endParaRPr>
          </a:p>
        </p:txBody>
      </p:sp>
      <p:cxnSp>
        <p:nvCxnSpPr>
          <p:cNvPr id="6" name="Straight Arrow Connector 5"/>
          <p:cNvCxnSpPr/>
          <p:nvPr/>
        </p:nvCxnSpPr>
        <p:spPr>
          <a:xfrm>
            <a:off x="3710875" y="1665198"/>
            <a:ext cx="1598473" cy="0"/>
          </a:xfrm>
          <a:prstGeom prst="straightConnector1">
            <a:avLst/>
          </a:prstGeom>
          <a:noFill/>
          <a:ln w="25400" cap="flat" cmpd="sng" algn="ctr">
            <a:solidFill>
              <a:srgbClr val="FF3300"/>
            </a:solidFill>
            <a:prstDash val="solid"/>
            <a:miter lim="800000"/>
            <a:tailEnd type="arrow"/>
          </a:ln>
          <a:effectLst/>
        </p:spPr>
      </p:cxnSp>
      <p:sp>
        <p:nvSpPr>
          <p:cNvPr id="7" name="Text Box 671"/>
          <p:cNvSpPr txBox="1"/>
          <p:nvPr/>
        </p:nvSpPr>
        <p:spPr>
          <a:xfrm>
            <a:off x="5420232" y="1483152"/>
            <a:ext cx="2358795" cy="36409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Likelihood ratio tests</a:t>
            </a:r>
            <a:endParaRPr lang="en-US"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rot="5400000">
            <a:off x="5969932" y="2607196"/>
            <a:ext cx="1321052" cy="0"/>
          </a:xfrm>
          <a:prstGeom prst="straightConnector1">
            <a:avLst/>
          </a:prstGeom>
          <a:noFill/>
          <a:ln w="25400" cap="flat" cmpd="sng" algn="ctr">
            <a:solidFill>
              <a:srgbClr val="FF3300"/>
            </a:solidFill>
            <a:prstDash val="solid"/>
            <a:miter lim="800000"/>
            <a:tailEnd type="arrow"/>
          </a:ln>
          <a:effectLst/>
        </p:spPr>
      </p:cxnSp>
      <p:sp>
        <p:nvSpPr>
          <p:cNvPr id="9" name="Text Box 671"/>
          <p:cNvSpPr txBox="1"/>
          <p:nvPr/>
        </p:nvSpPr>
        <p:spPr>
          <a:xfrm>
            <a:off x="4969567" y="3333774"/>
            <a:ext cx="3339547" cy="36409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Generalized Likelihood </a:t>
            </a:r>
            <a:r>
              <a:rPr lang="en-US" sz="2000" b="1" dirty="0" smtClean="0">
                <a:solidFill>
                  <a:schemeClr val="tx2"/>
                </a:solidFill>
                <a:latin typeface="Calibri" panose="020F0502020204030204" pitchFamily="34" charset="0"/>
                <a:ea typeface="Times New Roman" panose="02020603050405020304" pitchFamily="18" charset="0"/>
                <a:cs typeface="Times New Roman" panose="02020603050405020304" pitchFamily="18" charset="0"/>
              </a:rPr>
              <a:t>R</a:t>
            </a:r>
            <a:r>
              <a:rPr lang="en-US" sz="2000" b="1"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atio (GLR) </a:t>
            </a:r>
            <a:r>
              <a:rPr lang="en-US" sz="2000" b="1" dirty="0" smtClean="0">
                <a:solidFill>
                  <a:schemeClr val="tx2"/>
                </a:solidFill>
                <a:latin typeface="Calibri" panose="020F0502020204030204" pitchFamily="34" charset="0"/>
                <a:ea typeface="Times New Roman" panose="02020603050405020304" pitchFamily="18" charset="0"/>
                <a:cs typeface="Times New Roman" panose="02020603050405020304" pitchFamily="18" charset="0"/>
              </a:rPr>
              <a:t>T</a:t>
            </a:r>
            <a:r>
              <a:rPr lang="en-US" sz="2000" b="1"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est</a:t>
            </a:r>
            <a:endParaRPr lang="en-US" sz="20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547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autoUpdateAnimBg="0"/>
      <p:bldP spid="5" grpId="0" animBg="1" autoUpdateAnimBg="0"/>
      <p:bldP spid="7"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err="1" smtClean="0">
                <a:solidFill>
                  <a:schemeClr val="bg2"/>
                </a:solidFill>
              </a:rPr>
              <a:t>Residuals</a:t>
            </a:r>
            <a:r>
              <a:rPr lang="fr-FR" b="1" kern="0" dirty="0" smtClean="0">
                <a:solidFill>
                  <a:schemeClr val="bg2"/>
                </a:solidFill>
              </a:rPr>
              <a:t> Evaluation </a:t>
            </a:r>
            <a:r>
              <a:rPr lang="fr-FR" b="1" kern="0" dirty="0" err="1" smtClean="0">
                <a:solidFill>
                  <a:schemeClr val="bg2"/>
                </a:solidFill>
              </a:rPr>
              <a:t>using</a:t>
            </a:r>
            <a:r>
              <a:rPr lang="fr-FR" b="1" kern="0" dirty="0" smtClean="0">
                <a:solidFill>
                  <a:schemeClr val="bg2"/>
                </a:solidFill>
              </a:rPr>
              <a:t> GLR Test</a:t>
            </a:r>
            <a:endParaRPr lang="fr-FR" b="1" kern="0" dirty="0">
              <a:solidFill>
                <a:schemeClr val="bg2"/>
              </a:solidFill>
            </a:endParaRPr>
          </a:p>
        </p:txBody>
      </p:sp>
      <p:cxnSp>
        <p:nvCxnSpPr>
          <p:cNvPr id="7" name="Straight Arrow Connector 6"/>
          <p:cNvCxnSpPr/>
          <p:nvPr/>
        </p:nvCxnSpPr>
        <p:spPr bwMode="auto">
          <a:xfrm flipH="1">
            <a:off x="3220278" y="2854365"/>
            <a:ext cx="503583" cy="662609"/>
          </a:xfrm>
          <a:prstGeom prst="straightConnector1">
            <a:avLst/>
          </a:prstGeom>
          <a:noFill/>
          <a:ln w="9525" cap="flat" cmpd="sng" algn="ctr">
            <a:solidFill>
              <a:schemeClr val="tx1"/>
            </a:solidFill>
            <a:prstDash val="solid"/>
            <a:round/>
            <a:headEnd type="none" w="med" len="med"/>
            <a:tailEnd type="triangle"/>
          </a:ln>
          <a:effectLst/>
        </p:spPr>
      </p:cxnSp>
      <p:cxnSp>
        <p:nvCxnSpPr>
          <p:cNvPr id="8" name="Straight Arrow Connector 7"/>
          <p:cNvCxnSpPr/>
          <p:nvPr/>
        </p:nvCxnSpPr>
        <p:spPr bwMode="auto">
          <a:xfrm>
            <a:off x="5426766" y="2860993"/>
            <a:ext cx="503583" cy="662609"/>
          </a:xfrm>
          <a:prstGeom prst="straightConnector1">
            <a:avLst/>
          </a:prstGeom>
          <a:no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9" name="Rectangle 3"/>
              <p:cNvSpPr txBox="1">
                <a:spLocks noChangeArrowheads="1"/>
              </p:cNvSpPr>
              <p:nvPr/>
            </p:nvSpPr>
            <p:spPr bwMode="auto">
              <a:xfrm>
                <a:off x="682388" y="3368511"/>
                <a:ext cx="3545055" cy="1474186"/>
              </a:xfrm>
              <a:prstGeom prst="rect">
                <a:avLst/>
              </a:prstGeom>
              <a:noFill/>
              <a:ln w="9525">
                <a:noFill/>
                <a:miter lim="800000"/>
                <a:headEnd/>
                <a:tailEnd/>
              </a:ln>
            </p:spPr>
            <p:txBody>
              <a:bodyPr wrap="square">
                <a:spAutoFit/>
              </a:bodyPr>
              <a:lstStyle/>
              <a:p>
                <a:pPr marL="342900" indent="-342900" eaLnBrk="0" hangingPunct="0">
                  <a:spcBef>
                    <a:spcPct val="20000"/>
                  </a:spcBef>
                  <a:buClr>
                    <a:schemeClr val="bg2"/>
                  </a:buClr>
                  <a:buSzPct val="75000"/>
                  <a:buFont typeface="Wingdings" pitchFamily="2" charset="2"/>
                  <a:buChar char="n"/>
                  <a:defRPr/>
                </a:pPr>
                <a:endParaRPr lang="en-US" sz="2000" kern="0" dirty="0" smtClean="0">
                  <a:solidFill>
                    <a:schemeClr val="tx2"/>
                  </a:solidFill>
                  <a:latin typeface="+mn-lt"/>
                  <a:cs typeface="+mn-cs"/>
                </a:endParaRPr>
              </a:p>
              <a:p>
                <a:pPr marL="800100" lvl="1" indent="-342900" eaLnBrk="0" hangingPunct="0">
                  <a:spcBef>
                    <a:spcPct val="20000"/>
                  </a:spcBef>
                  <a:buClr>
                    <a:schemeClr val="bg2"/>
                  </a:buClr>
                  <a:buSzPct val="75000"/>
                  <a:buFont typeface="Wingdings" pitchFamily="2" charset="2"/>
                  <a:buChar char="n"/>
                  <a:defRPr/>
                </a:pPr>
                <a:r>
                  <a:rPr lang="en-US" sz="2000" kern="0" dirty="0" smtClean="0">
                    <a:solidFill>
                      <a:schemeClr val="tx2"/>
                    </a:solidFill>
                    <a:latin typeface="+mn-lt"/>
                    <a:cs typeface="+mn-cs"/>
                  </a:rPr>
                  <a:t>sensor is faultless</a:t>
                </a:r>
              </a:p>
              <a:p>
                <a:pPr marL="800100" lvl="1" indent="-342900" eaLnBrk="0" hangingPunct="0">
                  <a:spcBef>
                    <a:spcPct val="20000"/>
                  </a:spcBef>
                  <a:buClr>
                    <a:schemeClr val="bg2"/>
                  </a:buClr>
                  <a:buSzPct val="75000"/>
                  <a:buFont typeface="Wingdings" pitchFamily="2" charset="2"/>
                  <a:buChar char="n"/>
                  <a:defRPr/>
                </a:pPr>
                <a:r>
                  <a:rPr lang="en-US" sz="2000" kern="0" dirty="0" smtClean="0">
                    <a:solidFill>
                      <a:schemeClr val="tx2"/>
                    </a:solidFill>
                    <a:latin typeface="+mn-lt"/>
                    <a:cs typeface="+mn-cs"/>
                  </a:rPr>
                  <a:t>residuals are </a:t>
                </a:r>
                <a:r>
                  <a:rPr lang="en-US" sz="2000" kern="0" dirty="0" err="1" smtClean="0">
                    <a:solidFill>
                      <a:schemeClr val="tx2"/>
                    </a:solidFill>
                    <a:latin typeface="+mn-lt"/>
                    <a:cs typeface="+mn-cs"/>
                  </a:rPr>
                  <a:t>Gaussain</a:t>
                </a:r>
                <a:r>
                  <a:rPr lang="en-US" sz="2000" kern="0" dirty="0" smtClean="0">
                    <a:solidFill>
                      <a:schemeClr val="tx2"/>
                    </a:solidFill>
                    <a:latin typeface="+mn-lt"/>
                    <a:cs typeface="+mn-cs"/>
                  </a:rPr>
                  <a:t> with </a:t>
                </a:r>
                <a14:m>
                  <m:oMath xmlns:m="http://schemas.openxmlformats.org/officeDocument/2006/math">
                    <m:sSub>
                      <m:sSubPr>
                        <m:ctrlPr>
                          <a:rPr lang="en-US" sz="2000" i="1" kern="0" smtClean="0">
                            <a:solidFill>
                              <a:schemeClr val="tx2"/>
                            </a:solidFill>
                            <a:latin typeface="Cambria Math" panose="02040503050406030204" pitchFamily="18" charset="0"/>
                            <a:ea typeface="Cambria Math" panose="02040503050406030204" pitchFamily="18" charset="0"/>
                            <a:cs typeface="+mn-cs"/>
                          </a:rPr>
                        </m:ctrlPr>
                      </m:sSubPr>
                      <m:e>
                        <m:r>
                          <a:rPr lang="en-US" sz="2000" i="1" kern="0">
                            <a:solidFill>
                              <a:schemeClr val="tx2"/>
                            </a:solidFill>
                            <a:latin typeface="Cambria Math" panose="02040503050406030204" pitchFamily="18" charset="0"/>
                            <a:ea typeface="Cambria Math" panose="02040503050406030204" pitchFamily="18" charset="0"/>
                          </a:rPr>
                          <m:t>𝜇</m:t>
                        </m:r>
                      </m:e>
                      <m:sub>
                        <m:r>
                          <a:rPr lang="en-US" sz="2000" b="0" i="1" kern="0" smtClean="0">
                            <a:solidFill>
                              <a:schemeClr val="tx2"/>
                            </a:solidFill>
                            <a:latin typeface="Cambria Math" panose="02040503050406030204" pitchFamily="18" charset="0"/>
                            <a:ea typeface="Cambria Math" panose="02040503050406030204" pitchFamily="18" charset="0"/>
                            <a:cs typeface="+mn-cs"/>
                          </a:rPr>
                          <m:t>0</m:t>
                        </m:r>
                      </m:sub>
                    </m:sSub>
                    <m:r>
                      <a:rPr lang="en-US" sz="2000" b="0" i="1" kern="0" smtClean="0">
                        <a:solidFill>
                          <a:schemeClr val="tx2"/>
                        </a:solidFill>
                        <a:latin typeface="Cambria Math" panose="02040503050406030204" pitchFamily="18" charset="0"/>
                        <a:ea typeface="Cambria Math" panose="02040503050406030204" pitchFamily="18" charset="0"/>
                        <a:cs typeface="+mn-cs"/>
                      </a:rPr>
                      <m:t>=0</m:t>
                    </m:r>
                  </m:oMath>
                </a14:m>
                <a:r>
                  <a:rPr lang="en-US" sz="2000" kern="0" dirty="0" smtClean="0">
                    <a:solidFill>
                      <a:schemeClr val="tx2"/>
                    </a:solidFill>
                    <a:latin typeface="+mn-lt"/>
                    <a:cs typeface="+mn-cs"/>
                  </a:rPr>
                  <a:t> and </a:t>
                </a:r>
                <a14:m>
                  <m:oMath xmlns:m="http://schemas.openxmlformats.org/officeDocument/2006/math">
                    <m:sSubSup>
                      <m:sSubSupPr>
                        <m:ctrlPr>
                          <a:rPr lang="en-US" sz="2000" i="1" kern="0" smtClean="0">
                            <a:solidFill>
                              <a:schemeClr val="tx2"/>
                            </a:solidFill>
                            <a:latin typeface="Cambria Math" panose="02040503050406030204" pitchFamily="18" charset="0"/>
                            <a:ea typeface="Cambria Math" panose="02040503050406030204" pitchFamily="18" charset="0"/>
                            <a:cs typeface="+mn-cs"/>
                          </a:rPr>
                        </m:ctrlPr>
                      </m:sSubSupPr>
                      <m:e>
                        <m:r>
                          <a:rPr lang="en-US" sz="2000" i="1" kern="0">
                            <a:solidFill>
                              <a:schemeClr val="tx2"/>
                            </a:solidFill>
                            <a:latin typeface="Cambria Math" panose="02040503050406030204" pitchFamily="18" charset="0"/>
                            <a:ea typeface="Cambria Math" panose="02040503050406030204" pitchFamily="18" charset="0"/>
                          </a:rPr>
                          <m:t>𝜎</m:t>
                        </m:r>
                      </m:e>
                      <m:sub>
                        <m:r>
                          <a:rPr lang="en-US" sz="2000" b="0" i="1" kern="0" smtClean="0">
                            <a:solidFill>
                              <a:schemeClr val="tx2"/>
                            </a:solidFill>
                            <a:latin typeface="Cambria Math" panose="02040503050406030204" pitchFamily="18" charset="0"/>
                            <a:ea typeface="Cambria Math" panose="02040503050406030204" pitchFamily="18" charset="0"/>
                            <a:cs typeface="+mn-cs"/>
                          </a:rPr>
                          <m:t>0</m:t>
                        </m:r>
                      </m:sub>
                      <m:sup>
                        <m:r>
                          <a:rPr lang="en-US" sz="2000" b="0" i="1" kern="0" smtClean="0">
                            <a:solidFill>
                              <a:schemeClr val="tx2"/>
                            </a:solidFill>
                            <a:latin typeface="Cambria Math" panose="02040503050406030204" pitchFamily="18" charset="0"/>
                            <a:ea typeface="Cambria Math" panose="02040503050406030204" pitchFamily="18" charset="0"/>
                            <a:cs typeface="+mn-cs"/>
                          </a:rPr>
                          <m:t>2</m:t>
                        </m:r>
                      </m:sup>
                    </m:sSubSup>
                    <m:r>
                      <a:rPr lang="en-US" sz="2000" b="0" i="1" kern="0" smtClean="0">
                        <a:solidFill>
                          <a:schemeClr val="tx2"/>
                        </a:solidFill>
                        <a:latin typeface="Cambria Math" panose="02040503050406030204" pitchFamily="18" charset="0"/>
                        <a:ea typeface="Cambria Math" panose="02040503050406030204" pitchFamily="18" charset="0"/>
                        <a:cs typeface="+mn-cs"/>
                      </a:rPr>
                      <m:t>=1</m:t>
                    </m:r>
                  </m:oMath>
                </a14:m>
                <a:endParaRPr lang="en-US" sz="2000" kern="0" dirty="0" smtClean="0">
                  <a:solidFill>
                    <a:schemeClr val="tx2"/>
                  </a:solidFill>
                  <a:latin typeface="+mn-lt"/>
                  <a:cs typeface="+mn-cs"/>
                </a:endParaRPr>
              </a:p>
            </p:txBody>
          </p:sp>
        </mc:Choice>
        <mc:Fallback xmlns="">
          <p:sp>
            <p:nvSpPr>
              <p:cNvPr id="9" name="Rectangle 3"/>
              <p:cNvSpPr txBox="1">
                <a:spLocks noRot="1" noChangeAspect="1" noMove="1" noResize="1" noEditPoints="1" noAdjustHandles="1" noChangeArrowheads="1" noChangeShapeType="1" noTextEdit="1"/>
              </p:cNvSpPr>
              <p:nvPr/>
            </p:nvSpPr>
            <p:spPr bwMode="auto">
              <a:xfrm>
                <a:off x="682388" y="3368511"/>
                <a:ext cx="3545055" cy="1474186"/>
              </a:xfrm>
              <a:prstGeom prst="rect">
                <a:avLst/>
              </a:prstGeom>
              <a:blipFill rotWithShape="0">
                <a:blip r:embed="rId2"/>
                <a:stretch>
                  <a:fillRect b="-5809"/>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3"/>
              <p:cNvSpPr txBox="1">
                <a:spLocks noChangeArrowheads="1"/>
              </p:cNvSpPr>
              <p:nvPr/>
            </p:nvSpPr>
            <p:spPr bwMode="auto">
              <a:xfrm>
                <a:off x="5048430" y="3361887"/>
                <a:ext cx="3399537" cy="1501052"/>
              </a:xfrm>
              <a:prstGeom prst="rect">
                <a:avLst/>
              </a:prstGeom>
              <a:noFill/>
              <a:ln w="9525">
                <a:noFill/>
                <a:miter lim="800000"/>
                <a:headEnd/>
                <a:tailEnd/>
              </a:ln>
            </p:spPr>
            <p:txBody>
              <a:bodyPr wrap="square">
                <a:spAutoFit/>
              </a:bodyPr>
              <a:lstStyle/>
              <a:p>
                <a:pPr marL="342900" indent="-342900" eaLnBrk="0" hangingPunct="0">
                  <a:spcBef>
                    <a:spcPct val="20000"/>
                  </a:spcBef>
                  <a:buClr>
                    <a:schemeClr val="bg2"/>
                  </a:buClr>
                  <a:buSzPct val="75000"/>
                  <a:buFont typeface="Wingdings" pitchFamily="2" charset="2"/>
                  <a:buChar char="n"/>
                  <a:defRPr/>
                </a:pPr>
                <a:endParaRPr lang="en-US" sz="2000" kern="0" dirty="0" smtClean="0">
                  <a:solidFill>
                    <a:schemeClr val="tx2"/>
                  </a:solidFill>
                  <a:latin typeface="+mn-lt"/>
                  <a:cs typeface="+mn-cs"/>
                </a:endParaRPr>
              </a:p>
              <a:p>
                <a:pPr marL="800100" lvl="1" indent="-342900" eaLnBrk="0" hangingPunct="0">
                  <a:spcBef>
                    <a:spcPct val="20000"/>
                  </a:spcBef>
                  <a:buClr>
                    <a:schemeClr val="bg2"/>
                  </a:buClr>
                  <a:buSzPct val="75000"/>
                  <a:buFont typeface="Wingdings" pitchFamily="2" charset="2"/>
                  <a:buChar char="n"/>
                  <a:defRPr/>
                </a:pPr>
                <a:r>
                  <a:rPr lang="en-US" sz="2000" kern="0" dirty="0" smtClean="0">
                    <a:solidFill>
                      <a:schemeClr val="tx2"/>
                    </a:solidFill>
                    <a:latin typeface="+mn-lt"/>
                    <a:cs typeface="+mn-cs"/>
                  </a:rPr>
                  <a:t>sensor is faulty </a:t>
                </a:r>
              </a:p>
              <a:p>
                <a:pPr marL="800100" lvl="1" indent="-342900" eaLnBrk="0" hangingPunct="0">
                  <a:spcBef>
                    <a:spcPct val="20000"/>
                  </a:spcBef>
                  <a:buClr>
                    <a:schemeClr val="bg2"/>
                  </a:buClr>
                  <a:buSzPct val="75000"/>
                  <a:buFont typeface="Wingdings" pitchFamily="2" charset="2"/>
                  <a:buChar char="n"/>
                  <a:defRPr/>
                </a:pPr>
                <a14:m>
                  <m:oMath xmlns:m="http://schemas.openxmlformats.org/officeDocument/2006/math">
                    <m:sSub>
                      <m:sSubPr>
                        <m:ctrlPr>
                          <a:rPr lang="en-US" sz="2000" i="1" kern="0">
                            <a:solidFill>
                              <a:schemeClr val="tx2"/>
                            </a:solidFill>
                            <a:latin typeface="Cambria Math" panose="02040503050406030204" pitchFamily="18" charset="0"/>
                            <a:ea typeface="Cambria Math" panose="02040503050406030204" pitchFamily="18" charset="0"/>
                          </a:rPr>
                        </m:ctrlPr>
                      </m:sSubPr>
                      <m:e>
                        <m:r>
                          <a:rPr lang="en-US" sz="2000" i="1" kern="0">
                            <a:solidFill>
                              <a:schemeClr val="tx2"/>
                            </a:solidFill>
                            <a:latin typeface="Cambria Math" panose="02040503050406030204" pitchFamily="18" charset="0"/>
                            <a:ea typeface="Cambria Math" panose="02040503050406030204" pitchFamily="18" charset="0"/>
                          </a:rPr>
                          <m:t>𝜇</m:t>
                        </m:r>
                      </m:e>
                      <m:sub>
                        <m:r>
                          <a:rPr lang="en-US" sz="2000" i="1" kern="0">
                            <a:solidFill>
                              <a:schemeClr val="tx2"/>
                            </a:solidFill>
                            <a:latin typeface="Cambria Math" panose="02040503050406030204" pitchFamily="18" charset="0"/>
                            <a:ea typeface="Cambria Math" panose="02040503050406030204" pitchFamily="18" charset="0"/>
                          </a:rPr>
                          <m:t>0</m:t>
                        </m:r>
                      </m:sub>
                    </m:sSub>
                  </m:oMath>
                </a14:m>
                <a:r>
                  <a:rPr lang="en-US" sz="2000" kern="0" dirty="0" smtClean="0">
                    <a:solidFill>
                      <a:schemeClr val="tx2"/>
                    </a:solidFill>
                    <a:latin typeface="+mn-lt"/>
                    <a:cs typeface="+mn-cs"/>
                  </a:rPr>
                  <a:t> is </a:t>
                </a:r>
                <a:r>
                  <a:rPr lang="en-US" sz="2000" kern="0" dirty="0">
                    <a:solidFill>
                      <a:schemeClr val="tx2"/>
                    </a:solidFill>
                    <a:latin typeface="+mn-lt"/>
                  </a:rPr>
                  <a:t>altered </a:t>
                </a:r>
                <a:r>
                  <a:rPr lang="en-US" sz="2000" kern="0" dirty="0" smtClean="0">
                    <a:solidFill>
                      <a:schemeClr val="tx2"/>
                    </a:solidFill>
                    <a:latin typeface="+mn-lt"/>
                    <a:cs typeface="+mn-cs"/>
                  </a:rPr>
                  <a:t>into </a:t>
                </a:r>
                <a14:m>
                  <m:oMath xmlns:m="http://schemas.openxmlformats.org/officeDocument/2006/math">
                    <m:sSub>
                      <m:sSubPr>
                        <m:ctrlPr>
                          <a:rPr lang="en-US" sz="2000" i="1" kern="0">
                            <a:solidFill>
                              <a:schemeClr val="tx2"/>
                            </a:solidFill>
                            <a:latin typeface="Cambria Math" panose="02040503050406030204" pitchFamily="18" charset="0"/>
                            <a:ea typeface="Cambria Math" panose="02040503050406030204" pitchFamily="18" charset="0"/>
                          </a:rPr>
                        </m:ctrlPr>
                      </m:sSubPr>
                      <m:e>
                        <m:r>
                          <a:rPr lang="en-US" sz="2000" i="1" kern="0">
                            <a:solidFill>
                              <a:schemeClr val="tx2"/>
                            </a:solidFill>
                            <a:latin typeface="Cambria Math" panose="02040503050406030204" pitchFamily="18" charset="0"/>
                            <a:ea typeface="Cambria Math" panose="02040503050406030204" pitchFamily="18" charset="0"/>
                          </a:rPr>
                          <m:t>𝜇</m:t>
                        </m:r>
                      </m:e>
                      <m:sub>
                        <m:r>
                          <a:rPr lang="en-US" sz="2000" b="0" i="1" kern="0" smtClean="0">
                            <a:solidFill>
                              <a:schemeClr val="tx2"/>
                            </a:solidFill>
                            <a:latin typeface="Cambria Math" panose="02040503050406030204" pitchFamily="18" charset="0"/>
                            <a:ea typeface="Cambria Math" panose="02040503050406030204" pitchFamily="18" charset="0"/>
                          </a:rPr>
                          <m:t>1</m:t>
                        </m:r>
                      </m:sub>
                    </m:sSub>
                  </m:oMath>
                </a14:m>
                <a:r>
                  <a:rPr lang="en-US" sz="2000" kern="0" dirty="0" smtClean="0">
                    <a:solidFill>
                      <a:schemeClr val="tx2"/>
                    </a:solidFill>
                    <a:latin typeface="+mn-lt"/>
                    <a:cs typeface="+mn-cs"/>
                  </a:rPr>
                  <a:t> and </a:t>
                </a:r>
                <a14:m>
                  <m:oMath xmlns:m="http://schemas.openxmlformats.org/officeDocument/2006/math">
                    <m:sSubSup>
                      <m:sSubSupPr>
                        <m:ctrlPr>
                          <a:rPr lang="en-US" sz="2000" i="1" kern="0">
                            <a:solidFill>
                              <a:schemeClr val="tx2"/>
                            </a:solidFill>
                            <a:latin typeface="Cambria Math" panose="02040503050406030204" pitchFamily="18" charset="0"/>
                            <a:ea typeface="Cambria Math" panose="02040503050406030204" pitchFamily="18" charset="0"/>
                          </a:rPr>
                        </m:ctrlPr>
                      </m:sSubSupPr>
                      <m:e>
                        <m:r>
                          <a:rPr lang="en-US" sz="2000" i="1" kern="0">
                            <a:solidFill>
                              <a:schemeClr val="tx2"/>
                            </a:solidFill>
                            <a:latin typeface="Cambria Math" panose="02040503050406030204" pitchFamily="18" charset="0"/>
                            <a:ea typeface="Cambria Math" panose="02040503050406030204" pitchFamily="18" charset="0"/>
                          </a:rPr>
                          <m:t>𝜎</m:t>
                        </m:r>
                      </m:e>
                      <m:sub>
                        <m:r>
                          <a:rPr lang="en-US" sz="2000" i="1" kern="0">
                            <a:solidFill>
                              <a:schemeClr val="tx2"/>
                            </a:solidFill>
                            <a:latin typeface="Cambria Math" panose="02040503050406030204" pitchFamily="18" charset="0"/>
                            <a:ea typeface="Cambria Math" panose="02040503050406030204" pitchFamily="18" charset="0"/>
                          </a:rPr>
                          <m:t>0</m:t>
                        </m:r>
                      </m:sub>
                      <m:sup>
                        <m:r>
                          <a:rPr lang="en-US" sz="2000" i="1" kern="0">
                            <a:solidFill>
                              <a:schemeClr val="tx2"/>
                            </a:solidFill>
                            <a:latin typeface="Cambria Math" panose="02040503050406030204" pitchFamily="18" charset="0"/>
                            <a:ea typeface="Cambria Math" panose="02040503050406030204" pitchFamily="18" charset="0"/>
                          </a:rPr>
                          <m:t>2</m:t>
                        </m:r>
                      </m:sup>
                    </m:sSubSup>
                  </m:oMath>
                </a14:m>
                <a:r>
                  <a:rPr lang="en-US" sz="2000" kern="0" dirty="0" smtClean="0">
                    <a:solidFill>
                      <a:schemeClr val="tx2"/>
                    </a:solidFill>
                    <a:latin typeface="+mn-lt"/>
                    <a:cs typeface="+mn-cs"/>
                  </a:rPr>
                  <a:t> into </a:t>
                </a:r>
                <a14:m>
                  <m:oMath xmlns:m="http://schemas.openxmlformats.org/officeDocument/2006/math">
                    <m:sSubSup>
                      <m:sSubSupPr>
                        <m:ctrlPr>
                          <a:rPr lang="en-US" sz="2000" i="1" kern="0">
                            <a:solidFill>
                              <a:schemeClr val="tx2"/>
                            </a:solidFill>
                            <a:latin typeface="Cambria Math" panose="02040503050406030204" pitchFamily="18" charset="0"/>
                            <a:ea typeface="Cambria Math" panose="02040503050406030204" pitchFamily="18" charset="0"/>
                          </a:rPr>
                        </m:ctrlPr>
                      </m:sSubSupPr>
                      <m:e>
                        <m:r>
                          <a:rPr lang="en-US" sz="2000" i="1" kern="0">
                            <a:solidFill>
                              <a:schemeClr val="tx2"/>
                            </a:solidFill>
                            <a:latin typeface="Cambria Math" panose="02040503050406030204" pitchFamily="18" charset="0"/>
                            <a:ea typeface="Cambria Math" panose="02040503050406030204" pitchFamily="18" charset="0"/>
                          </a:rPr>
                          <m:t>𝜎</m:t>
                        </m:r>
                      </m:e>
                      <m:sub>
                        <m:r>
                          <a:rPr lang="en-US" sz="2000" b="0" i="1" kern="0" smtClean="0">
                            <a:solidFill>
                              <a:schemeClr val="tx2"/>
                            </a:solidFill>
                            <a:latin typeface="Cambria Math" panose="02040503050406030204" pitchFamily="18" charset="0"/>
                            <a:ea typeface="Cambria Math" panose="02040503050406030204" pitchFamily="18" charset="0"/>
                          </a:rPr>
                          <m:t>1</m:t>
                        </m:r>
                      </m:sub>
                      <m:sup>
                        <m:r>
                          <a:rPr lang="en-US" sz="2000" i="1" kern="0">
                            <a:solidFill>
                              <a:schemeClr val="tx2"/>
                            </a:solidFill>
                            <a:latin typeface="Cambria Math" panose="02040503050406030204" pitchFamily="18" charset="0"/>
                            <a:ea typeface="Cambria Math" panose="02040503050406030204" pitchFamily="18" charset="0"/>
                          </a:rPr>
                          <m:t>2</m:t>
                        </m:r>
                      </m:sup>
                    </m:sSubSup>
                  </m:oMath>
                </a14:m>
                <a:endParaRPr lang="en-US" sz="2000" kern="0" dirty="0">
                  <a:solidFill>
                    <a:schemeClr val="tx2"/>
                  </a:solidFill>
                  <a:latin typeface="+mn-lt"/>
                  <a:cs typeface="+mn-cs"/>
                </a:endParaRPr>
              </a:p>
            </p:txBody>
          </p:sp>
        </mc:Choice>
        <mc:Fallback xmlns="">
          <p:sp>
            <p:nvSpPr>
              <p:cNvPr id="10" name="Rectangle 3"/>
              <p:cNvSpPr txBox="1">
                <a:spLocks noRot="1" noChangeAspect="1" noMove="1" noResize="1" noEditPoints="1" noAdjustHandles="1" noChangeArrowheads="1" noChangeShapeType="1" noTextEdit="1"/>
              </p:cNvSpPr>
              <p:nvPr/>
            </p:nvSpPr>
            <p:spPr bwMode="auto">
              <a:xfrm>
                <a:off x="5048430" y="3361887"/>
                <a:ext cx="3399537" cy="1501052"/>
              </a:xfrm>
              <a:prstGeom prst="rect">
                <a:avLst/>
              </a:prstGeom>
              <a:blipFill rotWithShape="0">
                <a:blip r:embed="rId3"/>
                <a:stretch>
                  <a:fillRect b="-6073"/>
                </a:stretch>
              </a:blipFill>
              <a:ln w="9525">
                <a:noFill/>
                <a:miter lim="800000"/>
                <a:headEnd/>
                <a:tailEnd/>
              </a:ln>
            </p:spPr>
            <p:txBody>
              <a:bodyPr/>
              <a:lstStyle/>
              <a:p>
                <a:r>
                  <a:rPr lang="en-US">
                    <a:noFill/>
                  </a:rPr>
                  <a:t> </a:t>
                </a:r>
              </a:p>
            </p:txBody>
          </p:sp>
        </mc:Fallback>
      </mc:AlternateContent>
      <p:sp>
        <p:nvSpPr>
          <p:cNvPr id="11" name="Rectangle 3"/>
          <p:cNvSpPr txBox="1">
            <a:spLocks noChangeArrowheads="1"/>
          </p:cNvSpPr>
          <p:nvPr/>
        </p:nvSpPr>
        <p:spPr bwMode="auto">
          <a:xfrm>
            <a:off x="827499" y="1786358"/>
            <a:ext cx="7561126" cy="1348061"/>
          </a:xfrm>
          <a:prstGeom prst="rect">
            <a:avLst/>
          </a:prstGeom>
          <a:noFill/>
          <a:ln w="9525">
            <a:noFill/>
            <a:miter lim="800000"/>
            <a:headEnd/>
            <a:tailEnd/>
          </a:ln>
        </p:spPr>
        <p:txBody>
          <a:bodyPr wrap="square">
            <a:spAutoFit/>
          </a:bodyPr>
          <a:lstStyle/>
          <a:p>
            <a:pPr algn="ctr" eaLnBrk="0" hangingPunct="0">
              <a:spcBef>
                <a:spcPct val="20000"/>
              </a:spcBef>
              <a:buClr>
                <a:schemeClr val="bg2"/>
              </a:buClr>
              <a:buSzPct val="75000"/>
              <a:defRPr/>
            </a:pPr>
            <a:r>
              <a:rPr lang="en-US" sz="2400" b="1" kern="0" dirty="0" smtClean="0">
                <a:solidFill>
                  <a:srgbClr val="FF0000"/>
                </a:solidFill>
                <a:latin typeface="+mn-lt"/>
                <a:cs typeface="+mn-cs"/>
              </a:rPr>
              <a:t>Statistical Hypothesis Testing Problem</a:t>
            </a:r>
          </a:p>
          <a:p>
            <a:pPr algn="ctr" eaLnBrk="0" hangingPunct="0">
              <a:spcBef>
                <a:spcPct val="20000"/>
              </a:spcBef>
              <a:buClr>
                <a:schemeClr val="bg2"/>
              </a:buClr>
              <a:buSzPct val="75000"/>
              <a:defRPr/>
            </a:pPr>
            <a:r>
              <a:rPr lang="en-US" sz="2400" b="1" i="1" kern="0" dirty="0" smtClean="0">
                <a:solidFill>
                  <a:srgbClr val="FF0000"/>
                </a:solidFill>
                <a:latin typeface="+mn-lt"/>
                <a:cs typeface="+mn-cs"/>
              </a:rPr>
              <a:t>H</a:t>
            </a:r>
            <a:r>
              <a:rPr lang="en-US" sz="2400" b="1" i="1" kern="0" baseline="-25000" dirty="0" smtClean="0">
                <a:solidFill>
                  <a:srgbClr val="FF0000"/>
                </a:solidFill>
                <a:latin typeface="+mn-lt"/>
                <a:cs typeface="+mn-cs"/>
              </a:rPr>
              <a:t>o</a:t>
            </a:r>
            <a:r>
              <a:rPr lang="en-US" sz="2400" b="1" kern="0" dirty="0" smtClean="0">
                <a:solidFill>
                  <a:srgbClr val="FF0000"/>
                </a:solidFill>
                <a:latin typeface="+mn-lt"/>
                <a:cs typeface="+mn-cs"/>
              </a:rPr>
              <a:t>    and    </a:t>
            </a:r>
            <a:r>
              <a:rPr lang="en-US" sz="2400" b="1" i="1" kern="0" dirty="0" smtClean="0">
                <a:solidFill>
                  <a:srgbClr val="FF0000"/>
                </a:solidFill>
                <a:latin typeface="+mn-lt"/>
                <a:cs typeface="+mn-cs"/>
              </a:rPr>
              <a:t>H</a:t>
            </a:r>
            <a:r>
              <a:rPr lang="en-US" sz="2400" b="1" kern="0" baseline="-25000" dirty="0" smtClean="0">
                <a:solidFill>
                  <a:srgbClr val="FF0000"/>
                </a:solidFill>
                <a:latin typeface="+mn-lt"/>
                <a:cs typeface="+mn-cs"/>
              </a:rPr>
              <a:t>1</a:t>
            </a:r>
            <a:endParaRPr lang="en-US" sz="2400" b="1" kern="0" dirty="0" smtClean="0">
              <a:solidFill>
                <a:srgbClr val="FF0000"/>
              </a:solidFill>
              <a:latin typeface="+mn-lt"/>
              <a:cs typeface="+mn-cs"/>
            </a:endParaRPr>
          </a:p>
          <a:p>
            <a:pPr marL="342900" indent="-342900" algn="just" eaLnBrk="0" hangingPunct="0">
              <a:spcBef>
                <a:spcPct val="20000"/>
              </a:spcBef>
              <a:buClr>
                <a:schemeClr val="bg2"/>
              </a:buClr>
              <a:buSzPct val="75000"/>
              <a:buFont typeface="Wingdings" pitchFamily="2" charset="2"/>
              <a:buChar char="n"/>
              <a:defRPr/>
            </a:pPr>
            <a:endParaRPr lang="en-US" sz="2400" b="1" kern="0" dirty="0">
              <a:solidFill>
                <a:srgbClr val="FF0000"/>
              </a:solidFill>
              <a:latin typeface="+mn-lt"/>
              <a:cs typeface="+mn-cs"/>
            </a:endParaRPr>
          </a:p>
        </p:txBody>
      </p:sp>
    </p:spTree>
    <p:extLst>
      <p:ext uri="{BB962C8B-B14F-4D97-AF65-F5344CB8AC3E}">
        <p14:creationId xmlns:p14="http://schemas.microsoft.com/office/powerpoint/2010/main" val="181046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827499" y="1786358"/>
            <a:ext cx="7561126" cy="1348061"/>
          </a:xfrm>
          <a:prstGeom prst="rect">
            <a:avLst/>
          </a:prstGeom>
          <a:noFill/>
          <a:ln w="9525">
            <a:noFill/>
            <a:miter lim="800000"/>
            <a:headEnd/>
            <a:tailEnd/>
          </a:ln>
        </p:spPr>
        <p:txBody>
          <a:bodyPr wrap="square">
            <a:spAutoFit/>
          </a:bodyPr>
          <a:lstStyle/>
          <a:p>
            <a:pPr algn="ctr" eaLnBrk="0" hangingPunct="0">
              <a:spcBef>
                <a:spcPct val="20000"/>
              </a:spcBef>
              <a:buClr>
                <a:schemeClr val="bg2"/>
              </a:buClr>
              <a:buSzPct val="75000"/>
              <a:defRPr/>
            </a:pPr>
            <a:r>
              <a:rPr lang="en-US" sz="2400" b="1" kern="0" dirty="0" smtClean="0">
                <a:solidFill>
                  <a:srgbClr val="FF0000"/>
                </a:solidFill>
                <a:latin typeface="+mn-lt"/>
                <a:cs typeface="+mn-cs"/>
              </a:rPr>
              <a:t>Statistical Hypothesis Testing Problem</a:t>
            </a:r>
          </a:p>
          <a:p>
            <a:pPr algn="ctr" eaLnBrk="0" hangingPunct="0">
              <a:spcBef>
                <a:spcPct val="20000"/>
              </a:spcBef>
              <a:buClr>
                <a:schemeClr val="bg2"/>
              </a:buClr>
              <a:buSzPct val="75000"/>
              <a:defRPr/>
            </a:pPr>
            <a:r>
              <a:rPr lang="en-US" sz="2400" b="1" i="1" kern="0" dirty="0" smtClean="0">
                <a:solidFill>
                  <a:srgbClr val="FF0000"/>
                </a:solidFill>
                <a:latin typeface="+mn-lt"/>
                <a:cs typeface="+mn-cs"/>
              </a:rPr>
              <a:t>H</a:t>
            </a:r>
            <a:r>
              <a:rPr lang="en-US" sz="2400" b="1" i="1" kern="0" baseline="-25000" dirty="0" smtClean="0">
                <a:solidFill>
                  <a:srgbClr val="FF0000"/>
                </a:solidFill>
                <a:latin typeface="+mn-lt"/>
                <a:cs typeface="+mn-cs"/>
              </a:rPr>
              <a:t>o</a:t>
            </a:r>
            <a:r>
              <a:rPr lang="en-US" sz="2400" b="1" kern="0" dirty="0" smtClean="0">
                <a:solidFill>
                  <a:srgbClr val="FF0000"/>
                </a:solidFill>
                <a:latin typeface="+mn-lt"/>
                <a:cs typeface="+mn-cs"/>
              </a:rPr>
              <a:t>    and    </a:t>
            </a:r>
            <a:r>
              <a:rPr lang="en-US" sz="2400" b="1" i="1" kern="0" dirty="0" smtClean="0">
                <a:solidFill>
                  <a:srgbClr val="FF0000"/>
                </a:solidFill>
                <a:latin typeface="+mn-lt"/>
                <a:cs typeface="+mn-cs"/>
              </a:rPr>
              <a:t>H</a:t>
            </a:r>
            <a:r>
              <a:rPr lang="en-US" sz="2400" b="1" kern="0" baseline="-25000" dirty="0" smtClean="0">
                <a:solidFill>
                  <a:srgbClr val="FF0000"/>
                </a:solidFill>
                <a:latin typeface="+mn-lt"/>
                <a:cs typeface="+mn-cs"/>
              </a:rPr>
              <a:t>1</a:t>
            </a:r>
            <a:endParaRPr lang="en-US" sz="2400" b="1" kern="0" dirty="0" smtClean="0">
              <a:solidFill>
                <a:srgbClr val="FF0000"/>
              </a:solidFill>
              <a:latin typeface="+mn-lt"/>
              <a:cs typeface="+mn-cs"/>
            </a:endParaRPr>
          </a:p>
          <a:p>
            <a:pPr marL="342900" indent="-342900" algn="just" eaLnBrk="0" hangingPunct="0">
              <a:spcBef>
                <a:spcPct val="20000"/>
              </a:spcBef>
              <a:buClr>
                <a:schemeClr val="bg2"/>
              </a:buClr>
              <a:buSzPct val="75000"/>
              <a:buFont typeface="Wingdings" pitchFamily="2" charset="2"/>
              <a:buChar char="n"/>
              <a:defRPr/>
            </a:pPr>
            <a:endParaRPr lang="en-US" sz="2400" b="1" kern="0" dirty="0">
              <a:solidFill>
                <a:srgbClr val="FF0000"/>
              </a:solidFill>
              <a:latin typeface="+mn-lt"/>
              <a:cs typeface="+mn-cs"/>
            </a:endParaRPr>
          </a:p>
        </p:txBody>
      </p:sp>
      <p:sp>
        <p:nvSpPr>
          <p:cNvPr id="2"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err="1" smtClean="0">
                <a:solidFill>
                  <a:schemeClr val="bg2"/>
                </a:solidFill>
              </a:rPr>
              <a:t>Residuals</a:t>
            </a:r>
            <a:r>
              <a:rPr lang="fr-FR" b="1" kern="0" dirty="0" smtClean="0">
                <a:solidFill>
                  <a:schemeClr val="bg2"/>
                </a:solidFill>
              </a:rPr>
              <a:t> Evaluation </a:t>
            </a:r>
            <a:r>
              <a:rPr lang="fr-FR" b="1" kern="0" dirty="0" err="1" smtClean="0">
                <a:solidFill>
                  <a:schemeClr val="bg2"/>
                </a:solidFill>
              </a:rPr>
              <a:t>using</a:t>
            </a:r>
            <a:r>
              <a:rPr lang="fr-FR" b="1" kern="0" dirty="0" smtClean="0">
                <a:solidFill>
                  <a:schemeClr val="bg2"/>
                </a:solidFill>
              </a:rPr>
              <a:t> GLR Test</a:t>
            </a:r>
            <a:endParaRPr lang="fr-FR" b="1" kern="0" dirty="0">
              <a:solidFill>
                <a:schemeClr val="bg2"/>
              </a:solidFill>
            </a:endParaRPr>
          </a:p>
        </p:txBody>
      </p:sp>
      <mc:AlternateContent xmlns:mc="http://schemas.openxmlformats.org/markup-compatibility/2006" xmlns:a14="http://schemas.microsoft.com/office/drawing/2010/main">
        <mc:Choice Requires="a14">
          <p:sp>
            <p:nvSpPr>
              <p:cNvPr id="11" name="Rectangle 3"/>
              <p:cNvSpPr txBox="1">
                <a:spLocks noChangeArrowheads="1"/>
              </p:cNvSpPr>
              <p:nvPr/>
            </p:nvSpPr>
            <p:spPr bwMode="auto">
              <a:xfrm>
                <a:off x="986523" y="3641654"/>
                <a:ext cx="7561126" cy="1940275"/>
              </a:xfrm>
              <a:prstGeom prst="rect">
                <a:avLst/>
              </a:prstGeom>
              <a:noFill/>
              <a:ln w="9525">
                <a:noFill/>
                <a:miter lim="800000"/>
                <a:headEnd/>
                <a:tailEnd/>
              </a:ln>
            </p:spPr>
            <p:txBody>
              <a:bodyPr wrap="square">
                <a:spAutoFit/>
              </a:bodyPr>
              <a:lstStyle/>
              <a:p>
                <a:pPr marL="457200" indent="-457200" algn="just" eaLnBrk="0" hangingPunct="0">
                  <a:spcBef>
                    <a:spcPct val="20000"/>
                  </a:spcBef>
                  <a:buClr>
                    <a:schemeClr val="bg2"/>
                  </a:buClr>
                  <a:buSzPct val="75000"/>
                  <a:buFont typeface="Wingdings" panose="05000000000000000000" pitchFamily="2" charset="2"/>
                  <a:buChar char="q"/>
                  <a:defRPr/>
                </a:pPr>
                <a:r>
                  <a:rPr lang="en-US" sz="2000" kern="0" dirty="0" smtClean="0">
                    <a:solidFill>
                      <a:schemeClr val="tx2"/>
                    </a:solidFill>
                    <a:latin typeface="+mn-lt"/>
                    <a:cs typeface="+mn-cs"/>
                  </a:rPr>
                  <a:t>Maximizing the </a:t>
                </a:r>
                <a:r>
                  <a:rPr lang="en-US" sz="2000" kern="0" dirty="0" err="1" smtClean="0">
                    <a:solidFill>
                      <a:schemeClr val="tx2"/>
                    </a:solidFill>
                    <a:latin typeface="+mn-lt"/>
                    <a:cs typeface="+mn-cs"/>
                  </a:rPr>
                  <a:t>likelihhod</a:t>
                </a:r>
                <a:r>
                  <a:rPr lang="en-US" sz="2000" kern="0" dirty="0" smtClean="0">
                    <a:solidFill>
                      <a:schemeClr val="tx2"/>
                    </a:solidFill>
                    <a:latin typeface="+mn-lt"/>
                    <a:cs typeface="+mn-cs"/>
                  </a:rPr>
                  <a:t> ratio</a:t>
                </a:r>
              </a:p>
              <a:p>
                <a:pPr marL="342900" indent="-342900" algn="just" eaLnBrk="0" hangingPunct="0">
                  <a:spcBef>
                    <a:spcPct val="20000"/>
                  </a:spcBef>
                  <a:buClr>
                    <a:schemeClr val="bg2"/>
                  </a:buClr>
                  <a:buSzPct val="75000"/>
                  <a:buFont typeface="Wingdings" pitchFamily="2" charset="2"/>
                  <a:buChar char="n"/>
                  <a:defRPr/>
                </a:pPr>
                <a:endParaRPr lang="en-US" sz="2000" kern="0" dirty="0">
                  <a:solidFill>
                    <a:schemeClr val="tx2"/>
                  </a:solidFill>
                  <a:latin typeface="+mn-lt"/>
                  <a:cs typeface="+mn-cs"/>
                </a:endParaRPr>
              </a:p>
              <a:p>
                <a:pPr marL="800100" lvl="1" indent="-342900" algn="just" eaLnBrk="0" hangingPunct="0">
                  <a:spcBef>
                    <a:spcPct val="20000"/>
                  </a:spcBef>
                  <a:buClr>
                    <a:schemeClr val="bg2"/>
                  </a:buClr>
                  <a:buSzPct val="75000"/>
                  <a:buFont typeface="Wingdings" pitchFamily="2" charset="2"/>
                  <a:buChar char="n"/>
                  <a:defRPr/>
                </a:pPr>
                <a14:m>
                  <m:oMath xmlns:m="http://schemas.openxmlformats.org/officeDocument/2006/math">
                    <m:sSub>
                      <m:sSubPr>
                        <m:ctrlPr>
                          <a:rPr lang="en-US" sz="2000" i="1" kern="0">
                            <a:solidFill>
                              <a:schemeClr val="tx2"/>
                            </a:solidFill>
                            <a:latin typeface="Cambria Math" panose="02040503050406030204" pitchFamily="18" charset="0"/>
                            <a:ea typeface="Cambria Math" panose="02040503050406030204" pitchFamily="18" charset="0"/>
                          </a:rPr>
                        </m:ctrlPr>
                      </m:sSubPr>
                      <m:e>
                        <m:acc>
                          <m:accPr>
                            <m:chr m:val="̂"/>
                            <m:ctrlPr>
                              <a:rPr lang="en-US" sz="2000" i="1" kern="0">
                                <a:solidFill>
                                  <a:schemeClr val="tx2"/>
                                </a:solidFill>
                                <a:latin typeface="Cambria Math" panose="02040503050406030204" pitchFamily="18" charset="0"/>
                                <a:ea typeface="Cambria Math" panose="02040503050406030204" pitchFamily="18" charset="0"/>
                              </a:rPr>
                            </m:ctrlPr>
                          </m:accPr>
                          <m:e>
                            <m:r>
                              <a:rPr lang="en-US" sz="2000" i="1" kern="0">
                                <a:solidFill>
                                  <a:schemeClr val="tx2"/>
                                </a:solidFill>
                                <a:latin typeface="Cambria Math" panose="02040503050406030204" pitchFamily="18" charset="0"/>
                                <a:ea typeface="Cambria Math" panose="02040503050406030204" pitchFamily="18" charset="0"/>
                              </a:rPr>
                              <m:t>𝜇</m:t>
                            </m:r>
                          </m:e>
                        </m:acc>
                      </m:e>
                      <m:sub>
                        <m:r>
                          <a:rPr lang="en-US" sz="2000" i="1" kern="0">
                            <a:solidFill>
                              <a:schemeClr val="tx2"/>
                            </a:solidFill>
                            <a:latin typeface="Cambria Math" panose="02040503050406030204" pitchFamily="18" charset="0"/>
                            <a:ea typeface="Cambria Math" panose="02040503050406030204" pitchFamily="18" charset="0"/>
                          </a:rPr>
                          <m:t>1</m:t>
                        </m:r>
                      </m:sub>
                    </m:sSub>
                  </m:oMath>
                </a14:m>
                <a:r>
                  <a:rPr lang="en-US" sz="2000" kern="0" dirty="0">
                    <a:solidFill>
                      <a:schemeClr val="tx2"/>
                    </a:solidFill>
                    <a:latin typeface="+mn-lt"/>
                  </a:rPr>
                  <a:t> is the Maximum Likelihood Estimate (MLE) of </a:t>
                </a:r>
                <a14:m>
                  <m:oMath xmlns:m="http://schemas.openxmlformats.org/officeDocument/2006/math">
                    <m:sSub>
                      <m:sSubPr>
                        <m:ctrlPr>
                          <a:rPr lang="en-US" sz="2000" i="1" kern="0">
                            <a:solidFill>
                              <a:schemeClr val="tx2"/>
                            </a:solidFill>
                            <a:latin typeface="Cambria Math" panose="02040503050406030204" pitchFamily="18" charset="0"/>
                            <a:ea typeface="Cambria Math" panose="02040503050406030204" pitchFamily="18" charset="0"/>
                          </a:rPr>
                        </m:ctrlPr>
                      </m:sSubPr>
                      <m:e>
                        <m:r>
                          <a:rPr lang="en-US" sz="2000" i="1" kern="0">
                            <a:solidFill>
                              <a:schemeClr val="tx2"/>
                            </a:solidFill>
                            <a:latin typeface="Cambria Math" panose="02040503050406030204" pitchFamily="18" charset="0"/>
                            <a:ea typeface="Cambria Math" panose="02040503050406030204" pitchFamily="18" charset="0"/>
                          </a:rPr>
                          <m:t>𝜇</m:t>
                        </m:r>
                      </m:e>
                      <m:sub>
                        <m:r>
                          <a:rPr lang="en-US" sz="2000" i="1" kern="0">
                            <a:solidFill>
                              <a:schemeClr val="tx2"/>
                            </a:solidFill>
                            <a:latin typeface="Cambria Math" panose="02040503050406030204" pitchFamily="18" charset="0"/>
                            <a:ea typeface="Cambria Math" panose="02040503050406030204" pitchFamily="18" charset="0"/>
                          </a:rPr>
                          <m:t>1</m:t>
                        </m:r>
                      </m:sub>
                    </m:sSub>
                  </m:oMath>
                </a14:m>
                <a:endParaRPr lang="en-US" sz="2000" kern="0" dirty="0">
                  <a:solidFill>
                    <a:schemeClr val="tx2"/>
                  </a:solidFill>
                  <a:latin typeface="+mn-lt"/>
                  <a:ea typeface="Cambria Math" panose="02040503050406030204" pitchFamily="18" charset="0"/>
                </a:endParaRPr>
              </a:p>
              <a:p>
                <a:pPr marL="800100" lvl="1" indent="-342900" algn="just" eaLnBrk="0" hangingPunct="0">
                  <a:spcBef>
                    <a:spcPct val="20000"/>
                  </a:spcBef>
                  <a:buClr>
                    <a:schemeClr val="bg2"/>
                  </a:buClr>
                  <a:buSzPct val="75000"/>
                  <a:buFont typeface="Wingdings" pitchFamily="2" charset="2"/>
                  <a:buChar char="n"/>
                  <a:defRPr/>
                </a:pPr>
                <a14:m>
                  <m:oMath xmlns:m="http://schemas.openxmlformats.org/officeDocument/2006/math">
                    <m:sSub>
                      <m:sSubPr>
                        <m:ctrlPr>
                          <a:rPr lang="en-US" sz="2000" i="1" kern="0">
                            <a:solidFill>
                              <a:schemeClr val="tx2"/>
                            </a:solidFill>
                            <a:latin typeface="Cambria Math" panose="02040503050406030204" pitchFamily="18" charset="0"/>
                          </a:rPr>
                        </m:ctrlPr>
                      </m:sSubPr>
                      <m:e>
                        <m:acc>
                          <m:accPr>
                            <m:chr m:val="̂"/>
                            <m:ctrlPr>
                              <a:rPr lang="en-US" sz="2000" i="1" kern="0">
                                <a:solidFill>
                                  <a:schemeClr val="tx2"/>
                                </a:solidFill>
                                <a:latin typeface="Cambria Math" panose="02040503050406030204" pitchFamily="18" charset="0"/>
                              </a:rPr>
                            </m:ctrlPr>
                          </m:accPr>
                          <m:e>
                            <m:r>
                              <a:rPr lang="en-US" sz="2000" kern="0">
                                <a:solidFill>
                                  <a:schemeClr val="tx2"/>
                                </a:solidFill>
                                <a:latin typeface="Cambria Math" panose="02040503050406030204" pitchFamily="18" charset="0"/>
                              </a:rPr>
                              <m:t>𝜇</m:t>
                            </m:r>
                          </m:e>
                        </m:acc>
                      </m:e>
                      <m:sub>
                        <m:r>
                          <a:rPr lang="en-US" sz="2000" b="0" i="0" kern="0" smtClean="0">
                            <a:solidFill>
                              <a:schemeClr val="tx2"/>
                            </a:solidFill>
                            <a:latin typeface="Cambria Math" panose="02040503050406030204" pitchFamily="18" charset="0"/>
                          </a:rPr>
                          <m:t>0</m:t>
                        </m:r>
                      </m:sub>
                    </m:sSub>
                  </m:oMath>
                </a14:m>
                <a:r>
                  <a:rPr lang="en-US" sz="2000" kern="0" dirty="0">
                    <a:solidFill>
                      <a:schemeClr val="tx2"/>
                    </a:solidFill>
                    <a:latin typeface="+mn-lt"/>
                  </a:rPr>
                  <a:t> is the MLE of </a:t>
                </a:r>
                <a14:m>
                  <m:oMath xmlns:m="http://schemas.openxmlformats.org/officeDocument/2006/math">
                    <m:sSub>
                      <m:sSubPr>
                        <m:ctrlPr>
                          <a:rPr lang="en-US" sz="2000" i="1" kern="0">
                            <a:solidFill>
                              <a:schemeClr val="tx2"/>
                            </a:solidFill>
                            <a:latin typeface="Cambria Math" panose="02040503050406030204" pitchFamily="18" charset="0"/>
                          </a:rPr>
                        </m:ctrlPr>
                      </m:sSubPr>
                      <m:e>
                        <m:r>
                          <a:rPr lang="en-US" sz="2000" kern="0">
                            <a:solidFill>
                              <a:schemeClr val="tx2"/>
                            </a:solidFill>
                            <a:latin typeface="Cambria Math" panose="02040503050406030204" pitchFamily="18" charset="0"/>
                          </a:rPr>
                          <m:t>𝜇</m:t>
                        </m:r>
                      </m:e>
                      <m:sub>
                        <m:r>
                          <a:rPr lang="en-US" sz="2000" b="0" i="0" kern="0" smtClean="0">
                            <a:solidFill>
                              <a:schemeClr val="tx2"/>
                            </a:solidFill>
                            <a:latin typeface="Cambria Math" panose="02040503050406030204" pitchFamily="18" charset="0"/>
                          </a:rPr>
                          <m:t>0</m:t>
                        </m:r>
                      </m:sub>
                    </m:sSub>
                  </m:oMath>
                </a14:m>
                <a:endParaRPr lang="en-US" sz="2000" kern="0" dirty="0">
                  <a:solidFill>
                    <a:schemeClr val="tx2"/>
                  </a:solidFill>
                  <a:latin typeface="+mn-lt"/>
                </a:endParaRPr>
              </a:p>
              <a:p>
                <a:pPr marL="342900" indent="-342900" algn="just" eaLnBrk="0" hangingPunct="0">
                  <a:spcBef>
                    <a:spcPct val="20000"/>
                  </a:spcBef>
                  <a:buClr>
                    <a:schemeClr val="bg2"/>
                  </a:buClr>
                  <a:buSzPct val="75000"/>
                  <a:buFont typeface="Wingdings" pitchFamily="2" charset="2"/>
                  <a:buChar char="n"/>
                  <a:defRPr/>
                </a:pPr>
                <a:endParaRPr lang="en-US" sz="2000" kern="0" dirty="0" smtClean="0">
                  <a:solidFill>
                    <a:schemeClr val="tx2"/>
                  </a:solidFill>
                  <a:latin typeface="+mn-lt"/>
                  <a:cs typeface="+mn-cs"/>
                </a:endParaRPr>
              </a:p>
            </p:txBody>
          </p:sp>
        </mc:Choice>
        <mc:Fallback xmlns="">
          <p:sp>
            <p:nvSpPr>
              <p:cNvPr id="11" name="Rectangle 3"/>
              <p:cNvSpPr txBox="1">
                <a:spLocks noRot="1" noChangeAspect="1" noMove="1" noResize="1" noEditPoints="1" noAdjustHandles="1" noChangeArrowheads="1" noChangeShapeType="1" noTextEdit="1"/>
              </p:cNvSpPr>
              <p:nvPr/>
            </p:nvSpPr>
            <p:spPr bwMode="auto">
              <a:xfrm>
                <a:off x="986523" y="3641654"/>
                <a:ext cx="7561126" cy="1940275"/>
              </a:xfrm>
              <a:prstGeom prst="rect">
                <a:avLst/>
              </a:prstGeom>
              <a:blipFill rotWithShape="0">
                <a:blip r:embed="rId4"/>
                <a:stretch>
                  <a:fillRect l="-242" t="-1567"/>
                </a:stretch>
              </a:blipFill>
              <a:ln w="9525">
                <a:noFill/>
                <a:miter lim="800000"/>
                <a:headEnd/>
                <a:tailEnd/>
              </a:ln>
            </p:spPr>
            <p:txBody>
              <a:bodyPr/>
              <a:lstStyle/>
              <a:p>
                <a:r>
                  <a:rPr lang="en-US">
                    <a:noFill/>
                  </a:rPr>
                  <a:t> </a:t>
                </a:r>
              </a:p>
            </p:txBody>
          </p:sp>
        </mc:Fallback>
      </mc:AlternateContent>
      <p:graphicFrame>
        <p:nvGraphicFramePr>
          <p:cNvPr id="12" name="Object 11"/>
          <p:cNvGraphicFramePr>
            <a:graphicFrameLocks noChangeAspect="1"/>
          </p:cNvGraphicFramePr>
          <p:nvPr>
            <p:extLst>
              <p:ext uri="{D42A27DB-BD31-4B8C-83A1-F6EECF244321}">
                <p14:modId xmlns:p14="http://schemas.microsoft.com/office/powerpoint/2010/main" val="259245674"/>
              </p:ext>
            </p:extLst>
          </p:nvPr>
        </p:nvGraphicFramePr>
        <p:xfrm>
          <a:off x="5012250" y="3439069"/>
          <a:ext cx="2888666" cy="835715"/>
        </p:xfrm>
        <a:graphic>
          <a:graphicData uri="http://schemas.openxmlformats.org/presentationml/2006/ole">
            <mc:AlternateContent xmlns:mc="http://schemas.openxmlformats.org/markup-compatibility/2006">
              <mc:Choice xmlns:v="urn:schemas-microsoft-com:vml" Requires="v">
                <p:oleObj spid="_x0000_s9255" name="Equation" r:id="rId5" imgW="1663700" imgH="533400" progId="Equation.3">
                  <p:embed/>
                </p:oleObj>
              </mc:Choice>
              <mc:Fallback>
                <p:oleObj name="Equation" r:id="rId5" imgW="1663700" imgH="533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2250" y="3439069"/>
                        <a:ext cx="2888666" cy="835715"/>
                      </a:xfrm>
                      <a:prstGeom prst="rect">
                        <a:avLst/>
                      </a:prstGeom>
                      <a:noFill/>
                    </p:spPr>
                  </p:pic>
                </p:oleObj>
              </mc:Fallback>
            </mc:AlternateContent>
          </a:graphicData>
        </a:graphic>
      </p:graphicFrame>
    </p:spTree>
    <p:extLst>
      <p:ext uri="{BB962C8B-B14F-4D97-AF65-F5344CB8AC3E}">
        <p14:creationId xmlns:p14="http://schemas.microsoft.com/office/powerpoint/2010/main" val="3600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9" name="Straight Arrow Connector 38"/>
          <p:cNvCxnSpPr/>
          <p:nvPr/>
        </p:nvCxnSpPr>
        <p:spPr bwMode="auto">
          <a:xfrm flipH="1">
            <a:off x="2397900" y="5945328"/>
            <a:ext cx="1315967" cy="0"/>
          </a:xfrm>
          <a:prstGeom prst="straightConnector1">
            <a:avLst/>
          </a:prstGeom>
          <a:noFill/>
          <a:ln w="22225" cap="flat" cmpd="sng" algn="ctr">
            <a:solidFill>
              <a:schemeClr val="tx2"/>
            </a:solidFill>
            <a:prstDash val="solid"/>
            <a:round/>
            <a:headEnd type="none" w="lg" len="med"/>
            <a:tailEnd type="stealth" w="lg" len="med"/>
          </a:ln>
          <a:effectLst/>
        </p:spPr>
      </p:cxnSp>
      <p:cxnSp>
        <p:nvCxnSpPr>
          <p:cNvPr id="40" name="Straight Arrow Connector 39"/>
          <p:cNvCxnSpPr/>
          <p:nvPr/>
        </p:nvCxnSpPr>
        <p:spPr bwMode="auto">
          <a:xfrm>
            <a:off x="5174228" y="5951956"/>
            <a:ext cx="1315967" cy="0"/>
          </a:xfrm>
          <a:prstGeom prst="straightConnector1">
            <a:avLst/>
          </a:prstGeom>
          <a:noFill/>
          <a:ln w="22225" cap="flat" cmpd="sng" algn="ctr">
            <a:solidFill>
              <a:schemeClr val="tx2"/>
            </a:solidFill>
            <a:prstDash val="solid"/>
            <a:round/>
            <a:headEnd type="none" w="lg" len="med"/>
            <a:tailEnd type="stealth" w="lg" len="med"/>
          </a:ln>
          <a:effectLst/>
        </p:spPr>
      </p:cxnSp>
      <p:cxnSp>
        <p:nvCxnSpPr>
          <p:cNvPr id="37" name="Straight Arrow Connector 36"/>
          <p:cNvCxnSpPr/>
          <p:nvPr/>
        </p:nvCxnSpPr>
        <p:spPr bwMode="auto">
          <a:xfrm>
            <a:off x="4443407" y="3873811"/>
            <a:ext cx="0" cy="557325"/>
          </a:xfrm>
          <a:prstGeom prst="straightConnector1">
            <a:avLst/>
          </a:prstGeom>
          <a:noFill/>
          <a:ln w="22225" cap="flat" cmpd="sng" algn="ctr">
            <a:solidFill>
              <a:schemeClr val="tx2"/>
            </a:solidFill>
            <a:prstDash val="solid"/>
            <a:round/>
            <a:headEnd type="none" w="lg" len="med"/>
            <a:tailEnd type="stealth" w="lg" len="med"/>
          </a:ln>
          <a:effectLst/>
        </p:spPr>
      </p:cxnSp>
      <p:cxnSp>
        <p:nvCxnSpPr>
          <p:cNvPr id="38" name="Straight Arrow Connector 37"/>
          <p:cNvCxnSpPr/>
          <p:nvPr/>
        </p:nvCxnSpPr>
        <p:spPr bwMode="auto">
          <a:xfrm>
            <a:off x="4436782" y="4927359"/>
            <a:ext cx="0" cy="557325"/>
          </a:xfrm>
          <a:prstGeom prst="straightConnector1">
            <a:avLst/>
          </a:prstGeom>
          <a:noFill/>
          <a:ln w="22225" cap="flat" cmpd="sng" algn="ctr">
            <a:solidFill>
              <a:schemeClr val="tx2"/>
            </a:solidFill>
            <a:prstDash val="solid"/>
            <a:round/>
            <a:headEnd type="none" w="lg" len="med"/>
            <a:tailEnd type="stealth" w="lg" len="med"/>
          </a:ln>
          <a:effectLst/>
        </p:spPr>
      </p:cxnSp>
      <p:cxnSp>
        <p:nvCxnSpPr>
          <p:cNvPr id="36" name="Straight Arrow Connector 35"/>
          <p:cNvCxnSpPr/>
          <p:nvPr/>
        </p:nvCxnSpPr>
        <p:spPr bwMode="auto">
          <a:xfrm>
            <a:off x="4436779" y="2992542"/>
            <a:ext cx="0" cy="557325"/>
          </a:xfrm>
          <a:prstGeom prst="straightConnector1">
            <a:avLst/>
          </a:prstGeom>
          <a:noFill/>
          <a:ln w="22225" cap="flat" cmpd="sng" algn="ctr">
            <a:solidFill>
              <a:schemeClr val="tx2"/>
            </a:solidFill>
            <a:prstDash val="solid"/>
            <a:round/>
            <a:headEnd type="none" w="lg" len="med"/>
            <a:tailEnd type="stealth" w="lg" len="med"/>
          </a:ln>
          <a:effectLst/>
        </p:spPr>
      </p:cxnSp>
      <p:cxnSp>
        <p:nvCxnSpPr>
          <p:cNvPr id="34" name="Straight Arrow Connector 33"/>
          <p:cNvCxnSpPr/>
          <p:nvPr/>
        </p:nvCxnSpPr>
        <p:spPr bwMode="auto">
          <a:xfrm>
            <a:off x="7347974" y="3327291"/>
            <a:ext cx="0" cy="557325"/>
          </a:xfrm>
          <a:prstGeom prst="straightConnector1">
            <a:avLst/>
          </a:prstGeom>
          <a:noFill/>
          <a:ln w="22225" cap="flat" cmpd="sng" algn="ctr">
            <a:solidFill>
              <a:schemeClr val="tx2"/>
            </a:solidFill>
            <a:prstDash val="solid"/>
            <a:round/>
            <a:headEnd type="none" w="lg" len="med"/>
            <a:tailEnd type="none" w="lg" len="med"/>
          </a:ln>
          <a:effectLst/>
        </p:spPr>
      </p:cxnSp>
      <p:cxnSp>
        <p:nvCxnSpPr>
          <p:cNvPr id="35" name="Straight Arrow Connector 34"/>
          <p:cNvCxnSpPr/>
          <p:nvPr/>
        </p:nvCxnSpPr>
        <p:spPr bwMode="auto">
          <a:xfrm>
            <a:off x="1565502" y="3327291"/>
            <a:ext cx="0" cy="557325"/>
          </a:xfrm>
          <a:prstGeom prst="straightConnector1">
            <a:avLst/>
          </a:prstGeom>
          <a:noFill/>
          <a:ln w="22225" cap="flat" cmpd="sng" algn="ctr">
            <a:solidFill>
              <a:schemeClr val="tx2"/>
            </a:solidFill>
            <a:prstDash val="solid"/>
            <a:round/>
            <a:headEnd type="none" w="lg" len="med"/>
            <a:tailEnd type="none" w="lg" len="med"/>
          </a:ln>
          <a:effectLst/>
        </p:spPr>
      </p:cxnSp>
      <p:cxnSp>
        <p:nvCxnSpPr>
          <p:cNvPr id="28" name="Straight Arrow Connector 27"/>
          <p:cNvCxnSpPr/>
          <p:nvPr/>
        </p:nvCxnSpPr>
        <p:spPr bwMode="auto">
          <a:xfrm flipH="1">
            <a:off x="2699951" y="2685292"/>
            <a:ext cx="1315967" cy="0"/>
          </a:xfrm>
          <a:prstGeom prst="straightConnector1">
            <a:avLst/>
          </a:prstGeom>
          <a:noFill/>
          <a:ln w="22225" cap="flat" cmpd="sng" algn="ctr">
            <a:solidFill>
              <a:schemeClr val="tx2"/>
            </a:solidFill>
            <a:prstDash val="solid"/>
            <a:round/>
            <a:headEnd type="none" w="lg" len="med"/>
            <a:tailEnd type="stealth" w="lg" len="med"/>
          </a:ln>
          <a:effectLst/>
        </p:spPr>
      </p:cxnSp>
      <p:cxnSp>
        <p:nvCxnSpPr>
          <p:cNvPr id="24" name="Straight Arrow Connector 23"/>
          <p:cNvCxnSpPr/>
          <p:nvPr/>
        </p:nvCxnSpPr>
        <p:spPr bwMode="auto">
          <a:xfrm>
            <a:off x="4846807" y="2685292"/>
            <a:ext cx="1315967" cy="0"/>
          </a:xfrm>
          <a:prstGeom prst="straightConnector1">
            <a:avLst/>
          </a:prstGeom>
          <a:noFill/>
          <a:ln w="22225" cap="flat" cmpd="sng" algn="ctr">
            <a:solidFill>
              <a:schemeClr val="tx2"/>
            </a:solidFill>
            <a:prstDash val="solid"/>
            <a:round/>
            <a:headEnd type="none" w="lg" len="med"/>
            <a:tailEnd type="stealth" w="lg" len="med"/>
          </a:ln>
          <a:effectLst/>
        </p:spPr>
      </p:cxnSp>
      <p:sp>
        <p:nvSpPr>
          <p:cNvPr id="27" name="Rectangle 26"/>
          <p:cNvSpPr/>
          <p:nvPr/>
        </p:nvSpPr>
        <p:spPr bwMode="auto">
          <a:xfrm>
            <a:off x="331304" y="6135537"/>
            <a:ext cx="8051688" cy="7224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6" name="Straight Arrow Connector 25"/>
          <p:cNvCxnSpPr/>
          <p:nvPr/>
        </p:nvCxnSpPr>
        <p:spPr bwMode="auto">
          <a:xfrm>
            <a:off x="4423531" y="1642542"/>
            <a:ext cx="0" cy="557325"/>
          </a:xfrm>
          <a:prstGeom prst="straightConnector1">
            <a:avLst/>
          </a:prstGeom>
          <a:noFill/>
          <a:ln w="22225" cap="flat" cmpd="sng" algn="ctr">
            <a:solidFill>
              <a:schemeClr val="tx2"/>
            </a:solidFill>
            <a:prstDash val="solid"/>
            <a:round/>
            <a:headEnd type="none" w="lg" len="med"/>
            <a:tailEnd type="stealth" w="lg" len="med"/>
          </a:ln>
          <a:effectLst/>
        </p:spPr>
      </p:cxnSp>
      <p:cxnSp>
        <p:nvCxnSpPr>
          <p:cNvPr id="25" name="Straight Arrow Connector 24"/>
          <p:cNvCxnSpPr/>
          <p:nvPr/>
        </p:nvCxnSpPr>
        <p:spPr bwMode="auto">
          <a:xfrm>
            <a:off x="4428191" y="891663"/>
            <a:ext cx="0" cy="557325"/>
          </a:xfrm>
          <a:prstGeom prst="straightConnector1">
            <a:avLst/>
          </a:prstGeom>
          <a:noFill/>
          <a:ln w="22225" cap="flat" cmpd="sng" algn="ctr">
            <a:solidFill>
              <a:schemeClr val="tx2"/>
            </a:solidFill>
            <a:prstDash val="solid"/>
            <a:round/>
            <a:headEnd type="none" w="lg" len="med"/>
            <a:tailEnd type="stealth" w="lg" len="med"/>
          </a:ln>
          <a:effectLst/>
        </p:spPr>
      </p:cxnSp>
      <p:sp>
        <p:nvSpPr>
          <p:cNvPr id="2" name="Oval 1"/>
          <p:cNvSpPr/>
          <p:nvPr/>
        </p:nvSpPr>
        <p:spPr bwMode="auto">
          <a:xfrm>
            <a:off x="3367300" y="539002"/>
            <a:ext cx="2124728" cy="543085"/>
          </a:xfrm>
          <a:prstGeom prst="ellipse">
            <a:avLst/>
          </a:prstGeom>
          <a:solidFill>
            <a:schemeClr val="tx1">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TextBox 2"/>
          <p:cNvSpPr txBox="1"/>
          <p:nvPr/>
        </p:nvSpPr>
        <p:spPr>
          <a:xfrm>
            <a:off x="3418169" y="625878"/>
            <a:ext cx="2022990" cy="369332"/>
          </a:xfrm>
          <a:prstGeom prst="rect">
            <a:avLst/>
          </a:prstGeom>
          <a:noFill/>
        </p:spPr>
        <p:txBody>
          <a:bodyPr wrap="none" rtlCol="0">
            <a:spAutoFit/>
          </a:bodyPr>
          <a:lstStyle/>
          <a:p>
            <a:r>
              <a:rPr lang="en-US" dirty="0" smtClean="0">
                <a:solidFill>
                  <a:schemeClr val="tx2"/>
                </a:solidFill>
                <a:latin typeface="+mn-lt"/>
              </a:rPr>
              <a:t>At every time step </a:t>
            </a:r>
            <a:r>
              <a:rPr lang="en-US" i="1" dirty="0" smtClean="0">
                <a:solidFill>
                  <a:schemeClr val="tx2"/>
                </a:solidFill>
                <a:latin typeface="+mn-lt"/>
              </a:rPr>
              <a:t>t</a:t>
            </a:r>
            <a:endParaRPr lang="en-US" dirty="0">
              <a:solidFill>
                <a:schemeClr val="tx2"/>
              </a:solidFill>
              <a:latin typeface="+mn-lt"/>
            </a:endParaRPr>
          </a:p>
        </p:txBody>
      </p:sp>
      <p:sp>
        <p:nvSpPr>
          <p:cNvPr id="4" name="Rectangle 3"/>
          <p:cNvSpPr/>
          <p:nvPr/>
        </p:nvSpPr>
        <p:spPr bwMode="auto">
          <a:xfrm>
            <a:off x="1766513" y="1448988"/>
            <a:ext cx="5323396" cy="395500"/>
          </a:xfrm>
          <a:prstGeom prst="rect">
            <a:avLst/>
          </a:prstGeom>
          <a:solidFill>
            <a:schemeClr val="tx1">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1766512" y="1448988"/>
            <a:ext cx="5323397" cy="369332"/>
          </a:xfrm>
          <a:prstGeom prst="rect">
            <a:avLst/>
          </a:prstGeom>
          <a:noFill/>
        </p:spPr>
        <p:txBody>
          <a:bodyPr wrap="square" rtlCol="0">
            <a:spAutoFit/>
          </a:bodyPr>
          <a:lstStyle/>
          <a:p>
            <a:pPr algn="ctr"/>
            <a:r>
              <a:rPr lang="en-US" dirty="0" smtClean="0">
                <a:solidFill>
                  <a:schemeClr val="tx2"/>
                </a:solidFill>
                <a:latin typeface="+mn-lt"/>
              </a:rPr>
              <a:t>Apply the GLR statistic on the recent </a:t>
            </a:r>
            <a:r>
              <a:rPr lang="en-US" i="1" dirty="0" smtClean="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W</a:t>
            </a:r>
            <a:r>
              <a:rPr lang="en-US" dirty="0" smtClean="0">
                <a:solidFill>
                  <a:schemeClr val="tx2"/>
                </a:solidFill>
                <a:latin typeface="+mn-lt"/>
              </a:rPr>
              <a:t> residual values</a:t>
            </a:r>
            <a:endParaRPr lang="en-US" dirty="0">
              <a:solidFill>
                <a:schemeClr val="tx2"/>
              </a:solidFill>
              <a:latin typeface="+mn-lt"/>
            </a:endParaRPr>
          </a:p>
        </p:txBody>
      </p:sp>
      <p:sp>
        <p:nvSpPr>
          <p:cNvPr id="6" name="Rectangle 5"/>
          <p:cNvSpPr/>
          <p:nvPr/>
        </p:nvSpPr>
        <p:spPr bwMode="auto">
          <a:xfrm>
            <a:off x="2427396" y="4433842"/>
            <a:ext cx="4022037" cy="721591"/>
          </a:xfrm>
          <a:prstGeom prst="rect">
            <a:avLst/>
          </a:prstGeom>
          <a:solidFill>
            <a:schemeClr val="tx1">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7" name="TextBox 6"/>
              <p:cNvSpPr txBox="1"/>
              <p:nvPr/>
            </p:nvSpPr>
            <p:spPr>
              <a:xfrm>
                <a:off x="2427396" y="4433842"/>
                <a:ext cx="4022038" cy="646331"/>
              </a:xfrm>
              <a:prstGeom prst="rect">
                <a:avLst/>
              </a:prstGeom>
              <a:noFill/>
            </p:spPr>
            <p:txBody>
              <a:bodyPr wrap="square" rtlCol="0">
                <a:spAutoFit/>
              </a:bodyPr>
              <a:lstStyle/>
              <a:p>
                <a:pPr algn="ctr"/>
                <a:r>
                  <a:rPr lang="en-US" dirty="0" smtClean="0">
                    <a:solidFill>
                      <a:schemeClr val="tx2"/>
                    </a:solidFill>
                    <a:latin typeface="+mn-lt"/>
                  </a:rPr>
                  <a:t>Generate a detection function</a:t>
                </a:r>
              </a:p>
              <a:p>
                <a:pPr algn="ctr"/>
                <a:r>
                  <a:rPr lang="en-US" dirty="0" smtClean="0">
                    <a:solidFill>
                      <a:schemeClr val="tx2"/>
                    </a:solidFill>
                    <a:latin typeface="+mn-lt"/>
                  </a:rPr>
                  <a:t> </a:t>
                </a:r>
                <a14:m>
                  <m:oMath xmlns:m="http://schemas.openxmlformats.org/officeDocument/2006/math">
                    <m:r>
                      <a:rPr lang="en-US" b="0" i="1" smtClean="0">
                        <a:solidFill>
                          <a:schemeClr val="tx2"/>
                        </a:solidFill>
                        <a:latin typeface="Cambria Math" panose="02040503050406030204" pitchFamily="18" charset="0"/>
                      </a:rPr>
                      <m:t>𝑔</m:t>
                    </m:r>
                    <m:d>
                      <m:dPr>
                        <m:ctrlPr>
                          <a:rPr lang="en-US" b="0" i="1" smtClean="0">
                            <a:solidFill>
                              <a:schemeClr val="tx2"/>
                            </a:solidFill>
                            <a:latin typeface="Cambria Math" panose="02040503050406030204" pitchFamily="18" charset="0"/>
                          </a:rPr>
                        </m:ctrlPr>
                      </m:dPr>
                      <m:e>
                        <m:r>
                          <a:rPr lang="en-US" b="0" i="1" smtClean="0">
                            <a:solidFill>
                              <a:schemeClr val="tx2"/>
                            </a:solidFill>
                            <a:latin typeface="Cambria Math" panose="02040503050406030204" pitchFamily="18" charset="0"/>
                          </a:rPr>
                          <m:t>𝑡</m:t>
                        </m:r>
                      </m:e>
                    </m:d>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𝑚𝑎𝑥</m:t>
                    </m:r>
                    <m:d>
                      <m:dPr>
                        <m:begChr m:val="["/>
                        <m:endChr m:val="]"/>
                        <m:ctrlPr>
                          <a:rPr lang="en-US" b="0" i="1" smtClean="0">
                            <a:solidFill>
                              <a:schemeClr val="tx2"/>
                            </a:solidFill>
                            <a:latin typeface="Cambria Math" panose="02040503050406030204" pitchFamily="18" charset="0"/>
                          </a:rPr>
                        </m:ctrlPr>
                      </m:dPr>
                      <m:e>
                        <m:sSub>
                          <m:sSubPr>
                            <m:ctrlPr>
                              <a:rPr lang="en-US" b="0" i="1" smtClean="0">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𝐺𝐿𝑅</m:t>
                            </m:r>
                          </m:e>
                          <m:sub>
                            <m:r>
                              <a:rPr lang="en-US" b="0" i="1" smtClean="0">
                                <a:solidFill>
                                  <a:schemeClr val="tx2"/>
                                </a:solidFill>
                                <a:latin typeface="Cambria Math" panose="02040503050406030204" pitchFamily="18" charset="0"/>
                              </a:rPr>
                              <m:t>𝑡</m:t>
                            </m:r>
                          </m:sub>
                        </m:sSub>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𝑘</m:t>
                        </m:r>
                        <m:r>
                          <a:rPr lang="en-US" b="0" i="1" smtClean="0">
                            <a:solidFill>
                              <a:schemeClr val="tx2"/>
                            </a:solidFill>
                            <a:latin typeface="Cambria Math" panose="02040503050406030204" pitchFamily="18" charset="0"/>
                          </a:rPr>
                          <m:t>)</m:t>
                        </m:r>
                      </m:e>
                    </m:d>
                  </m:oMath>
                </a14:m>
                <a:r>
                  <a:rPr lang="en-US" dirty="0" smtClean="0">
                    <a:solidFill>
                      <a:schemeClr val="tx2"/>
                    </a:solidFill>
                    <a:latin typeface="+mn-lt"/>
                  </a:rPr>
                  <a:t> for each residual</a:t>
                </a:r>
                <a:endParaRPr lang="en-US" dirty="0">
                  <a:solidFill>
                    <a:schemeClr val="tx2"/>
                  </a:solidFill>
                  <a:latin typeface="+mn-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27396" y="4433842"/>
                <a:ext cx="4022038" cy="646331"/>
              </a:xfrm>
              <a:prstGeom prst="rect">
                <a:avLst/>
              </a:prstGeom>
              <a:blipFill rotWithShape="0">
                <a:blip r:embed="rId4"/>
                <a:stretch>
                  <a:fillRect t="-4717" r="-1061" b="-14151"/>
                </a:stretch>
              </a:blipFill>
            </p:spPr>
            <p:txBody>
              <a:bodyPr/>
              <a:lstStyle/>
              <a:p>
                <a:r>
                  <a:rPr lang="en-US">
                    <a:noFill/>
                  </a:rPr>
                  <a:t> </a:t>
                </a:r>
              </a:p>
            </p:txBody>
          </p:sp>
        </mc:Fallback>
      </mc:AlternateContent>
      <p:sp>
        <p:nvSpPr>
          <p:cNvPr id="8" name="Diamond 7"/>
          <p:cNvSpPr/>
          <p:nvPr/>
        </p:nvSpPr>
        <p:spPr bwMode="auto">
          <a:xfrm>
            <a:off x="3319102" y="2189076"/>
            <a:ext cx="2220866" cy="975742"/>
          </a:xfrm>
          <a:prstGeom prst="diamond">
            <a:avLst/>
          </a:prstGeom>
          <a:solidFill>
            <a:schemeClr val="tx1">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3485317" y="2300773"/>
            <a:ext cx="1895061" cy="646331"/>
          </a:xfrm>
          <a:prstGeom prst="rect">
            <a:avLst/>
          </a:prstGeom>
          <a:noFill/>
        </p:spPr>
        <p:txBody>
          <a:bodyPr wrap="square" rtlCol="0">
            <a:spAutoFit/>
          </a:bodyPr>
          <a:lstStyle/>
          <a:p>
            <a:pPr algn="ctr"/>
            <a:r>
              <a:rPr lang="en-US" dirty="0" smtClean="0">
                <a:solidFill>
                  <a:schemeClr val="tx2"/>
                </a:solidFill>
                <a:latin typeface="+mn-lt"/>
              </a:rPr>
              <a:t>Is residual variance known?</a:t>
            </a:r>
            <a:endParaRPr lang="en-US" dirty="0">
              <a:solidFill>
                <a:schemeClr val="tx2"/>
              </a:solidFill>
              <a:latin typeface="+mn-lt"/>
            </a:endParaRPr>
          </a:p>
        </p:txBody>
      </p:sp>
      <p:sp>
        <p:nvSpPr>
          <p:cNvPr id="10" name="Rectangle 9"/>
          <p:cNvSpPr/>
          <p:nvPr/>
        </p:nvSpPr>
        <p:spPr bwMode="auto">
          <a:xfrm>
            <a:off x="497948" y="2289896"/>
            <a:ext cx="2193236" cy="1269184"/>
          </a:xfrm>
          <a:prstGeom prst="rect">
            <a:avLst/>
          </a:prstGeom>
          <a:solidFill>
            <a:schemeClr val="tx1">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1" name="TextBox 10"/>
              <p:cNvSpPr txBox="1"/>
              <p:nvPr/>
            </p:nvSpPr>
            <p:spPr>
              <a:xfrm>
                <a:off x="511200" y="2303148"/>
                <a:ext cx="2193236" cy="646331"/>
              </a:xfrm>
              <a:prstGeom prst="rect">
                <a:avLst/>
              </a:prstGeom>
              <a:noFill/>
            </p:spPr>
            <p:txBody>
              <a:bodyPr wrap="square" rtlCol="0">
                <a:spAutoFit/>
              </a:bodyPr>
              <a:lstStyle/>
              <a:p>
                <a:pPr algn="ctr"/>
                <a:r>
                  <a:rPr lang="en-US" dirty="0" smtClean="0">
                    <a:solidFill>
                      <a:schemeClr val="tx2"/>
                    </a:solidFill>
                    <a:latin typeface="+mn-lt"/>
                  </a:rPr>
                  <a:t>Evaluate </a:t>
                </a:r>
                <a14:m>
                  <m:oMath xmlns:m="http://schemas.openxmlformats.org/officeDocument/2006/math">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𝐺𝐿𝑅</m:t>
                        </m:r>
                      </m:e>
                      <m:sub>
                        <m:r>
                          <a:rPr lang="en-US" i="1">
                            <a:solidFill>
                              <a:schemeClr val="tx2"/>
                            </a:solidFill>
                            <a:latin typeface="Cambria Math" panose="02040503050406030204" pitchFamily="18" charset="0"/>
                          </a:rPr>
                          <m:t>𝑡</m:t>
                        </m:r>
                      </m:sub>
                    </m:sSub>
                    <m:r>
                      <a:rPr lang="en-US" i="1">
                        <a:solidFill>
                          <a:schemeClr val="tx2"/>
                        </a:solidFill>
                        <a:latin typeface="Cambria Math" panose="02040503050406030204" pitchFamily="18" charset="0"/>
                      </a:rPr>
                      <m:t>(</m:t>
                    </m:r>
                    <m:r>
                      <a:rPr lang="en-US" i="1">
                        <a:solidFill>
                          <a:schemeClr val="tx2"/>
                        </a:solidFill>
                        <a:latin typeface="Cambria Math" panose="02040503050406030204" pitchFamily="18" charset="0"/>
                      </a:rPr>
                      <m:t>𝑘</m:t>
                    </m:r>
                    <m:r>
                      <a:rPr lang="en-US" i="1">
                        <a:solidFill>
                          <a:schemeClr val="tx2"/>
                        </a:solidFill>
                        <a:latin typeface="Cambria Math" panose="02040503050406030204" pitchFamily="18" charset="0"/>
                      </a:rPr>
                      <m:t>)</m:t>
                    </m:r>
                  </m:oMath>
                </a14:m>
                <a:r>
                  <a:rPr lang="en-US" dirty="0" smtClean="0">
                    <a:solidFill>
                      <a:schemeClr val="tx2"/>
                    </a:solidFill>
                    <a:latin typeface="+mn-lt"/>
                  </a:rPr>
                  <a:t> for all </a:t>
                </a:r>
                <a14:m>
                  <m:oMath xmlns:m="http://schemas.openxmlformats.org/officeDocument/2006/math">
                    <m:r>
                      <a:rPr lang="en-US" b="0" i="1" smtClean="0">
                        <a:solidFill>
                          <a:schemeClr val="tx2"/>
                        </a:solidFill>
                        <a:latin typeface="Cambria Math" panose="02040503050406030204" pitchFamily="18" charset="0"/>
                      </a:rPr>
                      <m:t>1</m:t>
                    </m:r>
                    <m:r>
                      <a:rPr lang="en-US" b="0" i="1" smtClean="0">
                        <a:solidFill>
                          <a:schemeClr val="tx2"/>
                        </a:solidFill>
                        <a:latin typeface="Cambria Math" panose="02040503050406030204" pitchFamily="18" charset="0"/>
                        <a:ea typeface="Cambria Math" panose="02040503050406030204" pitchFamily="18" charset="0"/>
                      </a:rPr>
                      <m:t>≤</m:t>
                    </m:r>
                    <m:r>
                      <a:rPr lang="en-US" b="0" i="1" smtClean="0">
                        <a:solidFill>
                          <a:schemeClr val="tx2"/>
                        </a:solidFill>
                        <a:latin typeface="Cambria Math" panose="02040503050406030204" pitchFamily="18" charset="0"/>
                        <a:ea typeface="Cambria Math" panose="02040503050406030204" pitchFamily="18" charset="0"/>
                      </a:rPr>
                      <m:t>𝑘</m:t>
                    </m:r>
                    <m:r>
                      <a:rPr lang="en-US" b="0" i="1" smtClean="0">
                        <a:solidFill>
                          <a:schemeClr val="tx2"/>
                        </a:solidFill>
                        <a:latin typeface="Cambria Math" panose="02040503050406030204" pitchFamily="18" charset="0"/>
                        <a:ea typeface="Cambria Math" panose="02040503050406030204" pitchFamily="18" charset="0"/>
                      </a:rPr>
                      <m:t>≤</m:t>
                    </m:r>
                    <m:r>
                      <a:rPr lang="en-US" b="0" i="1" smtClean="0">
                        <a:solidFill>
                          <a:schemeClr val="tx2"/>
                        </a:solidFill>
                        <a:latin typeface="Cambria Math" panose="02040503050406030204" pitchFamily="18" charset="0"/>
                        <a:ea typeface="Cambria Math" panose="02040503050406030204" pitchFamily="18" charset="0"/>
                      </a:rPr>
                      <m:t>𝑊</m:t>
                    </m:r>
                  </m:oMath>
                </a14:m>
                <a:r>
                  <a:rPr lang="en-US" dirty="0" smtClean="0">
                    <a:solidFill>
                      <a:schemeClr val="tx2"/>
                    </a:solidFill>
                    <a:latin typeface="+mn-lt"/>
                  </a:rPr>
                  <a:t> using </a:t>
                </a:r>
                <a:endParaRPr lang="en-US" dirty="0">
                  <a:solidFill>
                    <a:schemeClr val="tx2"/>
                  </a:solidFill>
                  <a:latin typeface="+mn-l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11200" y="2303148"/>
                <a:ext cx="2193236" cy="646331"/>
              </a:xfrm>
              <a:prstGeom prst="rect">
                <a:avLst/>
              </a:prstGeom>
              <a:blipFill rotWithShape="0">
                <a:blip r:embed="rId5"/>
                <a:stretch>
                  <a:fillRect l="-1667" t="-5660" r="-3611" b="-14151"/>
                </a:stretch>
              </a:blipFill>
            </p:spPr>
            <p:txBody>
              <a:bodyPr/>
              <a:lstStyle/>
              <a:p>
                <a:r>
                  <a:rPr lang="en-US">
                    <a:noFill/>
                  </a:rPr>
                  <a:t> </a:t>
                </a:r>
              </a:p>
            </p:txBody>
          </p:sp>
        </mc:Fallback>
      </mc:AlternateContent>
      <p:graphicFrame>
        <p:nvGraphicFramePr>
          <p:cNvPr id="13" name="Object 12"/>
          <p:cNvGraphicFramePr>
            <a:graphicFrameLocks noChangeAspect="1"/>
          </p:cNvGraphicFramePr>
          <p:nvPr>
            <p:extLst>
              <p:ext uri="{D42A27DB-BD31-4B8C-83A1-F6EECF244321}">
                <p14:modId xmlns:p14="http://schemas.microsoft.com/office/powerpoint/2010/main" val="1569266271"/>
              </p:ext>
            </p:extLst>
          </p:nvPr>
        </p:nvGraphicFramePr>
        <p:xfrm>
          <a:off x="612488" y="2936227"/>
          <a:ext cx="1999184" cy="636104"/>
        </p:xfrm>
        <a:graphic>
          <a:graphicData uri="http://schemas.openxmlformats.org/presentationml/2006/ole">
            <mc:AlternateContent xmlns:mc="http://schemas.openxmlformats.org/markup-compatibility/2006">
              <mc:Choice xmlns:v="urn:schemas-microsoft-com:vml" Requires="v">
                <p:oleObj spid="_x0000_s10325" name="Equation" r:id="rId6" imgW="1384300" imgH="482600" progId="Equation.3">
                  <p:embed/>
                </p:oleObj>
              </mc:Choice>
              <mc:Fallback>
                <p:oleObj name="Equation" r:id="rId6" imgW="1384300" imgH="482600"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488" y="2936227"/>
                        <a:ext cx="1999184" cy="636104"/>
                      </a:xfrm>
                      <a:prstGeom prst="rect">
                        <a:avLst/>
                      </a:prstGeom>
                      <a:noFill/>
                    </p:spPr>
                  </p:pic>
                </p:oleObj>
              </mc:Fallback>
            </mc:AlternateContent>
          </a:graphicData>
        </a:graphic>
      </p:graphicFrame>
      <p:sp>
        <p:nvSpPr>
          <p:cNvPr id="14" name="Rectangle 13"/>
          <p:cNvSpPr/>
          <p:nvPr/>
        </p:nvSpPr>
        <p:spPr bwMode="auto">
          <a:xfrm>
            <a:off x="6176503" y="2296524"/>
            <a:ext cx="2447675" cy="1269184"/>
          </a:xfrm>
          <a:prstGeom prst="rect">
            <a:avLst/>
          </a:prstGeom>
          <a:solidFill>
            <a:schemeClr val="tx1">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5" name="TextBox 14"/>
              <p:cNvSpPr txBox="1"/>
              <p:nvPr/>
            </p:nvSpPr>
            <p:spPr>
              <a:xfrm>
                <a:off x="6189756" y="2309776"/>
                <a:ext cx="2193236" cy="646331"/>
              </a:xfrm>
              <a:prstGeom prst="rect">
                <a:avLst/>
              </a:prstGeom>
              <a:noFill/>
            </p:spPr>
            <p:txBody>
              <a:bodyPr wrap="square" rtlCol="0">
                <a:spAutoFit/>
              </a:bodyPr>
              <a:lstStyle/>
              <a:p>
                <a:pPr algn="ctr"/>
                <a:r>
                  <a:rPr lang="en-US" dirty="0" smtClean="0">
                    <a:solidFill>
                      <a:schemeClr val="tx2"/>
                    </a:solidFill>
                    <a:latin typeface="+mn-lt"/>
                  </a:rPr>
                  <a:t>Evaluate </a:t>
                </a:r>
                <a14:m>
                  <m:oMath xmlns:m="http://schemas.openxmlformats.org/officeDocument/2006/math">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𝐺𝐿𝑅</m:t>
                        </m:r>
                      </m:e>
                      <m:sub>
                        <m:r>
                          <a:rPr lang="en-US" i="1">
                            <a:solidFill>
                              <a:schemeClr val="tx2"/>
                            </a:solidFill>
                            <a:latin typeface="Cambria Math" panose="02040503050406030204" pitchFamily="18" charset="0"/>
                          </a:rPr>
                          <m:t>𝑡</m:t>
                        </m:r>
                      </m:sub>
                    </m:sSub>
                    <m:r>
                      <a:rPr lang="en-US" i="1">
                        <a:solidFill>
                          <a:schemeClr val="tx2"/>
                        </a:solidFill>
                        <a:latin typeface="Cambria Math" panose="02040503050406030204" pitchFamily="18" charset="0"/>
                      </a:rPr>
                      <m:t>(</m:t>
                    </m:r>
                    <m:r>
                      <a:rPr lang="en-US" i="1">
                        <a:solidFill>
                          <a:schemeClr val="tx2"/>
                        </a:solidFill>
                        <a:latin typeface="Cambria Math" panose="02040503050406030204" pitchFamily="18" charset="0"/>
                      </a:rPr>
                      <m:t>𝑘</m:t>
                    </m:r>
                    <m:r>
                      <a:rPr lang="en-US" i="1">
                        <a:solidFill>
                          <a:schemeClr val="tx2"/>
                        </a:solidFill>
                        <a:latin typeface="Cambria Math" panose="02040503050406030204" pitchFamily="18" charset="0"/>
                      </a:rPr>
                      <m:t>)</m:t>
                    </m:r>
                  </m:oMath>
                </a14:m>
                <a:r>
                  <a:rPr lang="en-US" dirty="0" smtClean="0">
                    <a:solidFill>
                      <a:schemeClr val="tx2"/>
                    </a:solidFill>
                    <a:latin typeface="+mn-lt"/>
                  </a:rPr>
                  <a:t> for all </a:t>
                </a:r>
                <a14:m>
                  <m:oMath xmlns:m="http://schemas.openxmlformats.org/officeDocument/2006/math">
                    <m:r>
                      <a:rPr lang="en-US" b="0" i="1" smtClean="0">
                        <a:solidFill>
                          <a:schemeClr val="tx2"/>
                        </a:solidFill>
                        <a:latin typeface="Cambria Math" panose="02040503050406030204" pitchFamily="18" charset="0"/>
                      </a:rPr>
                      <m:t>1</m:t>
                    </m:r>
                    <m:r>
                      <a:rPr lang="en-US" b="0" i="1" smtClean="0">
                        <a:solidFill>
                          <a:schemeClr val="tx2"/>
                        </a:solidFill>
                        <a:latin typeface="Cambria Math" panose="02040503050406030204" pitchFamily="18" charset="0"/>
                        <a:ea typeface="Cambria Math" panose="02040503050406030204" pitchFamily="18" charset="0"/>
                      </a:rPr>
                      <m:t>≤</m:t>
                    </m:r>
                    <m:r>
                      <a:rPr lang="en-US" b="0" i="1" smtClean="0">
                        <a:solidFill>
                          <a:schemeClr val="tx2"/>
                        </a:solidFill>
                        <a:latin typeface="Cambria Math" panose="02040503050406030204" pitchFamily="18" charset="0"/>
                        <a:ea typeface="Cambria Math" panose="02040503050406030204" pitchFamily="18" charset="0"/>
                      </a:rPr>
                      <m:t>𝑘</m:t>
                    </m:r>
                    <m:r>
                      <a:rPr lang="en-US" b="0" i="1" smtClean="0">
                        <a:solidFill>
                          <a:schemeClr val="tx2"/>
                        </a:solidFill>
                        <a:latin typeface="Cambria Math" panose="02040503050406030204" pitchFamily="18" charset="0"/>
                        <a:ea typeface="Cambria Math" panose="02040503050406030204" pitchFamily="18" charset="0"/>
                      </a:rPr>
                      <m:t>≤</m:t>
                    </m:r>
                    <m:r>
                      <a:rPr lang="en-US" b="0" i="1" smtClean="0">
                        <a:solidFill>
                          <a:schemeClr val="tx2"/>
                        </a:solidFill>
                        <a:latin typeface="Cambria Math" panose="02040503050406030204" pitchFamily="18" charset="0"/>
                        <a:ea typeface="Cambria Math" panose="02040503050406030204" pitchFamily="18" charset="0"/>
                      </a:rPr>
                      <m:t>𝑊</m:t>
                    </m:r>
                  </m:oMath>
                </a14:m>
                <a:r>
                  <a:rPr lang="en-US" dirty="0" smtClean="0">
                    <a:solidFill>
                      <a:schemeClr val="tx2"/>
                    </a:solidFill>
                    <a:latin typeface="+mn-lt"/>
                  </a:rPr>
                  <a:t> using </a:t>
                </a:r>
                <a:endParaRPr lang="en-US" dirty="0">
                  <a:solidFill>
                    <a:schemeClr val="tx2"/>
                  </a:solidFill>
                  <a:latin typeface="+mn-lt"/>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189756" y="2309776"/>
                <a:ext cx="2193236" cy="646331"/>
              </a:xfrm>
              <a:prstGeom prst="rect">
                <a:avLst/>
              </a:prstGeom>
              <a:blipFill rotWithShape="0">
                <a:blip r:embed="rId8"/>
                <a:stretch>
                  <a:fillRect l="-1389" t="-5660" r="-3889" b="-14151"/>
                </a:stretch>
              </a:blipFill>
            </p:spPr>
            <p:txBody>
              <a:bodyPr/>
              <a:lstStyle/>
              <a:p>
                <a:r>
                  <a:rPr lang="en-US">
                    <a:noFill/>
                  </a:rPr>
                  <a:t> </a:t>
                </a:r>
              </a:p>
            </p:txBody>
          </p:sp>
        </mc:Fallback>
      </mc:AlternateContent>
      <p:graphicFrame>
        <p:nvGraphicFramePr>
          <p:cNvPr id="17" name="Object 16"/>
          <p:cNvGraphicFramePr>
            <a:graphicFrameLocks noChangeAspect="1"/>
          </p:cNvGraphicFramePr>
          <p:nvPr>
            <p:extLst>
              <p:ext uri="{D42A27DB-BD31-4B8C-83A1-F6EECF244321}">
                <p14:modId xmlns:p14="http://schemas.microsoft.com/office/powerpoint/2010/main" val="2041162713"/>
              </p:ext>
            </p:extLst>
          </p:nvPr>
        </p:nvGraphicFramePr>
        <p:xfrm>
          <a:off x="6207642" y="2919636"/>
          <a:ext cx="2393013" cy="638137"/>
        </p:xfrm>
        <a:graphic>
          <a:graphicData uri="http://schemas.openxmlformats.org/presentationml/2006/ole">
            <mc:AlternateContent xmlns:mc="http://schemas.openxmlformats.org/markup-compatibility/2006">
              <mc:Choice xmlns:v="urn:schemas-microsoft-com:vml" Requires="v">
                <p:oleObj spid="_x0000_s10326" name="Equation" r:id="rId9" imgW="1879600" imgH="558800" progId="Equation.3">
                  <p:embed/>
                </p:oleObj>
              </mc:Choice>
              <mc:Fallback>
                <p:oleObj name="Equation" r:id="rId9" imgW="1879600" imgH="558800" progId="Equation.3">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07642" y="2919636"/>
                        <a:ext cx="2393013" cy="638137"/>
                      </a:xfrm>
                      <a:prstGeom prst="rect">
                        <a:avLst/>
                      </a:prstGeom>
                      <a:noFill/>
                    </p:spPr>
                  </p:pic>
                </p:oleObj>
              </mc:Fallback>
            </mc:AlternateContent>
          </a:graphicData>
        </a:graphic>
      </p:graphicFrame>
      <p:sp>
        <p:nvSpPr>
          <p:cNvPr id="18" name="Diamond 17"/>
          <p:cNvSpPr/>
          <p:nvPr/>
        </p:nvSpPr>
        <p:spPr bwMode="auto">
          <a:xfrm>
            <a:off x="3684347" y="5499653"/>
            <a:ext cx="1516881" cy="887038"/>
          </a:xfrm>
          <a:prstGeom prst="diamond">
            <a:avLst/>
          </a:prstGeom>
          <a:solidFill>
            <a:schemeClr val="tx1">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9" name="TextBox 18"/>
              <p:cNvSpPr txBox="1"/>
              <p:nvPr/>
            </p:nvSpPr>
            <p:spPr>
              <a:xfrm>
                <a:off x="3498569" y="5765778"/>
                <a:ext cx="1895061" cy="369332"/>
              </a:xfrm>
              <a:prstGeom prst="rect">
                <a:avLst/>
              </a:prstGeom>
              <a:noFill/>
            </p:spPr>
            <p:txBody>
              <a:bodyPr wrap="square" rtlCol="0">
                <a:spAutoFit/>
              </a:bodyPr>
              <a:lstStyle/>
              <a:p>
                <a:pPr algn="ctr"/>
                <a:r>
                  <a:rPr lang="en-US" dirty="0" smtClean="0">
                    <a:solidFill>
                      <a:schemeClr val="tx2"/>
                    </a:solidFill>
                    <a:latin typeface="+mn-lt"/>
                  </a:rPr>
                  <a:t>Is </a:t>
                </a:r>
                <a14:m>
                  <m:oMath xmlns:m="http://schemas.openxmlformats.org/officeDocument/2006/math">
                    <m:r>
                      <a:rPr lang="en-US" b="0" i="1" smtClean="0">
                        <a:solidFill>
                          <a:schemeClr val="tx2"/>
                        </a:solidFill>
                        <a:latin typeface="Cambria Math" panose="02040503050406030204" pitchFamily="18" charset="0"/>
                      </a:rPr>
                      <m:t>𝑔</m:t>
                    </m:r>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𝑡</m:t>
                    </m:r>
                    <m:r>
                      <a:rPr lang="en-US" b="0" i="1" smtClean="0">
                        <a:solidFill>
                          <a:schemeClr val="tx2"/>
                        </a:solidFill>
                        <a:latin typeface="Cambria Math" panose="02040503050406030204" pitchFamily="18" charset="0"/>
                      </a:rPr>
                      <m:t>)&gt;</m:t>
                    </m:r>
                    <m:r>
                      <a:rPr lang="en-US" b="0" i="1" smtClean="0">
                        <a:solidFill>
                          <a:schemeClr val="tx2"/>
                        </a:solidFill>
                        <a:latin typeface="Cambria Math" panose="02040503050406030204" pitchFamily="18" charset="0"/>
                        <a:ea typeface="Cambria Math" panose="02040503050406030204" pitchFamily="18" charset="0"/>
                      </a:rPr>
                      <m:t>𝛾</m:t>
                    </m:r>
                  </m:oMath>
                </a14:m>
                <a:r>
                  <a:rPr lang="en-US" dirty="0" smtClean="0">
                    <a:solidFill>
                      <a:schemeClr val="tx2"/>
                    </a:solidFill>
                    <a:latin typeface="+mn-lt"/>
                  </a:rPr>
                  <a:t>?</a:t>
                </a:r>
                <a:endParaRPr lang="en-US" dirty="0">
                  <a:solidFill>
                    <a:schemeClr val="tx2"/>
                  </a:solidFill>
                  <a:latin typeface="+mn-lt"/>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498569" y="5765778"/>
                <a:ext cx="1895061" cy="369332"/>
              </a:xfrm>
              <a:prstGeom prst="rect">
                <a:avLst/>
              </a:prstGeom>
              <a:blipFill rotWithShape="0">
                <a:blip r:embed="rId11"/>
                <a:stretch>
                  <a:fillRect t="-10000" b="-26667"/>
                </a:stretch>
              </a:blipFill>
            </p:spPr>
            <p:txBody>
              <a:bodyPr/>
              <a:lstStyle/>
              <a:p>
                <a:r>
                  <a:rPr lang="en-US">
                    <a:noFill/>
                  </a:rPr>
                  <a:t> </a:t>
                </a:r>
              </a:p>
            </p:txBody>
          </p:sp>
        </mc:Fallback>
      </mc:AlternateContent>
      <p:sp>
        <p:nvSpPr>
          <p:cNvPr id="20" name="Oval 19"/>
          <p:cNvSpPr/>
          <p:nvPr/>
        </p:nvSpPr>
        <p:spPr bwMode="auto">
          <a:xfrm>
            <a:off x="1169179" y="5581752"/>
            <a:ext cx="1199354" cy="722845"/>
          </a:xfrm>
          <a:prstGeom prst="ellipse">
            <a:avLst/>
          </a:prstGeom>
          <a:solidFill>
            <a:schemeClr val="tx1">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1204339" y="5633252"/>
            <a:ext cx="1124346" cy="646331"/>
          </a:xfrm>
          <a:prstGeom prst="rect">
            <a:avLst/>
          </a:prstGeom>
          <a:noFill/>
        </p:spPr>
        <p:txBody>
          <a:bodyPr wrap="none" rtlCol="0">
            <a:spAutoFit/>
          </a:bodyPr>
          <a:lstStyle/>
          <a:p>
            <a:pPr algn="ctr"/>
            <a:r>
              <a:rPr lang="en-US" dirty="0" smtClean="0">
                <a:solidFill>
                  <a:schemeClr val="tx2"/>
                </a:solidFill>
                <a:latin typeface="+mn-lt"/>
              </a:rPr>
              <a:t>Decide H</a:t>
            </a:r>
            <a:r>
              <a:rPr lang="en-US" baseline="-25000" dirty="0" smtClean="0">
                <a:solidFill>
                  <a:schemeClr val="tx2"/>
                </a:solidFill>
                <a:latin typeface="+mn-lt"/>
              </a:rPr>
              <a:t>1</a:t>
            </a:r>
          </a:p>
          <a:p>
            <a:pPr algn="ctr"/>
            <a:r>
              <a:rPr lang="en-US" dirty="0" smtClean="0">
                <a:solidFill>
                  <a:schemeClr val="tx2"/>
                </a:solidFill>
                <a:latin typeface="+mn-lt"/>
              </a:rPr>
              <a:t>(fault)</a:t>
            </a:r>
            <a:endParaRPr lang="en-US" dirty="0">
              <a:solidFill>
                <a:schemeClr val="tx2"/>
              </a:solidFill>
              <a:latin typeface="+mn-lt"/>
            </a:endParaRPr>
          </a:p>
        </p:txBody>
      </p:sp>
      <p:sp>
        <p:nvSpPr>
          <p:cNvPr id="22" name="Oval 21"/>
          <p:cNvSpPr/>
          <p:nvPr/>
        </p:nvSpPr>
        <p:spPr bwMode="auto">
          <a:xfrm>
            <a:off x="6481423" y="5584971"/>
            <a:ext cx="1199354" cy="722845"/>
          </a:xfrm>
          <a:prstGeom prst="ellipse">
            <a:avLst/>
          </a:prstGeom>
          <a:solidFill>
            <a:schemeClr val="tx1">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TextBox 22"/>
          <p:cNvSpPr txBox="1"/>
          <p:nvPr/>
        </p:nvSpPr>
        <p:spPr>
          <a:xfrm>
            <a:off x="6539815" y="5602703"/>
            <a:ext cx="1124346" cy="646331"/>
          </a:xfrm>
          <a:prstGeom prst="rect">
            <a:avLst/>
          </a:prstGeom>
          <a:noFill/>
        </p:spPr>
        <p:txBody>
          <a:bodyPr wrap="none" rtlCol="0">
            <a:spAutoFit/>
          </a:bodyPr>
          <a:lstStyle/>
          <a:p>
            <a:pPr algn="ctr"/>
            <a:r>
              <a:rPr lang="en-US" dirty="0" smtClean="0">
                <a:solidFill>
                  <a:schemeClr val="tx2"/>
                </a:solidFill>
                <a:latin typeface="+mn-lt"/>
              </a:rPr>
              <a:t>Decide H</a:t>
            </a:r>
            <a:r>
              <a:rPr lang="en-US" baseline="-25000" dirty="0" smtClean="0">
                <a:solidFill>
                  <a:schemeClr val="tx2"/>
                </a:solidFill>
                <a:latin typeface="+mn-lt"/>
              </a:rPr>
              <a:t>0</a:t>
            </a:r>
          </a:p>
          <a:p>
            <a:pPr algn="ctr"/>
            <a:r>
              <a:rPr lang="en-US" dirty="0" smtClean="0">
                <a:solidFill>
                  <a:schemeClr val="tx2"/>
                </a:solidFill>
                <a:latin typeface="+mn-lt"/>
              </a:rPr>
              <a:t>(No fault)</a:t>
            </a:r>
            <a:endParaRPr lang="en-US" dirty="0">
              <a:solidFill>
                <a:schemeClr val="tx2"/>
              </a:solidFill>
              <a:latin typeface="+mn-lt"/>
            </a:endParaRPr>
          </a:p>
        </p:txBody>
      </p:sp>
      <p:sp>
        <p:nvSpPr>
          <p:cNvPr id="29" name="TextBox 28"/>
          <p:cNvSpPr txBox="1"/>
          <p:nvPr/>
        </p:nvSpPr>
        <p:spPr>
          <a:xfrm>
            <a:off x="2778257" y="2676947"/>
            <a:ext cx="485519" cy="369332"/>
          </a:xfrm>
          <a:prstGeom prst="rect">
            <a:avLst/>
          </a:prstGeom>
          <a:noFill/>
        </p:spPr>
        <p:txBody>
          <a:bodyPr wrap="none" rtlCol="0">
            <a:spAutoFit/>
          </a:bodyPr>
          <a:lstStyle/>
          <a:p>
            <a:pPr algn="ctr"/>
            <a:r>
              <a:rPr lang="en-US" dirty="0" smtClean="0">
                <a:solidFill>
                  <a:schemeClr val="tx2"/>
                </a:solidFill>
                <a:latin typeface="+mn-lt"/>
              </a:rPr>
              <a:t>Yes</a:t>
            </a:r>
            <a:endParaRPr lang="en-US" dirty="0">
              <a:solidFill>
                <a:schemeClr val="tx2"/>
              </a:solidFill>
              <a:latin typeface="+mn-lt"/>
            </a:endParaRPr>
          </a:p>
        </p:txBody>
      </p:sp>
      <p:sp>
        <p:nvSpPr>
          <p:cNvPr id="30" name="TextBox 29"/>
          <p:cNvSpPr txBox="1"/>
          <p:nvPr/>
        </p:nvSpPr>
        <p:spPr>
          <a:xfrm>
            <a:off x="5568561" y="2683575"/>
            <a:ext cx="455574" cy="369332"/>
          </a:xfrm>
          <a:prstGeom prst="rect">
            <a:avLst/>
          </a:prstGeom>
          <a:noFill/>
        </p:spPr>
        <p:txBody>
          <a:bodyPr wrap="none" rtlCol="0">
            <a:spAutoFit/>
          </a:bodyPr>
          <a:lstStyle/>
          <a:p>
            <a:pPr algn="ctr"/>
            <a:r>
              <a:rPr lang="en-US" dirty="0" smtClean="0">
                <a:solidFill>
                  <a:schemeClr val="tx2"/>
                </a:solidFill>
                <a:latin typeface="+mn-lt"/>
              </a:rPr>
              <a:t>No</a:t>
            </a:r>
            <a:endParaRPr lang="en-US" dirty="0">
              <a:solidFill>
                <a:schemeClr val="tx2"/>
              </a:solidFill>
              <a:latin typeface="+mn-lt"/>
            </a:endParaRPr>
          </a:p>
        </p:txBody>
      </p:sp>
      <p:sp>
        <p:nvSpPr>
          <p:cNvPr id="31" name="Oval 30"/>
          <p:cNvSpPr/>
          <p:nvPr/>
        </p:nvSpPr>
        <p:spPr bwMode="auto">
          <a:xfrm>
            <a:off x="4121426" y="3538333"/>
            <a:ext cx="622852" cy="583096"/>
          </a:xfrm>
          <a:prstGeom prst="ellipse">
            <a:avLst/>
          </a:prstGeom>
          <a:solidFill>
            <a:schemeClr val="tx1">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2" name="Straight Arrow Connector 31"/>
          <p:cNvCxnSpPr/>
          <p:nvPr/>
        </p:nvCxnSpPr>
        <p:spPr bwMode="auto">
          <a:xfrm flipH="1">
            <a:off x="4774018" y="3871364"/>
            <a:ext cx="2564448" cy="0"/>
          </a:xfrm>
          <a:prstGeom prst="straightConnector1">
            <a:avLst/>
          </a:prstGeom>
          <a:noFill/>
          <a:ln w="22225" cap="flat" cmpd="sng" algn="ctr">
            <a:solidFill>
              <a:schemeClr val="tx2"/>
            </a:solidFill>
            <a:prstDash val="solid"/>
            <a:round/>
            <a:headEnd type="none" w="lg" len="med"/>
            <a:tailEnd type="stealth" w="lg" len="med"/>
          </a:ln>
          <a:effectLst/>
        </p:spPr>
      </p:cxnSp>
      <p:cxnSp>
        <p:nvCxnSpPr>
          <p:cNvPr id="33" name="Straight Arrow Connector 32"/>
          <p:cNvCxnSpPr/>
          <p:nvPr/>
        </p:nvCxnSpPr>
        <p:spPr bwMode="auto">
          <a:xfrm>
            <a:off x="1565502" y="3871364"/>
            <a:ext cx="2564448" cy="0"/>
          </a:xfrm>
          <a:prstGeom prst="straightConnector1">
            <a:avLst/>
          </a:prstGeom>
          <a:noFill/>
          <a:ln w="22225" cap="flat" cmpd="sng" algn="ctr">
            <a:solidFill>
              <a:schemeClr val="tx2"/>
            </a:solidFill>
            <a:prstDash val="solid"/>
            <a:round/>
            <a:headEnd type="none" w="lg" len="med"/>
            <a:tailEnd type="stealth" w="lg" len="med"/>
          </a:ln>
          <a:effectLst/>
        </p:spPr>
      </p:cxnSp>
      <p:sp>
        <p:nvSpPr>
          <p:cNvPr id="41" name="TextBox 40"/>
          <p:cNvSpPr txBox="1"/>
          <p:nvPr/>
        </p:nvSpPr>
        <p:spPr>
          <a:xfrm>
            <a:off x="2784885" y="5917107"/>
            <a:ext cx="485519" cy="369332"/>
          </a:xfrm>
          <a:prstGeom prst="rect">
            <a:avLst/>
          </a:prstGeom>
          <a:noFill/>
        </p:spPr>
        <p:txBody>
          <a:bodyPr wrap="none" rtlCol="0">
            <a:spAutoFit/>
          </a:bodyPr>
          <a:lstStyle/>
          <a:p>
            <a:pPr algn="ctr"/>
            <a:r>
              <a:rPr lang="en-US" dirty="0" smtClean="0">
                <a:solidFill>
                  <a:schemeClr val="tx2"/>
                </a:solidFill>
                <a:latin typeface="+mn-lt"/>
              </a:rPr>
              <a:t>Yes</a:t>
            </a:r>
            <a:endParaRPr lang="en-US" dirty="0">
              <a:solidFill>
                <a:schemeClr val="tx2"/>
              </a:solidFill>
              <a:latin typeface="+mn-lt"/>
            </a:endParaRPr>
          </a:p>
        </p:txBody>
      </p:sp>
      <p:sp>
        <p:nvSpPr>
          <p:cNvPr id="42" name="TextBox 41"/>
          <p:cNvSpPr txBox="1"/>
          <p:nvPr/>
        </p:nvSpPr>
        <p:spPr>
          <a:xfrm>
            <a:off x="5575189" y="5923735"/>
            <a:ext cx="455574" cy="369332"/>
          </a:xfrm>
          <a:prstGeom prst="rect">
            <a:avLst/>
          </a:prstGeom>
          <a:noFill/>
        </p:spPr>
        <p:txBody>
          <a:bodyPr wrap="none" rtlCol="0">
            <a:spAutoFit/>
          </a:bodyPr>
          <a:lstStyle/>
          <a:p>
            <a:pPr algn="ctr"/>
            <a:r>
              <a:rPr lang="en-US" dirty="0" smtClean="0">
                <a:solidFill>
                  <a:schemeClr val="tx2"/>
                </a:solidFill>
                <a:latin typeface="+mn-lt"/>
              </a:rPr>
              <a:t>No</a:t>
            </a:r>
            <a:endParaRPr lang="en-US" dirty="0">
              <a:solidFill>
                <a:schemeClr val="tx2"/>
              </a:solidFill>
              <a:latin typeface="+mn-lt"/>
            </a:endParaRPr>
          </a:p>
        </p:txBody>
      </p:sp>
      <p:sp>
        <p:nvSpPr>
          <p:cNvPr id="43" name="TextBox 42"/>
          <p:cNvSpPr txBox="1"/>
          <p:nvPr/>
        </p:nvSpPr>
        <p:spPr>
          <a:xfrm>
            <a:off x="494456" y="570897"/>
            <a:ext cx="1722652" cy="400110"/>
          </a:xfrm>
          <a:prstGeom prst="rect">
            <a:avLst/>
          </a:prstGeom>
          <a:noFill/>
        </p:spPr>
        <p:txBody>
          <a:bodyPr wrap="none" rtlCol="0">
            <a:spAutoFit/>
          </a:bodyPr>
          <a:lstStyle/>
          <a:p>
            <a:pPr algn="ctr"/>
            <a:r>
              <a:rPr lang="en-US" sz="2000" b="1" dirty="0" smtClean="0">
                <a:solidFill>
                  <a:srgbClr val="FF0000"/>
                </a:solidFill>
                <a:latin typeface="+mn-lt"/>
              </a:rPr>
              <a:t>GLR Algorithm</a:t>
            </a:r>
            <a:endParaRPr lang="en-US" sz="2000" b="1" dirty="0">
              <a:solidFill>
                <a:srgbClr val="FF0000"/>
              </a:solidFill>
              <a:latin typeface="+mn-lt"/>
            </a:endParaRPr>
          </a:p>
        </p:txBody>
      </p:sp>
    </p:spTree>
    <p:extLst>
      <p:ext uri="{BB962C8B-B14F-4D97-AF65-F5344CB8AC3E}">
        <p14:creationId xmlns:p14="http://schemas.microsoft.com/office/powerpoint/2010/main" val="25257560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err="1" smtClean="0">
                <a:solidFill>
                  <a:schemeClr val="bg2"/>
                </a:solidFill>
              </a:rPr>
              <a:t>Detection</a:t>
            </a:r>
            <a:r>
              <a:rPr lang="fr-FR" b="1" kern="0" dirty="0" smtClean="0">
                <a:solidFill>
                  <a:schemeClr val="bg2"/>
                </a:solidFill>
              </a:rPr>
              <a:t> </a:t>
            </a:r>
            <a:r>
              <a:rPr lang="fr-FR" b="1" kern="0" dirty="0" err="1" smtClean="0">
                <a:solidFill>
                  <a:schemeClr val="bg2"/>
                </a:solidFill>
              </a:rPr>
              <a:t>Function</a:t>
            </a:r>
            <a:r>
              <a:rPr lang="fr-FR" b="1" kern="0" dirty="0" smtClean="0">
                <a:solidFill>
                  <a:schemeClr val="bg2"/>
                </a:solidFill>
              </a:rPr>
              <a:t> </a:t>
            </a:r>
            <a:r>
              <a:rPr lang="fr-FR" b="1" kern="0" dirty="0" err="1" smtClean="0">
                <a:solidFill>
                  <a:schemeClr val="bg2"/>
                </a:solidFill>
              </a:rPr>
              <a:t>Generated</a:t>
            </a:r>
            <a:r>
              <a:rPr lang="fr-FR" b="1" kern="0" dirty="0" smtClean="0">
                <a:solidFill>
                  <a:schemeClr val="bg2"/>
                </a:solidFill>
              </a:rPr>
              <a:t> by GLR Test</a:t>
            </a:r>
            <a:endParaRPr lang="fr-FR" b="1" kern="0" dirty="0">
              <a:solidFill>
                <a:schemeClr val="bg2"/>
              </a:solidFill>
            </a:endParaRPr>
          </a:p>
        </p:txBody>
      </p:sp>
      <p:sp>
        <p:nvSpPr>
          <p:cNvPr id="16" name="Rectangle 15"/>
          <p:cNvSpPr/>
          <p:nvPr/>
        </p:nvSpPr>
        <p:spPr>
          <a:xfrm>
            <a:off x="1871869" y="5812011"/>
            <a:ext cx="5400261" cy="338554"/>
          </a:xfrm>
          <a:prstGeom prst="rect">
            <a:avLst/>
          </a:prstGeom>
        </p:spPr>
        <p:txBody>
          <a:bodyPr wrap="square">
            <a:spAutoFit/>
          </a:bodyPr>
          <a:lstStyle/>
          <a:p>
            <a:pPr algn="ctr"/>
            <a:r>
              <a:rPr lang="en-GB" sz="1600" b="1" dirty="0">
                <a:solidFill>
                  <a:srgbClr val="FF0000"/>
                </a:solidFill>
                <a:latin typeface="+mn-lt"/>
              </a:rPr>
              <a:t>Detection function with fault on sensor 1</a:t>
            </a:r>
            <a:endParaRPr lang="en-US" sz="1600" b="1" dirty="0">
              <a:solidFill>
                <a:srgbClr val="FF0000"/>
              </a:solidFill>
              <a:latin typeface="+mn-l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l="9514" t="2371" r="5603" b="10791"/>
          <a:stretch>
            <a:fillRect/>
          </a:stretch>
        </p:blipFill>
        <p:spPr bwMode="auto">
          <a:xfrm>
            <a:off x="1857246" y="1139685"/>
            <a:ext cx="5429506" cy="467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7457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err="1" smtClean="0">
                <a:solidFill>
                  <a:schemeClr val="bg2"/>
                </a:solidFill>
              </a:rPr>
              <a:t>Detection</a:t>
            </a:r>
            <a:r>
              <a:rPr lang="fr-FR" b="1" kern="0" dirty="0" smtClean="0">
                <a:solidFill>
                  <a:schemeClr val="bg2"/>
                </a:solidFill>
              </a:rPr>
              <a:t> </a:t>
            </a:r>
            <a:r>
              <a:rPr lang="fr-FR" b="1" kern="0" dirty="0" err="1" smtClean="0">
                <a:solidFill>
                  <a:schemeClr val="bg2"/>
                </a:solidFill>
              </a:rPr>
              <a:t>Function</a:t>
            </a:r>
            <a:r>
              <a:rPr lang="fr-FR" b="1" kern="0" dirty="0" smtClean="0">
                <a:solidFill>
                  <a:schemeClr val="bg2"/>
                </a:solidFill>
              </a:rPr>
              <a:t> </a:t>
            </a:r>
            <a:r>
              <a:rPr lang="fr-FR" b="1" kern="0" dirty="0" err="1" smtClean="0">
                <a:solidFill>
                  <a:schemeClr val="bg2"/>
                </a:solidFill>
              </a:rPr>
              <a:t>Generated</a:t>
            </a:r>
            <a:r>
              <a:rPr lang="fr-FR" b="1" kern="0" dirty="0" smtClean="0">
                <a:solidFill>
                  <a:schemeClr val="bg2"/>
                </a:solidFill>
              </a:rPr>
              <a:t> by GLR Test</a:t>
            </a:r>
            <a:endParaRPr lang="fr-FR" b="1" kern="0" dirty="0">
              <a:solidFill>
                <a:schemeClr val="bg2"/>
              </a:solidFill>
            </a:endParaRPr>
          </a:p>
        </p:txBody>
      </p:sp>
      <p:sp>
        <p:nvSpPr>
          <p:cNvPr id="15" name="Rectangle 14"/>
          <p:cNvSpPr/>
          <p:nvPr/>
        </p:nvSpPr>
        <p:spPr>
          <a:xfrm>
            <a:off x="1871869" y="5812011"/>
            <a:ext cx="5400261" cy="338554"/>
          </a:xfrm>
          <a:prstGeom prst="rect">
            <a:avLst/>
          </a:prstGeom>
        </p:spPr>
        <p:txBody>
          <a:bodyPr wrap="square">
            <a:spAutoFit/>
          </a:bodyPr>
          <a:lstStyle/>
          <a:p>
            <a:pPr algn="ctr"/>
            <a:r>
              <a:rPr lang="en-GB" sz="1600" b="1" dirty="0">
                <a:solidFill>
                  <a:srgbClr val="FF0000"/>
                </a:solidFill>
                <a:latin typeface="+mn-lt"/>
              </a:rPr>
              <a:t>Detection function with fault on sensor </a:t>
            </a:r>
            <a:r>
              <a:rPr lang="en-GB" sz="1600" b="1" dirty="0" smtClean="0">
                <a:solidFill>
                  <a:srgbClr val="FF0000"/>
                </a:solidFill>
                <a:latin typeface="+mn-lt"/>
              </a:rPr>
              <a:t>2</a:t>
            </a:r>
            <a:endParaRPr lang="en-US" sz="1600" b="1" dirty="0">
              <a:solidFill>
                <a:srgbClr val="FF0000"/>
              </a:solidFill>
              <a:latin typeface="+mn-lt"/>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l="9756" t="3957" r="5362" b="7971"/>
          <a:stretch>
            <a:fillRect/>
          </a:stretch>
        </p:blipFill>
        <p:spPr bwMode="auto">
          <a:xfrm>
            <a:off x="1835821" y="1224100"/>
            <a:ext cx="5480699" cy="469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bwMode="auto">
          <a:xfrm>
            <a:off x="6241774" y="4429458"/>
            <a:ext cx="371061" cy="1040459"/>
          </a:xfrm>
          <a:prstGeom prst="ellipse">
            <a:avLst/>
          </a:prstGeom>
          <a:noFill/>
          <a:ln w="25400" cap="flat" cmpd="sng" algn="ctr">
            <a:solidFill>
              <a:srgbClr val="FF0000"/>
            </a:solidFill>
            <a:prstDash val="solid"/>
            <a:round/>
            <a:headEnd type="none" w="med" len="med"/>
            <a:tailEnd type="none" w="med" len="med"/>
          </a:ln>
          <a:effectLst/>
          <a:scene3d>
            <a:camera prst="orthographicFront">
              <a:rot lat="0" lon="0" rev="21000000"/>
            </a:camera>
            <a:lightRig rig="threePt" dir="t"/>
          </a:scene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6321286" y="3080084"/>
            <a:ext cx="371061" cy="1258956"/>
          </a:xfrm>
          <a:prstGeom prst="ellipse">
            <a:avLst/>
          </a:prstGeom>
          <a:noFill/>
          <a:ln w="25400" cap="flat" cmpd="sng" algn="ctr">
            <a:solidFill>
              <a:srgbClr val="FF0000"/>
            </a:solidFill>
            <a:prstDash val="solid"/>
            <a:round/>
            <a:headEnd type="none" w="med" len="med"/>
            <a:tailEnd type="none" w="med" len="med"/>
          </a:ln>
          <a:effectLst/>
          <a:scene3d>
            <a:camera prst="orthographicFront">
              <a:rot lat="0" lon="0" rev="18900000"/>
            </a:camera>
            <a:lightRig rig="threePt" dir="t"/>
          </a:scene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4" name="Straight Connector 3"/>
          <p:cNvCxnSpPr/>
          <p:nvPr/>
        </p:nvCxnSpPr>
        <p:spPr bwMode="auto">
          <a:xfrm>
            <a:off x="4900042" y="5197642"/>
            <a:ext cx="2097791" cy="0"/>
          </a:xfrm>
          <a:prstGeom prst="line">
            <a:avLst/>
          </a:prstGeom>
          <a:noFill/>
          <a:ln w="28575" cap="flat" cmpd="sng" algn="ctr">
            <a:solidFill>
              <a:srgbClr val="FF0000"/>
            </a:solidFill>
            <a:prstDash val="sysDash"/>
            <a:round/>
            <a:headEnd type="none" w="med" len="med"/>
            <a:tailEnd type="none" w="med" len="med"/>
          </a:ln>
          <a:effectLst/>
        </p:spPr>
      </p:cxnSp>
      <p:cxnSp>
        <p:nvCxnSpPr>
          <p:cNvPr id="21" name="Straight Connector 20"/>
          <p:cNvCxnSpPr/>
          <p:nvPr/>
        </p:nvCxnSpPr>
        <p:spPr bwMode="auto">
          <a:xfrm>
            <a:off x="4900041" y="3777917"/>
            <a:ext cx="2097791" cy="0"/>
          </a:xfrm>
          <a:prstGeom prst="line">
            <a:avLst/>
          </a:prstGeom>
          <a:noFill/>
          <a:ln w="28575" cap="flat" cmpd="sng" algn="ctr">
            <a:solidFill>
              <a:srgbClr val="FF0000"/>
            </a:solidFill>
            <a:prstDash val="sysDash"/>
            <a:round/>
            <a:headEnd type="none" w="med" len="med"/>
            <a:tailEnd type="none" w="med" len="med"/>
          </a:ln>
          <a:effectLst/>
        </p:spPr>
      </p:cxnSp>
      <p:cxnSp>
        <p:nvCxnSpPr>
          <p:cNvPr id="22" name="Straight Connector 21"/>
          <p:cNvCxnSpPr/>
          <p:nvPr/>
        </p:nvCxnSpPr>
        <p:spPr bwMode="auto">
          <a:xfrm flipH="1" flipV="1">
            <a:off x="6321286" y="3080084"/>
            <a:ext cx="5347" cy="2334304"/>
          </a:xfrm>
          <a:prstGeom prst="line">
            <a:avLst/>
          </a:prstGeom>
          <a:noFill/>
          <a:ln w="28575" cap="flat" cmpd="sng" algn="ctr">
            <a:solidFill>
              <a:srgbClr val="FF0000"/>
            </a:solidFill>
            <a:prstDash val="sysDash"/>
            <a:round/>
            <a:headEnd type="none" w="med" len="med"/>
            <a:tailEnd type="none" w="med" len="med"/>
          </a:ln>
          <a:effectLst/>
        </p:spPr>
      </p:cxnSp>
    </p:spTree>
    <p:extLst>
      <p:ext uri="{BB962C8B-B14F-4D97-AF65-F5344CB8AC3E}">
        <p14:creationId xmlns:p14="http://schemas.microsoft.com/office/powerpoint/2010/main" val="420937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par>
                                <p:cTn id="16" presetID="22" presetClass="entr" presetSubtype="8"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152949" y="2377440"/>
            <a:ext cx="6883977" cy="1341120"/>
          </a:xfrm>
          <a:prstGeom prst="roundRect">
            <a:avLst/>
          </a:prstGeom>
          <a:ln>
            <a:solidFill>
              <a:srgbClr val="000064"/>
            </a:solidFill>
          </a:ln>
          <a:effectLst>
            <a:outerShdw blurRad="50800" dist="38100" dir="2700000" algn="tl" rotWithShape="0">
              <a:srgbClr val="002060">
                <a:alpha val="40000"/>
              </a:srgbClr>
            </a:outerShdw>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 name="Rounded Rectangle 6"/>
          <p:cNvSpPr/>
          <p:nvPr/>
        </p:nvSpPr>
        <p:spPr bwMode="auto">
          <a:xfrm>
            <a:off x="556958" y="2497138"/>
            <a:ext cx="8040390" cy="11017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3200" b="1" dirty="0" smtClean="0">
                <a:solidFill>
                  <a:schemeClr val="bg2"/>
                </a:solidFill>
              </a:rPr>
              <a:t>Tuning using Receiver Operating Characteristic Curve</a:t>
            </a:r>
            <a:endParaRPr lang="en-US" sz="3200" b="1" dirty="0">
              <a:solidFill>
                <a:schemeClr val="bg2"/>
              </a:solidFill>
            </a:endParaRPr>
          </a:p>
        </p:txBody>
      </p:sp>
    </p:spTree>
    <p:extLst>
      <p:ext uri="{BB962C8B-B14F-4D97-AF65-F5344CB8AC3E}">
        <p14:creationId xmlns:p14="http://schemas.microsoft.com/office/powerpoint/2010/main" val="615406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650875" y="3810000"/>
            <a:ext cx="2778125" cy="1295400"/>
            <a:chOff x="609600" y="3200400"/>
            <a:chExt cx="3082958" cy="1295399"/>
          </a:xfrm>
        </p:grpSpPr>
        <p:grpSp>
          <p:nvGrpSpPr>
            <p:cNvPr id="3" name="Group 16"/>
            <p:cNvGrpSpPr/>
            <p:nvPr/>
          </p:nvGrpSpPr>
          <p:grpSpPr>
            <a:xfrm>
              <a:off x="1084169" y="3886198"/>
              <a:ext cx="2608389" cy="609601"/>
              <a:chOff x="1284760" y="2652300"/>
              <a:chExt cx="2608389" cy="700156"/>
            </a:xfrm>
            <a:scene3d>
              <a:camera prst="orthographicFront"/>
              <a:lightRig rig="flat" dir="t"/>
            </a:scene3d>
          </p:grpSpPr>
          <p:sp>
            <p:nvSpPr>
              <p:cNvPr id="6" name="Rectangle 5"/>
              <p:cNvSpPr/>
              <p:nvPr/>
            </p:nvSpPr>
            <p:spPr>
              <a:xfrm>
                <a:off x="1284760" y="2652300"/>
                <a:ext cx="2608389" cy="700156"/>
              </a:xfrm>
              <a:prstGeom prst="rect">
                <a:avLst/>
              </a:prstGeom>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7" name="Rectangle 6"/>
              <p:cNvSpPr/>
              <p:nvPr/>
            </p:nvSpPr>
            <p:spPr>
              <a:xfrm>
                <a:off x="1284760" y="2677551"/>
                <a:ext cx="2608389" cy="67490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3970" tIns="13970" rIns="13970" bIns="13970" spcCol="1270" anchor="ctr"/>
              <a:lstStyle/>
              <a:p>
                <a:pPr algn="ctr" defTabSz="977900">
                  <a:lnSpc>
                    <a:spcPct val="90000"/>
                  </a:lnSpc>
                  <a:spcAft>
                    <a:spcPct val="35000"/>
                  </a:spcAft>
                  <a:defRPr/>
                </a:pPr>
                <a:r>
                  <a:rPr lang="en-US" sz="2200" dirty="0" smtClean="0">
                    <a:solidFill>
                      <a:schemeClr val="tx2"/>
                    </a:solidFill>
                  </a:rPr>
                  <a:t>Controller</a:t>
                </a:r>
                <a:endParaRPr lang="en-US" sz="2200" dirty="0">
                  <a:solidFill>
                    <a:schemeClr val="tx2"/>
                  </a:solidFill>
                </a:endParaRPr>
              </a:p>
            </p:txBody>
          </p:sp>
        </p:grpSp>
        <p:cxnSp>
          <p:nvCxnSpPr>
            <p:cNvPr id="4" name="Straight Connector 20"/>
            <p:cNvCxnSpPr>
              <a:cxnSpLocks noChangeShapeType="1"/>
            </p:cNvCxnSpPr>
            <p:nvPr/>
          </p:nvCxnSpPr>
          <p:spPr bwMode="auto">
            <a:xfrm>
              <a:off x="609600" y="3200400"/>
              <a:ext cx="0" cy="990600"/>
            </a:xfrm>
            <a:prstGeom prst="line">
              <a:avLst/>
            </a:prstGeom>
            <a:noFill/>
            <a:ln w="25400" algn="ctr">
              <a:solidFill>
                <a:schemeClr val="tx2"/>
              </a:solidFill>
              <a:round/>
              <a:headEnd/>
              <a:tailEnd/>
            </a:ln>
            <a:extLst>
              <a:ext uri="{909E8E84-426E-40DD-AFC4-6F175D3DCCD1}">
                <a14:hiddenFill xmlns:a14="http://schemas.microsoft.com/office/drawing/2010/main">
                  <a:noFill/>
                </a14:hiddenFill>
              </a:ext>
            </a:extLst>
          </p:spPr>
        </p:cxnSp>
        <p:cxnSp>
          <p:nvCxnSpPr>
            <p:cNvPr id="5" name="Straight Connector 22"/>
            <p:cNvCxnSpPr>
              <a:cxnSpLocks noChangeShapeType="1"/>
            </p:cNvCxnSpPr>
            <p:nvPr/>
          </p:nvCxnSpPr>
          <p:spPr bwMode="auto">
            <a:xfrm>
              <a:off x="609600" y="4191000"/>
              <a:ext cx="457200" cy="0"/>
            </a:xfrm>
            <a:prstGeom prst="line">
              <a:avLst/>
            </a:prstGeom>
            <a:noFill/>
            <a:ln w="25400" algn="ctr">
              <a:solidFill>
                <a:schemeClr val="tx2"/>
              </a:solidFill>
              <a:round/>
              <a:headEnd/>
              <a:tailEnd/>
            </a:ln>
            <a:extLst>
              <a:ext uri="{909E8E84-426E-40DD-AFC4-6F175D3DCCD1}">
                <a14:hiddenFill xmlns:a14="http://schemas.microsoft.com/office/drawing/2010/main">
                  <a:noFill/>
                </a14:hiddenFill>
              </a:ext>
            </a:extLst>
          </p:spPr>
        </p:cxnSp>
      </p:grpSp>
      <p:grpSp>
        <p:nvGrpSpPr>
          <p:cNvPr id="8" name="Group 37"/>
          <p:cNvGrpSpPr>
            <a:grpSpLocks/>
          </p:cNvGrpSpPr>
          <p:nvPr/>
        </p:nvGrpSpPr>
        <p:grpSpPr bwMode="auto">
          <a:xfrm>
            <a:off x="650875" y="2895600"/>
            <a:ext cx="2778125" cy="1295400"/>
            <a:chOff x="650875" y="2895600"/>
            <a:chExt cx="3463925" cy="1295400"/>
          </a:xfrm>
        </p:grpSpPr>
        <p:grpSp>
          <p:nvGrpSpPr>
            <p:cNvPr id="9" name="Group 35"/>
            <p:cNvGrpSpPr/>
            <p:nvPr/>
          </p:nvGrpSpPr>
          <p:grpSpPr>
            <a:xfrm>
              <a:off x="1125402" y="3516095"/>
              <a:ext cx="2989398" cy="674905"/>
              <a:chOff x="1284760" y="2548026"/>
              <a:chExt cx="2989398" cy="674905"/>
            </a:xfrm>
            <a:scene3d>
              <a:camera prst="orthographicFront"/>
              <a:lightRig rig="flat" dir="t"/>
            </a:scene3d>
          </p:grpSpPr>
          <p:sp>
            <p:nvSpPr>
              <p:cNvPr id="13" name="Rectangle 12"/>
              <p:cNvSpPr/>
              <p:nvPr/>
            </p:nvSpPr>
            <p:spPr>
              <a:xfrm>
                <a:off x="1284760" y="2548026"/>
                <a:ext cx="2989398" cy="674905"/>
              </a:xfrm>
              <a:prstGeom prst="rect">
                <a:avLst/>
              </a:prstGeom>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4" name="Rectangle 13"/>
              <p:cNvSpPr/>
              <p:nvPr/>
            </p:nvSpPr>
            <p:spPr>
              <a:xfrm>
                <a:off x="1284760" y="2548026"/>
                <a:ext cx="2989398" cy="67490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3970" tIns="13970" rIns="13970" bIns="13970" spcCol="1270" anchor="ctr"/>
              <a:lstStyle/>
              <a:p>
                <a:pPr algn="ctr" defTabSz="977900">
                  <a:lnSpc>
                    <a:spcPct val="90000"/>
                  </a:lnSpc>
                  <a:spcAft>
                    <a:spcPct val="35000"/>
                  </a:spcAft>
                  <a:defRPr/>
                </a:pPr>
                <a:r>
                  <a:rPr lang="en-US" sz="2200" dirty="0">
                    <a:solidFill>
                      <a:schemeClr val="tx2"/>
                    </a:solidFill>
                  </a:rPr>
                  <a:t>Power </a:t>
                </a:r>
                <a:r>
                  <a:rPr lang="en-US" sz="2200" dirty="0" smtClean="0">
                    <a:solidFill>
                      <a:schemeClr val="tx2"/>
                    </a:solidFill>
                  </a:rPr>
                  <a:t>Converters</a:t>
                </a:r>
                <a:endParaRPr lang="en-US" sz="2200" dirty="0">
                  <a:solidFill>
                    <a:schemeClr val="tx2"/>
                  </a:solidFill>
                </a:endParaRPr>
              </a:p>
            </p:txBody>
          </p:sp>
        </p:grpSp>
        <p:grpSp>
          <p:nvGrpSpPr>
            <p:cNvPr id="10" name="Group 23"/>
            <p:cNvGrpSpPr>
              <a:grpSpLocks/>
            </p:cNvGrpSpPr>
            <p:nvPr/>
          </p:nvGrpSpPr>
          <p:grpSpPr bwMode="auto">
            <a:xfrm>
              <a:off x="650875" y="2895600"/>
              <a:ext cx="457195" cy="914400"/>
              <a:chOff x="609600" y="3657599"/>
              <a:chExt cx="457200" cy="914400"/>
            </a:xfrm>
          </p:grpSpPr>
          <p:cxnSp>
            <p:nvCxnSpPr>
              <p:cNvPr id="11" name="Straight Connector 20"/>
              <p:cNvCxnSpPr>
                <a:cxnSpLocks noChangeShapeType="1"/>
              </p:cNvCxnSpPr>
              <p:nvPr/>
            </p:nvCxnSpPr>
            <p:spPr bwMode="auto">
              <a:xfrm>
                <a:off x="609600" y="3657599"/>
                <a:ext cx="0" cy="914400"/>
              </a:xfrm>
              <a:prstGeom prst="line">
                <a:avLst/>
              </a:prstGeom>
              <a:noFill/>
              <a:ln w="25400" algn="ctr">
                <a:solidFill>
                  <a:schemeClr val="tx2"/>
                </a:solidFill>
                <a:round/>
                <a:headEnd/>
                <a:tailEnd/>
              </a:ln>
              <a:extLst>
                <a:ext uri="{909E8E84-426E-40DD-AFC4-6F175D3DCCD1}">
                  <a14:hiddenFill xmlns:a14="http://schemas.microsoft.com/office/drawing/2010/main">
                    <a:noFill/>
                  </a14:hiddenFill>
                </a:ext>
              </a:extLst>
            </p:spPr>
          </p:cxnSp>
          <p:cxnSp>
            <p:nvCxnSpPr>
              <p:cNvPr id="12" name="Straight Connector 22"/>
              <p:cNvCxnSpPr>
                <a:cxnSpLocks noChangeShapeType="1"/>
              </p:cNvCxnSpPr>
              <p:nvPr/>
            </p:nvCxnSpPr>
            <p:spPr bwMode="auto">
              <a:xfrm>
                <a:off x="609600" y="4571999"/>
                <a:ext cx="457200" cy="0"/>
              </a:xfrm>
              <a:prstGeom prst="line">
                <a:avLst/>
              </a:prstGeom>
              <a:noFill/>
              <a:ln w="25400" algn="ctr">
                <a:solidFill>
                  <a:schemeClr val="tx2"/>
                </a:solidFill>
                <a:round/>
                <a:headEnd/>
                <a:tailEnd/>
              </a:ln>
              <a:extLst>
                <a:ext uri="{909E8E84-426E-40DD-AFC4-6F175D3DCCD1}">
                  <a14:hiddenFill xmlns:a14="http://schemas.microsoft.com/office/drawing/2010/main">
                    <a:noFill/>
                  </a14:hiddenFill>
                </a:ext>
              </a:extLst>
            </p:spPr>
          </p:cxnSp>
        </p:grpSp>
      </p:grpSp>
      <p:grpSp>
        <p:nvGrpSpPr>
          <p:cNvPr id="15" name="Group 23"/>
          <p:cNvGrpSpPr>
            <a:grpSpLocks/>
          </p:cNvGrpSpPr>
          <p:nvPr/>
        </p:nvGrpSpPr>
        <p:grpSpPr bwMode="auto">
          <a:xfrm>
            <a:off x="650875" y="1981200"/>
            <a:ext cx="2778125" cy="1219200"/>
            <a:chOff x="609600" y="3276600"/>
            <a:chExt cx="3844967" cy="1219199"/>
          </a:xfrm>
        </p:grpSpPr>
        <p:grpSp>
          <p:nvGrpSpPr>
            <p:cNvPr id="16" name="Group 16"/>
            <p:cNvGrpSpPr/>
            <p:nvPr/>
          </p:nvGrpSpPr>
          <p:grpSpPr>
            <a:xfrm>
              <a:off x="1084169" y="3886198"/>
              <a:ext cx="3370398" cy="609601"/>
              <a:chOff x="1284760" y="2652300"/>
              <a:chExt cx="3370398" cy="700156"/>
            </a:xfrm>
            <a:scene3d>
              <a:camera prst="orthographicFront"/>
              <a:lightRig rig="flat" dir="t"/>
            </a:scene3d>
          </p:grpSpPr>
          <p:sp>
            <p:nvSpPr>
              <p:cNvPr id="19" name="Rectangle 18"/>
              <p:cNvSpPr/>
              <p:nvPr/>
            </p:nvSpPr>
            <p:spPr>
              <a:xfrm>
                <a:off x="1284760" y="2652300"/>
                <a:ext cx="3370398" cy="700156"/>
              </a:xfrm>
              <a:prstGeom prst="rect">
                <a:avLst/>
              </a:prstGeom>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1284760" y="2677551"/>
                <a:ext cx="3370398" cy="67490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3970" tIns="13970" rIns="13970" bIns="13970" spcCol="1270" anchor="ctr"/>
              <a:lstStyle/>
              <a:p>
                <a:pPr algn="ctr" defTabSz="977900" rtl="0">
                  <a:lnSpc>
                    <a:spcPct val="90000"/>
                  </a:lnSpc>
                  <a:spcAft>
                    <a:spcPct val="35000"/>
                  </a:spcAft>
                  <a:defRPr/>
                </a:pPr>
                <a:r>
                  <a:rPr lang="en-US" sz="2200" dirty="0" smtClean="0">
                    <a:solidFill>
                      <a:schemeClr val="tx2"/>
                    </a:solidFill>
                  </a:rPr>
                  <a:t>Sensors</a:t>
                </a:r>
                <a:endParaRPr lang="en-US" sz="2200" dirty="0">
                  <a:solidFill>
                    <a:schemeClr val="tx2"/>
                  </a:solidFill>
                </a:endParaRPr>
              </a:p>
            </p:txBody>
          </p:sp>
        </p:grpSp>
        <p:cxnSp>
          <p:nvCxnSpPr>
            <p:cNvPr id="17" name="Straight Connector 20"/>
            <p:cNvCxnSpPr>
              <a:cxnSpLocks noChangeShapeType="1"/>
            </p:cNvCxnSpPr>
            <p:nvPr/>
          </p:nvCxnSpPr>
          <p:spPr bwMode="auto">
            <a:xfrm>
              <a:off x="609600" y="3276600"/>
              <a:ext cx="0" cy="914400"/>
            </a:xfrm>
            <a:prstGeom prst="line">
              <a:avLst/>
            </a:prstGeom>
            <a:noFill/>
            <a:ln w="25400" algn="ctr">
              <a:solidFill>
                <a:schemeClr val="tx2"/>
              </a:solidFill>
              <a:round/>
              <a:headEnd/>
              <a:tailEnd/>
            </a:ln>
            <a:extLst>
              <a:ext uri="{909E8E84-426E-40DD-AFC4-6F175D3DCCD1}">
                <a14:hiddenFill xmlns:a14="http://schemas.microsoft.com/office/drawing/2010/main">
                  <a:noFill/>
                </a14:hiddenFill>
              </a:ext>
            </a:extLst>
          </p:spPr>
        </p:cxnSp>
        <p:cxnSp>
          <p:nvCxnSpPr>
            <p:cNvPr id="18" name="Straight Connector 22"/>
            <p:cNvCxnSpPr>
              <a:cxnSpLocks noChangeShapeType="1"/>
            </p:cNvCxnSpPr>
            <p:nvPr/>
          </p:nvCxnSpPr>
          <p:spPr bwMode="auto">
            <a:xfrm>
              <a:off x="609600" y="4191000"/>
              <a:ext cx="457200" cy="0"/>
            </a:xfrm>
            <a:prstGeom prst="line">
              <a:avLst/>
            </a:prstGeom>
            <a:noFill/>
            <a:ln w="25400" algn="ctr">
              <a:solidFill>
                <a:schemeClr val="tx2"/>
              </a:solidFill>
              <a:round/>
              <a:headEnd/>
              <a:tailEnd/>
            </a:ln>
            <a:extLst>
              <a:ext uri="{909E8E84-426E-40DD-AFC4-6F175D3DCCD1}">
                <a14:hiddenFill xmlns:a14="http://schemas.microsoft.com/office/drawing/2010/main">
                  <a:noFill/>
                </a14:hiddenFill>
              </a:ext>
            </a:extLst>
          </p:spPr>
        </p:cxnSp>
      </p:grpSp>
      <p:grpSp>
        <p:nvGrpSpPr>
          <p:cNvPr id="21" name="Group 20"/>
          <p:cNvGrpSpPr/>
          <p:nvPr/>
        </p:nvGrpSpPr>
        <p:grpSpPr>
          <a:xfrm>
            <a:off x="650875" y="1066800"/>
            <a:ext cx="2778125" cy="1219200"/>
            <a:chOff x="650875" y="1066800"/>
            <a:chExt cx="3159125" cy="1219200"/>
          </a:xfrm>
        </p:grpSpPr>
        <p:sp>
          <p:nvSpPr>
            <p:cNvPr id="22" name="Straight Connector 3"/>
            <p:cNvSpPr/>
            <p:nvPr/>
          </p:nvSpPr>
          <p:spPr>
            <a:xfrm>
              <a:off x="650875" y="1066800"/>
              <a:ext cx="474663" cy="915988"/>
            </a:xfrm>
            <a:custGeom>
              <a:avLst/>
              <a:gdLst/>
              <a:ahLst/>
              <a:cxnLst/>
              <a:rect l="0" t="0" r="0" b="0"/>
              <a:pathLst>
                <a:path>
                  <a:moveTo>
                    <a:pt x="0" y="0"/>
                  </a:moveTo>
                  <a:lnTo>
                    <a:pt x="0" y="915712"/>
                  </a:lnTo>
                  <a:lnTo>
                    <a:pt x="474569" y="915712"/>
                  </a:lnTo>
                </a:path>
              </a:pathLst>
            </a:custGeom>
            <a:noFill/>
            <a:ln>
              <a:solidFill>
                <a:schemeClr val="tx2"/>
              </a:solidFill>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grpSp>
          <p:nvGrpSpPr>
            <p:cNvPr id="23" name="Group 25"/>
            <p:cNvGrpSpPr/>
            <p:nvPr/>
          </p:nvGrpSpPr>
          <p:grpSpPr>
            <a:xfrm>
              <a:off x="1125402" y="1676400"/>
              <a:ext cx="2684598" cy="609600"/>
              <a:chOff x="1284760" y="2548026"/>
              <a:chExt cx="3370398" cy="674905"/>
            </a:xfrm>
            <a:scene3d>
              <a:camera prst="orthographicFront"/>
              <a:lightRig rig="flat" dir="t"/>
            </a:scene3d>
          </p:grpSpPr>
          <p:sp>
            <p:nvSpPr>
              <p:cNvPr id="24" name="Rectangle 23"/>
              <p:cNvSpPr/>
              <p:nvPr/>
            </p:nvSpPr>
            <p:spPr>
              <a:xfrm>
                <a:off x="1284760" y="2548026"/>
                <a:ext cx="3370398" cy="674905"/>
              </a:xfrm>
              <a:prstGeom prst="rect">
                <a:avLst/>
              </a:prstGeom>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1284760" y="2548026"/>
                <a:ext cx="3370398" cy="67490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3970" tIns="13970" rIns="13970" bIns="13970" spcCol="1270" anchor="ctr"/>
              <a:lstStyle/>
              <a:p>
                <a:pPr algn="ctr" defTabSz="977900">
                  <a:lnSpc>
                    <a:spcPct val="90000"/>
                  </a:lnSpc>
                  <a:spcAft>
                    <a:spcPct val="35000"/>
                  </a:spcAft>
                  <a:defRPr/>
                </a:pPr>
                <a:r>
                  <a:rPr lang="en-US" sz="2200" dirty="0" smtClean="0">
                    <a:solidFill>
                      <a:schemeClr val="tx2"/>
                    </a:solidFill>
                  </a:rPr>
                  <a:t>Machine AC Side</a:t>
                </a:r>
                <a:endParaRPr lang="en-US" sz="2200" dirty="0">
                  <a:solidFill>
                    <a:schemeClr val="tx2"/>
                  </a:solidFill>
                </a:endParaRPr>
              </a:p>
            </p:txBody>
          </p:sp>
        </p:grpSp>
      </p:grpSp>
      <p:grpSp>
        <p:nvGrpSpPr>
          <p:cNvPr id="26" name="Group 21"/>
          <p:cNvGrpSpPr/>
          <p:nvPr/>
        </p:nvGrpSpPr>
        <p:grpSpPr>
          <a:xfrm>
            <a:off x="293338" y="509068"/>
            <a:ext cx="7631462" cy="710132"/>
            <a:chOff x="2739" y="2084524"/>
            <a:chExt cx="3592862" cy="710132"/>
          </a:xfrm>
          <a:scene3d>
            <a:camera prst="orthographicFront"/>
            <a:lightRig rig="flat" dir="t"/>
          </a:scene3d>
        </p:grpSpPr>
        <p:sp>
          <p:nvSpPr>
            <p:cNvPr id="27" name="Rectangle 26"/>
            <p:cNvSpPr/>
            <p:nvPr/>
          </p:nvSpPr>
          <p:spPr>
            <a:xfrm>
              <a:off x="2739" y="2084524"/>
              <a:ext cx="3592862" cy="710132"/>
            </a:xfrm>
            <a:prstGeom prst="rect">
              <a:avLst/>
            </a:prstGeom>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8" name="Rectangle 27"/>
            <p:cNvSpPr/>
            <p:nvPr/>
          </p:nvSpPr>
          <p:spPr>
            <a:xfrm>
              <a:off x="2739" y="2084524"/>
              <a:ext cx="3592862" cy="71013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5875" tIns="15875" rIns="15875" bIns="15875" spcCol="1270" anchor="ctr"/>
            <a:lstStyle/>
            <a:p>
              <a:pPr algn="ctr" defTabSz="2622550">
                <a:lnSpc>
                  <a:spcPct val="90000"/>
                </a:lnSpc>
                <a:spcAft>
                  <a:spcPct val="35000"/>
                </a:spcAft>
                <a:defRPr/>
              </a:pPr>
              <a:r>
                <a:rPr lang="en-US" sz="2800" dirty="0">
                  <a:solidFill>
                    <a:schemeClr val="tx2"/>
                  </a:solidFill>
                </a:rPr>
                <a:t>Common Electrical Faults in Electric Drive Systems</a:t>
              </a:r>
            </a:p>
          </p:txBody>
        </p:sp>
      </p:grpSp>
      <p:grpSp>
        <p:nvGrpSpPr>
          <p:cNvPr id="29" name="Group 23"/>
          <p:cNvGrpSpPr>
            <a:grpSpLocks/>
          </p:cNvGrpSpPr>
          <p:nvPr/>
        </p:nvGrpSpPr>
        <p:grpSpPr bwMode="auto">
          <a:xfrm>
            <a:off x="650875" y="4707507"/>
            <a:ext cx="2778125" cy="1388493"/>
            <a:chOff x="609600" y="3276600"/>
            <a:chExt cx="3082958" cy="1219199"/>
          </a:xfrm>
        </p:grpSpPr>
        <p:grpSp>
          <p:nvGrpSpPr>
            <p:cNvPr id="30" name="Group 16"/>
            <p:cNvGrpSpPr/>
            <p:nvPr/>
          </p:nvGrpSpPr>
          <p:grpSpPr>
            <a:xfrm>
              <a:off x="1084169" y="3886198"/>
              <a:ext cx="2608389" cy="609601"/>
              <a:chOff x="1284760" y="2652300"/>
              <a:chExt cx="2608389" cy="700156"/>
            </a:xfrm>
            <a:scene3d>
              <a:camera prst="orthographicFront"/>
              <a:lightRig rig="flat" dir="t"/>
            </a:scene3d>
          </p:grpSpPr>
          <p:sp>
            <p:nvSpPr>
              <p:cNvPr id="33" name="Rectangle 32"/>
              <p:cNvSpPr/>
              <p:nvPr/>
            </p:nvSpPr>
            <p:spPr>
              <a:xfrm>
                <a:off x="1284760" y="2652300"/>
                <a:ext cx="2608389" cy="700156"/>
              </a:xfrm>
              <a:prstGeom prst="rect">
                <a:avLst/>
              </a:prstGeom>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4" name="Rectangle 33"/>
              <p:cNvSpPr/>
              <p:nvPr/>
            </p:nvSpPr>
            <p:spPr>
              <a:xfrm>
                <a:off x="1707566" y="2677551"/>
                <a:ext cx="1931900" cy="67490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3970" tIns="13970" rIns="13970" bIns="13970" spcCol="1270" anchor="ctr"/>
              <a:lstStyle/>
              <a:p>
                <a:pPr algn="ctr" defTabSz="977900">
                  <a:lnSpc>
                    <a:spcPct val="90000"/>
                  </a:lnSpc>
                  <a:spcAft>
                    <a:spcPct val="35000"/>
                  </a:spcAft>
                  <a:defRPr/>
                </a:pPr>
                <a:r>
                  <a:rPr lang="en-US" sz="2200" dirty="0" smtClean="0">
                    <a:solidFill>
                      <a:schemeClr val="tx2"/>
                    </a:solidFill>
                  </a:rPr>
                  <a:t>Connectors/ DC Bus</a:t>
                </a:r>
                <a:endParaRPr lang="en-US" sz="2200" dirty="0">
                  <a:solidFill>
                    <a:schemeClr val="tx2"/>
                  </a:solidFill>
                </a:endParaRPr>
              </a:p>
            </p:txBody>
          </p:sp>
        </p:grpSp>
        <p:cxnSp>
          <p:nvCxnSpPr>
            <p:cNvPr id="31" name="Straight Connector 20"/>
            <p:cNvCxnSpPr>
              <a:cxnSpLocks noChangeShapeType="1"/>
            </p:cNvCxnSpPr>
            <p:nvPr/>
          </p:nvCxnSpPr>
          <p:spPr bwMode="auto">
            <a:xfrm>
              <a:off x="609600" y="3276600"/>
              <a:ext cx="0" cy="914400"/>
            </a:xfrm>
            <a:prstGeom prst="line">
              <a:avLst/>
            </a:prstGeom>
            <a:noFill/>
            <a:ln w="25400" algn="ctr">
              <a:solidFill>
                <a:schemeClr val="tx2"/>
              </a:solidFill>
              <a:round/>
              <a:headEnd/>
              <a:tailEnd/>
            </a:ln>
            <a:extLst>
              <a:ext uri="{909E8E84-426E-40DD-AFC4-6F175D3DCCD1}">
                <a14:hiddenFill xmlns:a14="http://schemas.microsoft.com/office/drawing/2010/main">
                  <a:noFill/>
                </a14:hiddenFill>
              </a:ext>
            </a:extLst>
          </p:spPr>
        </p:cxnSp>
        <p:cxnSp>
          <p:nvCxnSpPr>
            <p:cNvPr id="32" name="Straight Connector 22"/>
            <p:cNvCxnSpPr>
              <a:cxnSpLocks noChangeShapeType="1"/>
            </p:cNvCxnSpPr>
            <p:nvPr/>
          </p:nvCxnSpPr>
          <p:spPr bwMode="auto">
            <a:xfrm>
              <a:off x="609600" y="4191000"/>
              <a:ext cx="457200" cy="0"/>
            </a:xfrm>
            <a:prstGeom prst="line">
              <a:avLst/>
            </a:prstGeom>
            <a:noFill/>
            <a:ln w="25400" algn="ctr">
              <a:solidFill>
                <a:schemeClr val="tx2"/>
              </a:solidFill>
              <a:round/>
              <a:headEnd/>
              <a:tailEnd/>
            </a:ln>
            <a:extLst>
              <a:ext uri="{909E8E84-426E-40DD-AFC4-6F175D3DCCD1}">
                <a14:hiddenFill xmlns:a14="http://schemas.microsoft.com/office/drawing/2010/main">
                  <a:noFill/>
                </a14:hiddenFill>
              </a:ext>
            </a:extLst>
          </p:spPr>
        </p:cxnSp>
      </p:grpSp>
      <p:grpSp>
        <p:nvGrpSpPr>
          <p:cNvPr id="35" name="Group 34"/>
          <p:cNvGrpSpPr/>
          <p:nvPr/>
        </p:nvGrpSpPr>
        <p:grpSpPr>
          <a:xfrm>
            <a:off x="902043" y="3505200"/>
            <a:ext cx="2650153" cy="674905"/>
            <a:chOff x="2057399" y="6215747"/>
            <a:chExt cx="3031153" cy="674905"/>
          </a:xfrm>
        </p:grpSpPr>
        <p:sp>
          <p:nvSpPr>
            <p:cNvPr id="36" name="Rectangle 35"/>
            <p:cNvSpPr/>
            <p:nvPr/>
          </p:nvSpPr>
          <p:spPr bwMode="auto">
            <a:xfrm>
              <a:off x="2209800" y="6215747"/>
              <a:ext cx="2726353" cy="674905"/>
            </a:xfrm>
            <a:prstGeom prst="rect">
              <a:avLst/>
            </a:prstGeom>
            <a:solidFill>
              <a:schemeClr val="accent3">
                <a:lumMod val="75000"/>
              </a:schemeClr>
            </a:solidFill>
            <a:scene3d>
              <a:camera prst="orthographicFront"/>
              <a:lightRig rig="flat" dir="t"/>
            </a:scene3d>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7" name="Rectangle 36"/>
            <p:cNvSpPr/>
            <p:nvPr/>
          </p:nvSpPr>
          <p:spPr bwMode="auto">
            <a:xfrm>
              <a:off x="2057399" y="6215747"/>
              <a:ext cx="3031153" cy="6749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3970" tIns="13970" rIns="13970" bIns="13970" spcCol="1270" anchor="ctr"/>
            <a:lstStyle/>
            <a:p>
              <a:pPr algn="ctr" defTabSz="977900">
                <a:lnSpc>
                  <a:spcPct val="90000"/>
                </a:lnSpc>
                <a:spcAft>
                  <a:spcPct val="35000"/>
                </a:spcAft>
                <a:defRPr/>
              </a:pPr>
              <a:r>
                <a:rPr lang="en-US" sz="2200" b="1" dirty="0">
                  <a:solidFill>
                    <a:schemeClr val="tx2"/>
                  </a:solidFill>
                </a:rPr>
                <a:t>Power </a:t>
              </a:r>
              <a:r>
                <a:rPr lang="en-US" sz="2200" b="1" dirty="0" smtClean="0">
                  <a:solidFill>
                    <a:schemeClr val="tx2"/>
                  </a:solidFill>
                </a:rPr>
                <a:t>Converters</a:t>
              </a:r>
              <a:endParaRPr lang="en-US" sz="2200" b="1" dirty="0">
                <a:solidFill>
                  <a:schemeClr val="tx2"/>
                </a:solidFill>
              </a:endParaRPr>
            </a:p>
          </p:txBody>
        </p:sp>
      </p:grpSp>
      <p:sp>
        <p:nvSpPr>
          <p:cNvPr id="38" name="Rectangle 15"/>
          <p:cNvSpPr>
            <a:spLocks noChangeArrowheads="1"/>
          </p:cNvSpPr>
          <p:nvPr/>
        </p:nvSpPr>
        <p:spPr bwMode="auto">
          <a:xfrm>
            <a:off x="5029200" y="1600200"/>
            <a:ext cx="3962400" cy="685800"/>
          </a:xfrm>
          <a:prstGeom prst="rect">
            <a:avLst/>
          </a:prstGeom>
          <a:noFill/>
          <a:ln w="9525">
            <a:noFill/>
            <a:miter lim="800000"/>
            <a:headEnd/>
            <a:tailEnd/>
          </a:ln>
          <a:effectLst/>
        </p:spPr>
        <p:txBody>
          <a:bodyPr/>
          <a:lstStyle/>
          <a:p>
            <a:pPr marL="342900" indent="-342900" rtl="0">
              <a:lnSpc>
                <a:spcPct val="125000"/>
              </a:lnSpc>
              <a:buFont typeface="Arial" pitchFamily="34" charset="0"/>
              <a:buChar char="•"/>
              <a:defRPr/>
            </a:pPr>
            <a:r>
              <a:rPr lang="en-US" sz="2000" dirty="0" smtClean="0">
                <a:solidFill>
                  <a:schemeClr val="tx2"/>
                </a:solidFill>
                <a:latin typeface="+mn-lt"/>
                <a:cs typeface="+mn-cs"/>
              </a:rPr>
              <a:t>high power</a:t>
            </a:r>
          </a:p>
          <a:p>
            <a:pPr marL="342900" indent="-342900" rtl="0">
              <a:lnSpc>
                <a:spcPct val="125000"/>
              </a:lnSpc>
              <a:buFont typeface="Arial" pitchFamily="34" charset="0"/>
              <a:buChar char="•"/>
              <a:defRPr/>
            </a:pPr>
            <a:r>
              <a:rPr lang="en-US" sz="2000" dirty="0" smtClean="0">
                <a:solidFill>
                  <a:schemeClr val="tx2"/>
                </a:solidFill>
                <a:latin typeface="+mn-lt"/>
                <a:cs typeface="+mn-cs"/>
              </a:rPr>
              <a:t>relatively low voltage</a:t>
            </a:r>
            <a:endParaRPr lang="en-US" sz="2000" dirty="0">
              <a:solidFill>
                <a:schemeClr val="tx2"/>
              </a:solidFill>
              <a:latin typeface="+mn-lt"/>
              <a:cs typeface="Arial" pitchFamily="34" charset="0"/>
            </a:endParaRPr>
          </a:p>
        </p:txBody>
      </p:sp>
      <p:cxnSp>
        <p:nvCxnSpPr>
          <p:cNvPr id="39" name="Straight Arrow Connector 38"/>
          <p:cNvCxnSpPr/>
          <p:nvPr/>
        </p:nvCxnSpPr>
        <p:spPr bwMode="auto">
          <a:xfrm>
            <a:off x="6400800" y="2590800"/>
            <a:ext cx="0" cy="762000"/>
          </a:xfrm>
          <a:prstGeom prst="straightConnector1">
            <a:avLst/>
          </a:prstGeom>
          <a:solidFill>
            <a:schemeClr val="accent1"/>
          </a:solidFill>
          <a:ln w="25400" cap="flat" cmpd="sng" algn="ctr">
            <a:solidFill>
              <a:srgbClr val="0070C0"/>
            </a:solidFill>
            <a:prstDash val="solid"/>
            <a:round/>
            <a:headEnd type="none" w="med" len="med"/>
            <a:tailEnd type="arrow"/>
          </a:ln>
          <a:effectLst>
            <a:outerShdw blurRad="50800" dist="38100" dir="2700000" algn="tl" rotWithShape="0">
              <a:prstClr val="black">
                <a:alpha val="40000"/>
              </a:prstClr>
            </a:outerShdw>
          </a:effectLst>
        </p:spPr>
      </p:cxnSp>
      <p:sp>
        <p:nvSpPr>
          <p:cNvPr id="40" name="Rectangle 15"/>
          <p:cNvSpPr>
            <a:spLocks noChangeArrowheads="1"/>
          </p:cNvSpPr>
          <p:nvPr/>
        </p:nvSpPr>
        <p:spPr bwMode="auto">
          <a:xfrm>
            <a:off x="4611129" y="3352800"/>
            <a:ext cx="3581400" cy="457200"/>
          </a:xfrm>
          <a:prstGeom prst="rect">
            <a:avLst/>
          </a:prstGeom>
          <a:noFill/>
          <a:ln w="9525">
            <a:noFill/>
            <a:miter lim="800000"/>
            <a:headEnd/>
            <a:tailEnd/>
          </a:ln>
          <a:effectLst/>
        </p:spPr>
        <p:txBody>
          <a:bodyPr/>
          <a:lstStyle/>
          <a:p>
            <a:pPr marL="342900" indent="-342900" algn="ctr" rtl="0">
              <a:lnSpc>
                <a:spcPct val="125000"/>
              </a:lnSpc>
              <a:defRPr/>
            </a:pPr>
            <a:r>
              <a:rPr lang="en-US" sz="2000" dirty="0">
                <a:solidFill>
                  <a:schemeClr val="tx2"/>
                </a:solidFill>
                <a:latin typeface="+mn-lt"/>
                <a:cs typeface="+mn-cs"/>
              </a:rPr>
              <a:t>h</a:t>
            </a:r>
            <a:r>
              <a:rPr lang="en-US" sz="2000" dirty="0" smtClean="0">
                <a:solidFill>
                  <a:schemeClr val="tx2"/>
                </a:solidFill>
                <a:latin typeface="+mn-lt"/>
                <a:cs typeface="+mn-cs"/>
              </a:rPr>
              <a:t>igh current</a:t>
            </a:r>
            <a:endParaRPr lang="en-US" sz="2000" b="1" i="1" dirty="0">
              <a:solidFill>
                <a:schemeClr val="tx2"/>
              </a:solidFill>
              <a:effectLst>
                <a:outerShdw blurRad="38100" dist="38100" dir="2700000" algn="tl">
                  <a:srgbClr val="C0C0C0"/>
                </a:outerShdw>
              </a:effectLst>
              <a:latin typeface="Arial" pitchFamily="34" charset="0"/>
              <a:cs typeface="Arial" pitchFamily="34" charset="0"/>
            </a:endParaRPr>
          </a:p>
        </p:txBody>
      </p:sp>
      <p:sp>
        <p:nvSpPr>
          <p:cNvPr id="41" name="Rectangle 15"/>
          <p:cNvSpPr>
            <a:spLocks noChangeArrowheads="1"/>
          </p:cNvSpPr>
          <p:nvPr/>
        </p:nvSpPr>
        <p:spPr bwMode="auto">
          <a:xfrm>
            <a:off x="4271579" y="4648200"/>
            <a:ext cx="4238107" cy="457200"/>
          </a:xfrm>
          <a:prstGeom prst="rect">
            <a:avLst/>
          </a:prstGeom>
          <a:noFill/>
          <a:ln w="9525">
            <a:noFill/>
            <a:miter lim="800000"/>
            <a:headEnd/>
            <a:tailEnd/>
          </a:ln>
          <a:effectLst/>
        </p:spPr>
        <p:txBody>
          <a:bodyPr/>
          <a:lstStyle/>
          <a:p>
            <a:pPr marL="342900" indent="-342900" algn="ctr" rtl="0">
              <a:lnSpc>
                <a:spcPct val="125000"/>
              </a:lnSpc>
              <a:defRPr/>
            </a:pPr>
            <a:r>
              <a:rPr lang="en-US" sz="2000" dirty="0" smtClean="0">
                <a:solidFill>
                  <a:schemeClr val="tx2"/>
                </a:solidFill>
                <a:latin typeface="+mn-lt"/>
                <a:cs typeface="+mn-cs"/>
              </a:rPr>
              <a:t>increase thermal and electric stresses on the converter components and monitoring sensors</a:t>
            </a:r>
            <a:endParaRPr lang="en-US" sz="2000" b="1" i="1" dirty="0">
              <a:solidFill>
                <a:schemeClr val="tx2"/>
              </a:solidFill>
              <a:effectLst>
                <a:outerShdw blurRad="38100" dist="38100" dir="2700000" algn="tl">
                  <a:srgbClr val="C0C0C0"/>
                </a:outerShdw>
              </a:effectLst>
              <a:latin typeface="Arial" pitchFamily="34" charset="0"/>
              <a:cs typeface="Arial" pitchFamily="34" charset="0"/>
            </a:endParaRPr>
          </a:p>
        </p:txBody>
      </p:sp>
      <p:cxnSp>
        <p:nvCxnSpPr>
          <p:cNvPr id="42" name="Straight Arrow Connector 41"/>
          <p:cNvCxnSpPr/>
          <p:nvPr/>
        </p:nvCxnSpPr>
        <p:spPr bwMode="auto">
          <a:xfrm>
            <a:off x="6400800" y="3886200"/>
            <a:ext cx="0" cy="762000"/>
          </a:xfrm>
          <a:prstGeom prst="straightConnector1">
            <a:avLst/>
          </a:prstGeom>
          <a:solidFill>
            <a:schemeClr val="accent1"/>
          </a:solidFill>
          <a:ln w="25400" cap="flat" cmpd="sng" algn="ctr">
            <a:solidFill>
              <a:srgbClr val="0070C0"/>
            </a:solidFill>
            <a:prstDash val="solid"/>
            <a:round/>
            <a:headEnd type="none" w="med" len="med"/>
            <a:tailEnd type="arrow"/>
          </a:ln>
          <a:effectLst>
            <a:outerShdw blurRad="50800" dist="38100" dir="2700000" algn="tl" rotWithShape="0">
              <a:prstClr val="black">
                <a:alpha val="40000"/>
              </a:prstClr>
            </a:outerShdw>
          </a:effectLst>
        </p:spPr>
      </p:cxnSp>
    </p:spTree>
    <p:extLst>
      <p:ext uri="{BB962C8B-B14F-4D97-AF65-F5344CB8AC3E}">
        <p14:creationId xmlns:p14="http://schemas.microsoft.com/office/powerpoint/2010/main" val="7517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down)">
                                      <p:cBhvr>
                                        <p:cTn id="8" dur="500"/>
                                        <p:tgtEl>
                                          <p:spTgt spid="21"/>
                                        </p:tgtEl>
                                      </p:cBhvr>
                                    </p:animEffect>
                                  </p:childTnLst>
                                </p:cTn>
                              </p:par>
                              <p:par>
                                <p:cTn id="9" presetID="12" presetClass="entr" presetSubtype="1"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lide(fromTop)">
                                      <p:cBhvr>
                                        <p:cTn id="11" dur="500"/>
                                        <p:tgtEl>
                                          <p:spTgt spid="15"/>
                                        </p:tgtEl>
                                      </p:cBhvr>
                                    </p:animEffect>
                                  </p:childTnLst>
                                </p:cTn>
                              </p:par>
                              <p:par>
                                <p:cTn id="12" presetID="12" presetClass="entr" presetSubtype="1"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Top)">
                                      <p:cBhvr>
                                        <p:cTn id="14" dur="500"/>
                                        <p:tgtEl>
                                          <p:spTgt spid="8"/>
                                        </p:tgtEl>
                                      </p:cBhvr>
                                    </p:animEffect>
                                  </p:childTnLst>
                                </p:cTn>
                              </p:par>
                              <p:par>
                                <p:cTn id="15" presetID="12" presetClass="entr" presetSubtype="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lide(fromTop)">
                                      <p:cBhvr>
                                        <p:cTn id="17" dur="500"/>
                                        <p:tgtEl>
                                          <p:spTgt spid="2"/>
                                        </p:tgtEl>
                                      </p:cBhvr>
                                    </p:animEffect>
                                  </p:childTnLst>
                                </p:cTn>
                              </p:par>
                              <p:par>
                                <p:cTn id="18" presetID="12" presetClass="entr" presetSubtype="1"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slide(fromTop)">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slide(fromLeft)">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slide(fromTop)">
                                      <p:cBhvr>
                                        <p:cTn id="35" dur="500"/>
                                        <p:tgtEl>
                                          <p:spTgt spid="39"/>
                                        </p:tgtEl>
                                      </p:cBhvr>
                                    </p:animEffect>
                                  </p:childTnLst>
                                </p:cTn>
                              </p:par>
                              <p:par>
                                <p:cTn id="36" presetID="12" presetClass="entr" presetSubtype="1"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slide(fromTop)">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slide(fromTop)">
                                      <p:cBhvr>
                                        <p:cTn id="43" dur="500"/>
                                        <p:tgtEl>
                                          <p:spTgt spid="42"/>
                                        </p:tgtEl>
                                      </p:cBhvr>
                                    </p:animEffect>
                                  </p:childTnLst>
                                </p:cTn>
                              </p:par>
                              <p:par>
                                <p:cTn id="44" presetID="12" presetClass="entr" presetSubtype="1"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slide(fromTop)">
                                      <p:cBhvr>
                                        <p:cTn id="4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2085521" y="5631824"/>
            <a:ext cx="5400261" cy="410686"/>
            <a:chOff x="2085521" y="5631824"/>
            <a:chExt cx="5400261" cy="410686"/>
          </a:xfrm>
        </p:grpSpPr>
        <p:cxnSp>
          <p:nvCxnSpPr>
            <p:cNvPr id="3" name="Straight Arrow Connector 2"/>
            <p:cNvCxnSpPr/>
            <p:nvPr/>
          </p:nvCxnSpPr>
          <p:spPr bwMode="auto">
            <a:xfrm>
              <a:off x="2528085" y="5631824"/>
              <a:ext cx="4667534" cy="0"/>
            </a:xfrm>
            <a:prstGeom prst="straightConnector1">
              <a:avLst/>
            </a:prstGeom>
            <a:noFill/>
            <a:ln w="15875" cap="flat" cmpd="sng" algn="ctr">
              <a:solidFill>
                <a:schemeClr val="tx2"/>
              </a:solidFill>
              <a:prstDash val="solid"/>
              <a:round/>
              <a:headEnd type="none" w="med" len="med"/>
              <a:tailEnd type="stealth" w="lg" len="med"/>
            </a:ln>
            <a:effectLst/>
          </p:spPr>
        </p:cxnSp>
        <p:sp>
          <p:nvSpPr>
            <p:cNvPr id="4" name="Rectangle 3"/>
            <p:cNvSpPr/>
            <p:nvPr/>
          </p:nvSpPr>
          <p:spPr>
            <a:xfrm>
              <a:off x="2085521" y="5703956"/>
              <a:ext cx="5400261" cy="338554"/>
            </a:xfrm>
            <a:prstGeom prst="rect">
              <a:avLst/>
            </a:prstGeom>
          </p:spPr>
          <p:txBody>
            <a:bodyPr wrap="square">
              <a:spAutoFit/>
            </a:bodyPr>
            <a:lstStyle/>
            <a:p>
              <a:pPr algn="ctr"/>
              <a:r>
                <a:rPr lang="en-GB" sz="1600" dirty="0" smtClean="0">
                  <a:solidFill>
                    <a:schemeClr val="tx2"/>
                  </a:solidFill>
                  <a:latin typeface="+mn-lt"/>
                </a:rPr>
                <a:t>false positives rate (</a:t>
              </a:r>
              <a:r>
                <a:rPr lang="en-GB" sz="1600" dirty="0" err="1" smtClean="0">
                  <a:solidFill>
                    <a:schemeClr val="tx2"/>
                  </a:solidFill>
                  <a:latin typeface="+mn-lt"/>
                </a:rPr>
                <a:t>tpr</a:t>
              </a:r>
              <a:r>
                <a:rPr lang="en-GB" sz="1600" dirty="0" smtClean="0">
                  <a:solidFill>
                    <a:schemeClr val="tx2"/>
                  </a:solidFill>
                  <a:latin typeface="+mn-lt"/>
                </a:rPr>
                <a:t>)</a:t>
              </a:r>
              <a:endParaRPr lang="en-US" sz="1600" dirty="0">
                <a:solidFill>
                  <a:schemeClr val="tx2"/>
                </a:solidFill>
                <a:latin typeface="+mn-lt"/>
              </a:endParaRPr>
            </a:p>
          </p:txBody>
        </p:sp>
      </p:grpSp>
      <p:grpSp>
        <p:nvGrpSpPr>
          <p:cNvPr id="42" name="Group 41"/>
          <p:cNvGrpSpPr/>
          <p:nvPr/>
        </p:nvGrpSpPr>
        <p:grpSpPr>
          <a:xfrm>
            <a:off x="2012081" y="908533"/>
            <a:ext cx="519636" cy="5400261"/>
            <a:chOff x="2012081" y="908533"/>
            <a:chExt cx="519636" cy="5400261"/>
          </a:xfrm>
        </p:grpSpPr>
        <p:cxnSp>
          <p:nvCxnSpPr>
            <p:cNvPr id="5" name="Straight Arrow Connector 4"/>
            <p:cNvCxnSpPr/>
            <p:nvPr/>
          </p:nvCxnSpPr>
          <p:spPr bwMode="auto">
            <a:xfrm rot="16200000">
              <a:off x="410110" y="3517588"/>
              <a:ext cx="4243213" cy="0"/>
            </a:xfrm>
            <a:prstGeom prst="straightConnector1">
              <a:avLst/>
            </a:prstGeom>
            <a:noFill/>
            <a:ln w="15875" cap="flat" cmpd="sng" algn="ctr">
              <a:solidFill>
                <a:schemeClr val="tx2"/>
              </a:solidFill>
              <a:prstDash val="solid"/>
              <a:round/>
              <a:headEnd type="none" w="med" len="med"/>
              <a:tailEnd type="stealth" w="lg" len="med"/>
            </a:ln>
            <a:effectLst/>
          </p:spPr>
        </p:cxnSp>
        <p:sp>
          <p:nvSpPr>
            <p:cNvPr id="6" name="Rectangle 5"/>
            <p:cNvSpPr/>
            <p:nvPr/>
          </p:nvSpPr>
          <p:spPr>
            <a:xfrm rot="16200000">
              <a:off x="-518773" y="3439387"/>
              <a:ext cx="5400261" cy="338554"/>
            </a:xfrm>
            <a:prstGeom prst="rect">
              <a:avLst/>
            </a:prstGeom>
          </p:spPr>
          <p:txBody>
            <a:bodyPr wrap="square">
              <a:spAutoFit/>
            </a:bodyPr>
            <a:lstStyle/>
            <a:p>
              <a:pPr algn="ctr"/>
              <a:r>
                <a:rPr lang="en-GB" sz="1600" dirty="0" smtClean="0">
                  <a:solidFill>
                    <a:schemeClr val="tx2"/>
                  </a:solidFill>
                  <a:latin typeface="+mn-lt"/>
                </a:rPr>
                <a:t>true positives rate (</a:t>
              </a:r>
              <a:r>
                <a:rPr lang="en-GB" sz="1600" dirty="0" err="1">
                  <a:solidFill>
                    <a:schemeClr val="tx2"/>
                  </a:solidFill>
                  <a:latin typeface="+mn-lt"/>
                </a:rPr>
                <a:t>f</a:t>
              </a:r>
              <a:r>
                <a:rPr lang="en-GB" sz="1600" dirty="0" err="1" smtClean="0">
                  <a:solidFill>
                    <a:schemeClr val="tx2"/>
                  </a:solidFill>
                  <a:latin typeface="+mn-lt"/>
                </a:rPr>
                <a:t>pr</a:t>
              </a:r>
              <a:r>
                <a:rPr lang="en-GB" sz="1600" dirty="0" smtClean="0">
                  <a:solidFill>
                    <a:schemeClr val="tx2"/>
                  </a:solidFill>
                  <a:latin typeface="+mn-lt"/>
                </a:rPr>
                <a:t>)</a:t>
              </a:r>
              <a:endParaRPr lang="en-US" sz="1600" dirty="0">
                <a:solidFill>
                  <a:schemeClr val="tx2"/>
                </a:solidFill>
                <a:latin typeface="+mn-lt"/>
              </a:endParaRPr>
            </a:p>
          </p:txBody>
        </p:sp>
      </p:grpSp>
      <p:grpSp>
        <p:nvGrpSpPr>
          <p:cNvPr id="46" name="Group 45"/>
          <p:cNvGrpSpPr/>
          <p:nvPr/>
        </p:nvGrpSpPr>
        <p:grpSpPr>
          <a:xfrm>
            <a:off x="1856196" y="1577649"/>
            <a:ext cx="5400261" cy="4279709"/>
            <a:chOff x="1856196" y="1577649"/>
            <a:chExt cx="5400261" cy="4279709"/>
          </a:xfrm>
        </p:grpSpPr>
        <p:sp>
          <p:nvSpPr>
            <p:cNvPr id="16" name="Rectangle 15"/>
            <p:cNvSpPr/>
            <p:nvPr/>
          </p:nvSpPr>
          <p:spPr>
            <a:xfrm>
              <a:off x="2445622" y="5312864"/>
              <a:ext cx="750061" cy="307777"/>
            </a:xfrm>
            <a:prstGeom prst="rect">
              <a:avLst/>
            </a:prstGeom>
          </p:spPr>
          <p:txBody>
            <a:bodyPr wrap="square">
              <a:spAutoFit/>
            </a:bodyPr>
            <a:lstStyle/>
            <a:p>
              <a:pPr algn="ctr"/>
              <a:r>
                <a:rPr lang="en-US" sz="1400" dirty="0" smtClean="0">
                  <a:solidFill>
                    <a:schemeClr val="tx2"/>
                  </a:solidFill>
                  <a:latin typeface="+mn-lt"/>
                  <a:ea typeface="Cambria Math" panose="02040503050406030204" pitchFamily="18" charset="0"/>
                </a:rPr>
                <a:t>(0, 0)</a:t>
              </a:r>
              <a:endParaRPr lang="en-US" sz="1400" dirty="0">
                <a:solidFill>
                  <a:schemeClr val="tx2"/>
                </a:solidFill>
                <a:latin typeface="+mn-lt"/>
              </a:endParaRPr>
            </a:p>
          </p:txBody>
        </p:sp>
        <p:sp>
          <p:nvSpPr>
            <p:cNvPr id="17" name="Rectangle 16"/>
            <p:cNvSpPr/>
            <p:nvPr/>
          </p:nvSpPr>
          <p:spPr>
            <a:xfrm>
              <a:off x="6248579" y="1577649"/>
              <a:ext cx="750061" cy="307777"/>
            </a:xfrm>
            <a:prstGeom prst="rect">
              <a:avLst/>
            </a:prstGeom>
          </p:spPr>
          <p:txBody>
            <a:bodyPr wrap="square">
              <a:spAutoFit/>
            </a:bodyPr>
            <a:lstStyle/>
            <a:p>
              <a:pPr algn="ctr"/>
              <a:r>
                <a:rPr lang="en-US" sz="1400" dirty="0" smtClean="0">
                  <a:solidFill>
                    <a:schemeClr val="tx2"/>
                  </a:solidFill>
                  <a:latin typeface="+mn-lt"/>
                  <a:ea typeface="Cambria Math" panose="02040503050406030204" pitchFamily="18" charset="0"/>
                </a:rPr>
                <a:t>(1, 1)</a:t>
              </a:r>
              <a:endParaRPr lang="en-US" sz="1400" dirty="0">
                <a:solidFill>
                  <a:schemeClr val="tx2"/>
                </a:solidFill>
                <a:latin typeface="+mn-lt"/>
              </a:endParaRPr>
            </a:p>
          </p:txBody>
        </p:sp>
        <p:grpSp>
          <p:nvGrpSpPr>
            <p:cNvPr id="45" name="Group 44"/>
            <p:cNvGrpSpPr/>
            <p:nvPr/>
          </p:nvGrpSpPr>
          <p:grpSpPr>
            <a:xfrm>
              <a:off x="1856196" y="1677866"/>
              <a:ext cx="5400261" cy="4179492"/>
              <a:chOff x="1856196" y="1677866"/>
              <a:chExt cx="5400261" cy="4179492"/>
            </a:xfrm>
          </p:grpSpPr>
          <p:cxnSp>
            <p:nvCxnSpPr>
              <p:cNvPr id="13" name="Straight Connector 12"/>
              <p:cNvCxnSpPr/>
              <p:nvPr/>
            </p:nvCxnSpPr>
            <p:spPr bwMode="auto">
              <a:xfrm>
                <a:off x="2547817" y="1859486"/>
                <a:ext cx="4058134" cy="0"/>
              </a:xfrm>
              <a:prstGeom prst="line">
                <a:avLst/>
              </a:prstGeom>
              <a:noFill/>
              <a:ln w="15875" cap="flat" cmpd="sng" algn="ctr">
                <a:solidFill>
                  <a:schemeClr val="tx2"/>
                </a:solidFill>
                <a:prstDash val="dash"/>
                <a:round/>
                <a:headEnd type="none" w="med" len="med"/>
                <a:tailEnd type="none" w="med" len="med"/>
              </a:ln>
              <a:effectLst/>
            </p:spPr>
          </p:cxnSp>
          <p:cxnSp>
            <p:nvCxnSpPr>
              <p:cNvPr id="14" name="Straight Connector 13"/>
              <p:cNvCxnSpPr/>
              <p:nvPr/>
            </p:nvCxnSpPr>
            <p:spPr bwMode="auto">
              <a:xfrm flipV="1">
                <a:off x="6596652" y="1829360"/>
                <a:ext cx="0" cy="3824281"/>
              </a:xfrm>
              <a:prstGeom prst="line">
                <a:avLst/>
              </a:prstGeom>
              <a:noFill/>
              <a:ln w="15875" cap="flat" cmpd="sng" algn="ctr">
                <a:solidFill>
                  <a:schemeClr val="tx2"/>
                </a:solidFill>
                <a:prstDash val="dash"/>
                <a:round/>
                <a:headEnd type="none" w="med" len="med"/>
                <a:tailEnd type="none" w="med" len="med"/>
              </a:ln>
              <a:effectLst/>
            </p:spPr>
          </p:cxnSp>
          <p:grpSp>
            <p:nvGrpSpPr>
              <p:cNvPr id="44" name="Group 43"/>
              <p:cNvGrpSpPr/>
              <p:nvPr/>
            </p:nvGrpSpPr>
            <p:grpSpPr>
              <a:xfrm>
                <a:off x="1856196" y="1677866"/>
                <a:ext cx="5400261" cy="4179492"/>
                <a:chOff x="1856196" y="1677866"/>
                <a:chExt cx="5400261" cy="4179492"/>
              </a:xfrm>
            </p:grpSpPr>
            <p:sp>
              <p:nvSpPr>
                <p:cNvPr id="8" name="Freeform 7"/>
                <p:cNvSpPr/>
                <p:nvPr/>
              </p:nvSpPr>
              <p:spPr bwMode="auto">
                <a:xfrm>
                  <a:off x="2549376" y="1869970"/>
                  <a:ext cx="4045942" cy="3756025"/>
                </a:xfrm>
                <a:custGeom>
                  <a:avLst/>
                  <a:gdLst>
                    <a:gd name="connsiteX0" fmla="*/ 0 w 3038475"/>
                    <a:gd name="connsiteY0" fmla="*/ 3145209 h 3145209"/>
                    <a:gd name="connsiteX1" fmla="*/ 504825 w 3038475"/>
                    <a:gd name="connsiteY1" fmla="*/ 1040184 h 3145209"/>
                    <a:gd name="connsiteX2" fmla="*/ 1400175 w 3038475"/>
                    <a:gd name="connsiteY2" fmla="*/ 163884 h 3145209"/>
                    <a:gd name="connsiteX3" fmla="*/ 3038475 w 3038475"/>
                    <a:gd name="connsiteY3" fmla="*/ 1959 h 3145209"/>
                  </a:gdLst>
                  <a:ahLst/>
                  <a:cxnLst>
                    <a:cxn ang="0">
                      <a:pos x="connsiteX0" y="connsiteY0"/>
                    </a:cxn>
                    <a:cxn ang="0">
                      <a:pos x="connsiteX1" y="connsiteY1"/>
                    </a:cxn>
                    <a:cxn ang="0">
                      <a:pos x="connsiteX2" y="connsiteY2"/>
                    </a:cxn>
                    <a:cxn ang="0">
                      <a:pos x="connsiteX3" y="connsiteY3"/>
                    </a:cxn>
                  </a:cxnLst>
                  <a:rect l="l" t="t" r="r" b="b"/>
                  <a:pathLst>
                    <a:path w="3038475" h="3145209">
                      <a:moveTo>
                        <a:pt x="0" y="3145209"/>
                      </a:moveTo>
                      <a:cubicBezTo>
                        <a:pt x="135731" y="2341140"/>
                        <a:pt x="271463" y="1537071"/>
                        <a:pt x="504825" y="1040184"/>
                      </a:cubicBezTo>
                      <a:cubicBezTo>
                        <a:pt x="738188" y="543296"/>
                        <a:pt x="977900" y="336921"/>
                        <a:pt x="1400175" y="163884"/>
                      </a:cubicBezTo>
                      <a:cubicBezTo>
                        <a:pt x="1822450" y="-9153"/>
                        <a:pt x="2430462" y="-3597"/>
                        <a:pt x="3038475" y="1959"/>
                      </a:cubicBezTo>
                    </a:path>
                  </a:pathLst>
                </a:custGeom>
                <a:noFill/>
                <a:ln w="222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Freeform 9"/>
                <p:cNvSpPr/>
                <p:nvPr/>
              </p:nvSpPr>
              <p:spPr bwMode="auto">
                <a:xfrm>
                  <a:off x="4177327" y="3378641"/>
                  <a:ext cx="847725" cy="914400"/>
                </a:xfrm>
                <a:custGeom>
                  <a:avLst/>
                  <a:gdLst>
                    <a:gd name="connsiteX0" fmla="*/ 0 w 847725"/>
                    <a:gd name="connsiteY0" fmla="*/ 914400 h 914400"/>
                    <a:gd name="connsiteX1" fmla="*/ 228600 w 847725"/>
                    <a:gd name="connsiteY1" fmla="*/ 333375 h 914400"/>
                    <a:gd name="connsiteX2" fmla="*/ 504825 w 847725"/>
                    <a:gd name="connsiteY2" fmla="*/ 95250 h 914400"/>
                    <a:gd name="connsiteX3" fmla="*/ 847725 w 847725"/>
                    <a:gd name="connsiteY3" fmla="*/ 0 h 914400"/>
                    <a:gd name="connsiteX4" fmla="*/ 847725 w 847725"/>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725" h="914400">
                      <a:moveTo>
                        <a:pt x="0" y="914400"/>
                      </a:moveTo>
                      <a:cubicBezTo>
                        <a:pt x="72231" y="692150"/>
                        <a:pt x="144462" y="469900"/>
                        <a:pt x="228600" y="333375"/>
                      </a:cubicBezTo>
                      <a:cubicBezTo>
                        <a:pt x="312738" y="196850"/>
                        <a:pt x="401638" y="150812"/>
                        <a:pt x="504825" y="95250"/>
                      </a:cubicBezTo>
                      <a:cubicBezTo>
                        <a:pt x="608012" y="39688"/>
                        <a:pt x="847725" y="0"/>
                        <a:pt x="847725" y="0"/>
                      </a:cubicBezTo>
                      <a:lnTo>
                        <a:pt x="847725" y="0"/>
                      </a:lnTo>
                    </a:path>
                  </a:pathLst>
                </a:custGeom>
                <a:noFill/>
                <a:ln w="19050" cap="flat" cmpd="sng" algn="ctr">
                  <a:solidFill>
                    <a:srgbClr val="FF0000"/>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1" name="Rectangle 10"/>
                    <p:cNvSpPr/>
                    <p:nvPr/>
                  </p:nvSpPr>
                  <p:spPr>
                    <a:xfrm>
                      <a:off x="4203411" y="3716257"/>
                      <a:ext cx="1843023" cy="338554"/>
                    </a:xfrm>
                    <a:prstGeom prst="rect">
                      <a:avLst/>
                    </a:prstGeom>
                  </p:spPr>
                  <p:txBody>
                    <a:bodyPr wrap="square">
                      <a:spAutoFit/>
                    </a:bodyPr>
                    <a:lstStyle/>
                    <a:p>
                      <a:pPr algn="ctr"/>
                      <a:r>
                        <a:rPr lang="en-US" sz="1600" dirty="0" smtClean="0">
                          <a:solidFill>
                            <a:schemeClr val="tx2"/>
                          </a:solidFill>
                          <a:latin typeface="+mn-lt"/>
                          <a:ea typeface="Cambria Math" panose="02040503050406030204" pitchFamily="18" charset="0"/>
                        </a:rPr>
                        <a:t>as </a:t>
                      </a:r>
                      <a14:m>
                        <m:oMath xmlns:m="http://schemas.openxmlformats.org/officeDocument/2006/math">
                          <m:r>
                            <a:rPr lang="en-US" sz="1600" i="1" smtClean="0">
                              <a:solidFill>
                                <a:schemeClr val="tx2"/>
                              </a:solidFill>
                              <a:latin typeface="Cambria Math" panose="02040503050406030204" pitchFamily="18" charset="0"/>
                              <a:ea typeface="Cambria Math" panose="02040503050406030204" pitchFamily="18" charset="0"/>
                            </a:rPr>
                            <m:t>𝛾</m:t>
                          </m:r>
                        </m:oMath>
                      </a14:m>
                      <a:r>
                        <a:rPr lang="en-US" sz="1600" dirty="0" smtClean="0">
                          <a:solidFill>
                            <a:schemeClr val="tx2"/>
                          </a:solidFill>
                          <a:latin typeface="+mn-lt"/>
                        </a:rPr>
                        <a:t> increase</a:t>
                      </a:r>
                      <a:endParaRPr lang="en-US" sz="1600" dirty="0">
                        <a:solidFill>
                          <a:schemeClr val="tx2"/>
                        </a:solidFill>
                        <a:latin typeface="+mn-lt"/>
                      </a:endParaRPr>
                    </a:p>
                  </p:txBody>
                </p:sp>
              </mc:Choice>
              <mc:Fallback xmlns="">
                <p:sp>
                  <p:nvSpPr>
                    <p:cNvPr id="11" name="Rectangle 10"/>
                    <p:cNvSpPr>
                      <a:spLocks noRot="1" noChangeAspect="1" noMove="1" noResize="1" noEditPoints="1" noAdjustHandles="1" noChangeArrowheads="1" noChangeShapeType="1" noTextEdit="1"/>
                    </p:cNvSpPr>
                    <p:nvPr/>
                  </p:nvSpPr>
                  <p:spPr>
                    <a:xfrm>
                      <a:off x="4203411" y="3716257"/>
                      <a:ext cx="1843023" cy="338554"/>
                    </a:xfrm>
                    <a:prstGeom prst="rect">
                      <a:avLst/>
                    </a:prstGeom>
                    <a:blipFill rotWithShape="0">
                      <a:blip r:embed="rId3"/>
                      <a:stretch>
                        <a:fillRect t="-5455" b="-23636"/>
                      </a:stretch>
                    </a:blipFill>
                  </p:spPr>
                  <p:txBody>
                    <a:bodyPr/>
                    <a:lstStyle/>
                    <a:p>
                      <a:r>
                        <a:rPr lang="en-US">
                          <a:noFill/>
                        </a:rPr>
                        <a:t> </a:t>
                      </a:r>
                    </a:p>
                  </p:txBody>
                </p:sp>
              </mc:Fallback>
            </mc:AlternateContent>
            <p:sp>
              <p:nvSpPr>
                <p:cNvPr id="18" name="Rectangle 17"/>
                <p:cNvSpPr/>
                <p:nvPr/>
              </p:nvSpPr>
              <p:spPr>
                <a:xfrm>
                  <a:off x="1856196" y="5580359"/>
                  <a:ext cx="5400261" cy="276999"/>
                </a:xfrm>
                <a:prstGeom prst="rect">
                  <a:avLst/>
                </a:prstGeom>
              </p:spPr>
              <p:txBody>
                <a:bodyPr wrap="square">
                  <a:spAutoFit/>
                </a:bodyPr>
                <a:lstStyle/>
                <a:p>
                  <a:pPr algn="ctr"/>
                  <a:r>
                    <a:rPr lang="en-GB" sz="1200" dirty="0" smtClean="0">
                      <a:solidFill>
                        <a:schemeClr val="tx2"/>
                      </a:solidFill>
                      <a:latin typeface="+mn-lt"/>
                    </a:rPr>
                    <a:t>0                                                                                                                   1</a:t>
                  </a:r>
                  <a:endParaRPr lang="en-US" sz="1200" dirty="0">
                    <a:solidFill>
                      <a:schemeClr val="tx2"/>
                    </a:solidFill>
                    <a:latin typeface="+mn-lt"/>
                  </a:endParaRPr>
                </a:p>
              </p:txBody>
            </p:sp>
            <p:sp>
              <p:nvSpPr>
                <p:cNvPr id="19" name="Rectangle 18"/>
                <p:cNvSpPr/>
                <p:nvPr/>
              </p:nvSpPr>
              <p:spPr>
                <a:xfrm>
                  <a:off x="2132730" y="1677866"/>
                  <a:ext cx="625784" cy="276999"/>
                </a:xfrm>
                <a:prstGeom prst="rect">
                  <a:avLst/>
                </a:prstGeom>
              </p:spPr>
              <p:txBody>
                <a:bodyPr wrap="square">
                  <a:spAutoFit/>
                </a:bodyPr>
                <a:lstStyle/>
                <a:p>
                  <a:pPr algn="ctr"/>
                  <a:r>
                    <a:rPr lang="en-GB" sz="1200" dirty="0" smtClean="0">
                      <a:solidFill>
                        <a:schemeClr val="tx2"/>
                      </a:solidFill>
                      <a:latin typeface="+mn-lt"/>
                    </a:rPr>
                    <a:t>1</a:t>
                  </a:r>
                  <a:endParaRPr lang="en-US" sz="1200" dirty="0">
                    <a:solidFill>
                      <a:schemeClr val="tx2"/>
                    </a:solidFill>
                    <a:latin typeface="+mn-lt"/>
                  </a:endParaRPr>
                </a:p>
              </p:txBody>
            </p:sp>
          </p:grpSp>
        </p:grpSp>
      </p:grpSp>
      <p:grpSp>
        <p:nvGrpSpPr>
          <p:cNvPr id="47" name="Group 46"/>
          <p:cNvGrpSpPr/>
          <p:nvPr/>
        </p:nvGrpSpPr>
        <p:grpSpPr>
          <a:xfrm>
            <a:off x="2540035" y="1871004"/>
            <a:ext cx="2338861" cy="1134658"/>
            <a:chOff x="2540035" y="1871004"/>
            <a:chExt cx="2338861" cy="1134658"/>
          </a:xfrm>
        </p:grpSpPr>
        <p:cxnSp>
          <p:nvCxnSpPr>
            <p:cNvPr id="21" name="Straight Connector 20"/>
            <p:cNvCxnSpPr/>
            <p:nvPr/>
          </p:nvCxnSpPr>
          <p:spPr bwMode="auto">
            <a:xfrm flipH="1">
              <a:off x="3226869" y="2260644"/>
              <a:ext cx="571500" cy="745018"/>
            </a:xfrm>
            <a:prstGeom prst="line">
              <a:avLst/>
            </a:prstGeom>
            <a:noFill/>
            <a:ln w="15875" cap="flat" cmpd="sng" algn="ctr">
              <a:solidFill>
                <a:schemeClr val="tx2"/>
              </a:solidFill>
              <a:prstDash val="dash"/>
              <a:round/>
              <a:headEnd type="none" w="med" len="med"/>
              <a:tailEnd type="none" w="med" len="med"/>
            </a:ln>
            <a:effectLst/>
          </p:spPr>
        </p:cxnSp>
        <p:cxnSp>
          <p:nvCxnSpPr>
            <p:cNvPr id="22" name="Straight Connector 21"/>
            <p:cNvCxnSpPr/>
            <p:nvPr/>
          </p:nvCxnSpPr>
          <p:spPr bwMode="auto">
            <a:xfrm>
              <a:off x="2540035" y="1871004"/>
              <a:ext cx="895972" cy="763670"/>
            </a:xfrm>
            <a:prstGeom prst="line">
              <a:avLst/>
            </a:prstGeom>
            <a:noFill/>
            <a:ln w="15875" cap="flat" cmpd="sng" algn="ctr">
              <a:solidFill>
                <a:schemeClr val="tx2"/>
              </a:solidFill>
              <a:prstDash val="dash"/>
              <a:round/>
              <a:headEnd type="none" w="med" len="med"/>
              <a:tailEnd type="none" w="med" len="med"/>
            </a:ln>
            <a:effectLst/>
          </p:spPr>
        </p:cxnSp>
        <mc:AlternateContent xmlns:mc="http://schemas.openxmlformats.org/markup-compatibility/2006" xmlns:a14="http://schemas.microsoft.com/office/drawing/2010/main">
          <mc:Choice Requires="a14">
            <p:sp>
              <p:nvSpPr>
                <p:cNvPr id="25" name="Rectangle 24"/>
                <p:cNvSpPr/>
                <p:nvPr/>
              </p:nvSpPr>
              <p:spPr>
                <a:xfrm>
                  <a:off x="3035873" y="2425547"/>
                  <a:ext cx="1843023" cy="461665"/>
                </a:xfrm>
                <a:prstGeom prst="rect">
                  <a:avLst/>
                </a:prstGeom>
              </p:spPr>
              <p:txBody>
                <a:bodyPr wrap="square">
                  <a:spAutoFit/>
                </a:bodyPr>
                <a:lstStyle/>
                <a:p>
                  <a:pPr algn="ctr"/>
                  <a:r>
                    <a:rPr lang="en-US" sz="2400" b="1" dirty="0">
                      <a:solidFill>
                        <a:srgbClr val="FF0000"/>
                      </a:solidFill>
                      <a:latin typeface="+mn-lt"/>
                      <a:ea typeface="Cambria Math" panose="02040503050406030204" pitchFamily="18" charset="0"/>
                    </a:rPr>
                    <a:t>+</a:t>
                  </a:r>
                  <a:r>
                    <a:rPr lang="en-US" dirty="0" smtClean="0">
                      <a:solidFill>
                        <a:schemeClr val="tx2"/>
                      </a:solidFill>
                      <a:latin typeface="+mn-lt"/>
                      <a:ea typeface="Cambria Math" panose="02040503050406030204" pitchFamily="18" charset="0"/>
                    </a:rPr>
                    <a:t> optimal </a:t>
                  </a:r>
                  <a14:m>
                    <m:oMath xmlns:m="http://schemas.openxmlformats.org/officeDocument/2006/math">
                      <m:r>
                        <a:rPr lang="en-US" i="1" smtClean="0">
                          <a:solidFill>
                            <a:schemeClr val="tx2"/>
                          </a:solidFill>
                          <a:latin typeface="Cambria Math" panose="02040503050406030204" pitchFamily="18" charset="0"/>
                          <a:ea typeface="Cambria Math" panose="02040503050406030204" pitchFamily="18" charset="0"/>
                        </a:rPr>
                        <m:t>𝛾</m:t>
                      </m:r>
                    </m:oMath>
                  </a14:m>
                  <a:endParaRPr lang="en-US" dirty="0">
                    <a:solidFill>
                      <a:schemeClr val="tx2"/>
                    </a:solidFill>
                    <a:latin typeface="+mn-lt"/>
                  </a:endParaRPr>
                </a:p>
              </p:txBody>
            </p:sp>
          </mc:Choice>
          <mc:Fallback xmlns="">
            <p:sp>
              <p:nvSpPr>
                <p:cNvPr id="25" name="Rectangle 24"/>
                <p:cNvSpPr>
                  <a:spLocks noRot="1" noChangeAspect="1" noMove="1" noResize="1" noEditPoints="1" noAdjustHandles="1" noChangeArrowheads="1" noChangeShapeType="1" noTextEdit="1"/>
                </p:cNvSpPr>
                <p:nvPr/>
              </p:nvSpPr>
              <p:spPr>
                <a:xfrm>
                  <a:off x="3035873" y="2425547"/>
                  <a:ext cx="1843023" cy="461665"/>
                </a:xfrm>
                <a:prstGeom prst="rect">
                  <a:avLst/>
                </a:prstGeom>
                <a:blipFill rotWithShape="0">
                  <a:blip r:embed="rId4"/>
                  <a:stretch>
                    <a:fillRect t="-10526" b="-28947"/>
                  </a:stretch>
                </a:blipFill>
              </p:spPr>
              <p:txBody>
                <a:bodyPr/>
                <a:lstStyle/>
                <a:p>
                  <a:r>
                    <a:rPr lang="en-US">
                      <a:noFill/>
                    </a:rPr>
                    <a:t> </a:t>
                  </a:r>
                </a:p>
              </p:txBody>
            </p:sp>
          </mc:Fallback>
        </mc:AlternateContent>
      </p:grpSp>
      <p:sp>
        <p:nvSpPr>
          <p:cNvPr id="41"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smtClean="0">
                <a:solidFill>
                  <a:schemeClr val="bg2"/>
                </a:solidFill>
              </a:rPr>
              <a:t>ROC </a:t>
            </a:r>
            <a:r>
              <a:rPr lang="fr-FR" b="1" kern="0" dirty="0" err="1" smtClean="0">
                <a:solidFill>
                  <a:schemeClr val="bg2"/>
                </a:solidFill>
              </a:rPr>
              <a:t>Analysis</a:t>
            </a:r>
            <a:endParaRPr lang="fr-FR" b="1" kern="0" dirty="0">
              <a:solidFill>
                <a:schemeClr val="bg2"/>
              </a:solidFill>
            </a:endParaRPr>
          </a:p>
        </p:txBody>
      </p:sp>
      <p:sp>
        <p:nvSpPr>
          <p:cNvPr id="2" name="Rectangle 1"/>
          <p:cNvSpPr/>
          <p:nvPr/>
        </p:nvSpPr>
        <p:spPr>
          <a:xfrm>
            <a:off x="1281588" y="1507120"/>
            <a:ext cx="7008125" cy="707886"/>
          </a:xfrm>
          <a:prstGeom prst="rect">
            <a:avLst/>
          </a:prstGeom>
        </p:spPr>
        <p:txBody>
          <a:bodyPr wrap="square">
            <a:spAutoFit/>
          </a:bodyPr>
          <a:lstStyle/>
          <a:p>
            <a:r>
              <a:rPr lang="en-GB" sz="2000" dirty="0" smtClean="0">
                <a:solidFill>
                  <a:schemeClr val="tx2"/>
                </a:solidFill>
                <a:latin typeface="+mn-lt"/>
                <a:ea typeface="Times New Roman" panose="02020603050405020304" pitchFamily="18" charset="0"/>
              </a:rPr>
              <a:t>An </a:t>
            </a:r>
            <a:r>
              <a:rPr lang="en-GB" sz="2000" dirty="0">
                <a:solidFill>
                  <a:schemeClr val="tx2"/>
                </a:solidFill>
                <a:latin typeface="+mn-lt"/>
                <a:ea typeface="Times New Roman" panose="02020603050405020304" pitchFamily="18" charset="0"/>
              </a:rPr>
              <a:t>evaluation tool to measure the performance of the residual-based GLR test.</a:t>
            </a:r>
            <a:endParaRPr lang="en-US" sz="2000" dirty="0">
              <a:solidFill>
                <a:schemeClr val="tx2"/>
              </a:solidFill>
              <a:latin typeface="+mn-lt"/>
            </a:endParaRPr>
          </a:p>
        </p:txBody>
      </p:sp>
    </p:spTree>
    <p:extLst>
      <p:ext uri="{BB962C8B-B14F-4D97-AF65-F5344CB8AC3E}">
        <p14:creationId xmlns:p14="http://schemas.microsoft.com/office/powerpoint/2010/main" val="363004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up)">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3"/>
              <p:cNvSpPr txBox="1">
                <a:spLocks noChangeArrowheads="1"/>
              </p:cNvSpPr>
              <p:nvPr/>
            </p:nvSpPr>
            <p:spPr bwMode="auto">
              <a:xfrm>
                <a:off x="696767" y="1066301"/>
                <a:ext cx="7717073" cy="5078313"/>
              </a:xfrm>
              <a:prstGeom prst="rect">
                <a:avLst/>
              </a:prstGeom>
              <a:noFill/>
              <a:ln w="9525">
                <a:noFill/>
                <a:miter lim="800000"/>
                <a:headEnd/>
                <a:tailEnd/>
              </a:ln>
            </p:spPr>
            <p:txBody>
              <a:bodyPr wrap="square">
                <a:spAutoFit/>
              </a:bodyPr>
              <a:lstStyle/>
              <a:p>
                <a:pPr algn="just"/>
                <a:r>
                  <a:rPr lang="en-GB" sz="2000" b="1" i="1" dirty="0" smtClean="0">
                    <a:solidFill>
                      <a:schemeClr val="tx2"/>
                    </a:solidFill>
                    <a:latin typeface="+mn-lt"/>
                  </a:rPr>
                  <a:t>Three ROC Plots:</a:t>
                </a:r>
              </a:p>
              <a:p>
                <a:pPr marL="342900" indent="-342900" algn="just" eaLnBrk="0" hangingPunct="0">
                  <a:spcBef>
                    <a:spcPct val="20000"/>
                  </a:spcBef>
                  <a:buClr>
                    <a:schemeClr val="bg2"/>
                  </a:buClr>
                  <a:buSzPct val="75000"/>
                  <a:buFont typeface="Wingdings" pitchFamily="2" charset="2"/>
                  <a:buChar char="n"/>
                  <a:defRPr/>
                </a:pPr>
                <a:r>
                  <a:rPr lang="en-US" sz="2000" b="1" i="1" kern="0" dirty="0" smtClean="0">
                    <a:solidFill>
                      <a:schemeClr val="tx2"/>
                    </a:solidFill>
                    <a:latin typeface="+mn-lt"/>
                    <a:cs typeface="+mn-cs"/>
                  </a:rPr>
                  <a:t>W = 30</a:t>
                </a:r>
              </a:p>
              <a:p>
                <a:pPr marL="342900" indent="-342900" algn="just" eaLnBrk="0" hangingPunct="0">
                  <a:spcBef>
                    <a:spcPct val="20000"/>
                  </a:spcBef>
                  <a:buClr>
                    <a:schemeClr val="bg2"/>
                  </a:buClr>
                  <a:buSzPct val="75000"/>
                  <a:buFont typeface="Wingdings" pitchFamily="2" charset="2"/>
                  <a:buChar char="n"/>
                  <a:defRPr/>
                </a:pPr>
                <a:endParaRPr lang="en-US" sz="2000" i="1" kern="0" dirty="0" smtClean="0">
                  <a:solidFill>
                    <a:schemeClr val="tx2"/>
                  </a:solidFill>
                  <a:latin typeface="+mn-lt"/>
                  <a:cs typeface="+mn-cs"/>
                </a:endParaRPr>
              </a:p>
              <a:p>
                <a:pPr marL="342900" indent="-342900" algn="just" eaLnBrk="0" hangingPunct="0">
                  <a:spcBef>
                    <a:spcPct val="20000"/>
                  </a:spcBef>
                  <a:buClr>
                    <a:schemeClr val="bg2"/>
                  </a:buClr>
                  <a:buSzPct val="75000"/>
                  <a:buFont typeface="Wingdings" pitchFamily="2" charset="2"/>
                  <a:buChar char="n"/>
                  <a:defRPr/>
                </a:pPr>
                <a:r>
                  <a:rPr lang="en-US" sz="2000" i="1" kern="0" dirty="0" smtClean="0">
                    <a:solidFill>
                      <a:schemeClr val="tx2"/>
                    </a:solidFill>
                    <a:latin typeface="+mn-lt"/>
                    <a:cs typeface="+mn-cs"/>
                  </a:rPr>
                  <a:t>For each W, </a:t>
                </a:r>
                <a14:m>
                  <m:oMath xmlns:m="http://schemas.openxmlformats.org/officeDocument/2006/math">
                    <m:r>
                      <a:rPr lang="en-US" sz="2000" i="1" kern="0" smtClean="0">
                        <a:solidFill>
                          <a:schemeClr val="tx2"/>
                        </a:solidFill>
                        <a:latin typeface="Cambria Math" panose="02040503050406030204" pitchFamily="18" charset="0"/>
                        <a:ea typeface="Cambria Math" panose="02040503050406030204" pitchFamily="18" charset="0"/>
                        <a:cs typeface="+mn-cs"/>
                      </a:rPr>
                      <m:t>𝛾</m:t>
                    </m:r>
                  </m:oMath>
                </a14:m>
                <a:r>
                  <a:rPr lang="en-US" sz="2000" i="1" kern="0" dirty="0" smtClean="0">
                    <a:solidFill>
                      <a:schemeClr val="tx2"/>
                    </a:solidFill>
                    <a:latin typeface="+mn-lt"/>
                    <a:cs typeface="+mn-cs"/>
                  </a:rPr>
                  <a:t> is varied from 0 to </a:t>
                </a:r>
                <a14:m>
                  <m:oMath xmlns:m="http://schemas.openxmlformats.org/officeDocument/2006/math">
                    <m:sSub>
                      <m:sSubPr>
                        <m:ctrlPr>
                          <a:rPr lang="en-US" sz="2000" i="1" kern="0" smtClean="0">
                            <a:solidFill>
                              <a:schemeClr val="tx2"/>
                            </a:solidFill>
                            <a:latin typeface="Cambria Math" panose="02040503050406030204" pitchFamily="18" charset="0"/>
                            <a:ea typeface="Cambria Math" panose="02040503050406030204" pitchFamily="18" charset="0"/>
                          </a:rPr>
                        </m:ctrlPr>
                      </m:sSubPr>
                      <m:e>
                        <m:r>
                          <a:rPr lang="en-US" sz="2000" i="1" kern="0">
                            <a:solidFill>
                              <a:schemeClr val="tx2"/>
                            </a:solidFill>
                            <a:latin typeface="Cambria Math" panose="02040503050406030204" pitchFamily="18" charset="0"/>
                            <a:ea typeface="Cambria Math" panose="02040503050406030204" pitchFamily="18" charset="0"/>
                          </a:rPr>
                          <m:t>𝛾</m:t>
                        </m:r>
                      </m:e>
                      <m:sub>
                        <m:r>
                          <a:rPr lang="en-US" sz="2000" b="0" i="1" kern="0" smtClean="0">
                            <a:solidFill>
                              <a:schemeClr val="tx2"/>
                            </a:solidFill>
                            <a:latin typeface="Cambria Math" panose="02040503050406030204" pitchFamily="18" charset="0"/>
                            <a:ea typeface="Cambria Math" panose="02040503050406030204" pitchFamily="18" charset="0"/>
                          </a:rPr>
                          <m:t>𝑚𝑎𝑥</m:t>
                        </m:r>
                      </m:sub>
                    </m:sSub>
                  </m:oMath>
                </a14:m>
                <a:endParaRPr lang="en-US" sz="2000" i="1" kern="0" dirty="0" smtClean="0">
                  <a:solidFill>
                    <a:schemeClr val="tx2"/>
                  </a:solidFill>
                  <a:latin typeface="+mn-lt"/>
                  <a:cs typeface="+mn-cs"/>
                </a:endParaRPr>
              </a:p>
              <a:p>
                <a:pPr marL="342900" indent="-342900" algn="just" eaLnBrk="0" hangingPunct="0">
                  <a:spcBef>
                    <a:spcPct val="20000"/>
                  </a:spcBef>
                  <a:buClr>
                    <a:schemeClr val="bg2"/>
                  </a:buClr>
                  <a:buSzPct val="75000"/>
                  <a:buFont typeface="Wingdings" pitchFamily="2" charset="2"/>
                  <a:buChar char="n"/>
                  <a:defRPr/>
                </a:pPr>
                <a:endParaRPr lang="en-US" sz="2000" i="1" kern="0" dirty="0" smtClean="0">
                  <a:solidFill>
                    <a:schemeClr val="tx2"/>
                  </a:solidFill>
                  <a:latin typeface="+mn-lt"/>
                  <a:cs typeface="+mn-cs"/>
                </a:endParaRPr>
              </a:p>
              <a:p>
                <a:pPr marL="342900" indent="-342900" algn="just" eaLnBrk="0" hangingPunct="0">
                  <a:spcBef>
                    <a:spcPct val="20000"/>
                  </a:spcBef>
                  <a:buClr>
                    <a:schemeClr val="bg2"/>
                  </a:buClr>
                  <a:buSzPct val="75000"/>
                  <a:buFont typeface="Wingdings" pitchFamily="2" charset="2"/>
                  <a:buChar char="n"/>
                  <a:defRPr/>
                </a:pPr>
                <a:r>
                  <a:rPr lang="en-US" sz="2000" i="1" kern="0" dirty="0" smtClean="0">
                    <a:solidFill>
                      <a:schemeClr val="tx2"/>
                    </a:solidFill>
                    <a:latin typeface="+mn-lt"/>
                    <a:cs typeface="+mn-cs"/>
                  </a:rPr>
                  <a:t>For each </a:t>
                </a:r>
                <a14:m>
                  <m:oMath xmlns:m="http://schemas.openxmlformats.org/officeDocument/2006/math">
                    <m:r>
                      <a:rPr lang="en-US" sz="2000" i="1" kern="0">
                        <a:solidFill>
                          <a:schemeClr val="tx2"/>
                        </a:solidFill>
                        <a:latin typeface="Cambria Math" panose="02040503050406030204" pitchFamily="18" charset="0"/>
                        <a:ea typeface="Cambria Math" panose="02040503050406030204" pitchFamily="18" charset="0"/>
                      </a:rPr>
                      <m:t>𝛾</m:t>
                    </m:r>
                  </m:oMath>
                </a14:m>
                <a:r>
                  <a:rPr lang="en-US" sz="2000" i="1" kern="0" dirty="0" smtClean="0">
                    <a:solidFill>
                      <a:schemeClr val="tx2"/>
                    </a:solidFill>
                    <a:latin typeface="+mn-lt"/>
                    <a:cs typeface="+mn-cs"/>
                  </a:rPr>
                  <a:t>, a test set of 1000 simulations is used </a:t>
                </a:r>
              </a:p>
              <a:p>
                <a:pPr marL="342900" indent="-342900" algn="just" eaLnBrk="0" hangingPunct="0">
                  <a:spcBef>
                    <a:spcPct val="20000"/>
                  </a:spcBef>
                  <a:buClr>
                    <a:schemeClr val="bg2"/>
                  </a:buClr>
                  <a:buSzPct val="75000"/>
                  <a:buFont typeface="Wingdings" pitchFamily="2" charset="2"/>
                  <a:buChar char="n"/>
                  <a:defRPr/>
                </a:pPr>
                <a:endParaRPr lang="en-US" sz="1000" i="1" kern="0" dirty="0" smtClean="0">
                  <a:solidFill>
                    <a:schemeClr val="tx2"/>
                  </a:solidFill>
                  <a:latin typeface="+mn-lt"/>
                  <a:cs typeface="+mn-cs"/>
                </a:endParaRPr>
              </a:p>
              <a:p>
                <a:pPr marL="800100" lvl="1" indent="-342900" algn="just" eaLnBrk="0" hangingPunct="0">
                  <a:spcBef>
                    <a:spcPct val="20000"/>
                  </a:spcBef>
                  <a:buClr>
                    <a:schemeClr val="bg2"/>
                  </a:buClr>
                  <a:buSzPct val="75000"/>
                  <a:buFont typeface="Wingdings" pitchFamily="2" charset="2"/>
                  <a:buChar char="n"/>
                  <a:defRPr/>
                </a:pPr>
                <a:r>
                  <a:rPr lang="en-US" sz="2000" i="1" kern="0" dirty="0" smtClean="0">
                    <a:solidFill>
                      <a:schemeClr val="tx2"/>
                    </a:solidFill>
                    <a:latin typeface="+mn-lt"/>
                    <a:cs typeface="+mn-cs"/>
                  </a:rPr>
                  <a:t>Healthy and faulty trials</a:t>
                </a:r>
              </a:p>
              <a:p>
                <a:pPr marL="800100" lvl="1" indent="-342900" algn="just" eaLnBrk="0" hangingPunct="0">
                  <a:spcBef>
                    <a:spcPct val="20000"/>
                  </a:spcBef>
                  <a:buClr>
                    <a:schemeClr val="bg2"/>
                  </a:buClr>
                  <a:buSzPct val="75000"/>
                  <a:buFont typeface="Wingdings" pitchFamily="2" charset="2"/>
                  <a:buChar char="n"/>
                  <a:defRPr/>
                </a:pPr>
                <a:endParaRPr lang="en-US" sz="1000" i="1" kern="0" dirty="0">
                  <a:solidFill>
                    <a:schemeClr val="tx2"/>
                  </a:solidFill>
                  <a:latin typeface="+mn-lt"/>
                  <a:cs typeface="+mn-cs"/>
                </a:endParaRPr>
              </a:p>
              <a:p>
                <a:pPr marL="800100" lvl="1" indent="-342900" algn="just" eaLnBrk="0" hangingPunct="0">
                  <a:spcBef>
                    <a:spcPct val="20000"/>
                  </a:spcBef>
                  <a:buClr>
                    <a:schemeClr val="bg2"/>
                  </a:buClr>
                  <a:buSzPct val="75000"/>
                  <a:buFont typeface="Wingdings" pitchFamily="2" charset="2"/>
                  <a:buChar char="n"/>
                  <a:defRPr/>
                </a:pPr>
                <a:r>
                  <a:rPr lang="en-GB" sz="2000" i="1" dirty="0" smtClean="0">
                    <a:solidFill>
                      <a:schemeClr val="tx2"/>
                    </a:solidFill>
                    <a:latin typeface="+mn-lt"/>
                  </a:rPr>
                  <a:t>During faulty trials, different fault </a:t>
                </a:r>
                <a:r>
                  <a:rPr lang="en-GB" sz="2000" i="1" dirty="0">
                    <a:solidFill>
                      <a:schemeClr val="tx2"/>
                    </a:solidFill>
                    <a:latin typeface="+mn-lt"/>
                  </a:rPr>
                  <a:t>amplitudes </a:t>
                </a:r>
                <a:r>
                  <a:rPr lang="en-GB" sz="2000" i="1" dirty="0" smtClean="0">
                    <a:solidFill>
                      <a:schemeClr val="tx2"/>
                    </a:solidFill>
                    <a:latin typeface="+mn-lt"/>
                  </a:rPr>
                  <a:t>were injected</a:t>
                </a:r>
              </a:p>
              <a:p>
                <a:pPr marL="800100" lvl="1" indent="-342900" algn="just" eaLnBrk="0" hangingPunct="0">
                  <a:spcBef>
                    <a:spcPct val="20000"/>
                  </a:spcBef>
                  <a:buClr>
                    <a:schemeClr val="bg2"/>
                  </a:buClr>
                  <a:buSzPct val="75000"/>
                  <a:buFont typeface="Wingdings" pitchFamily="2" charset="2"/>
                  <a:buChar char="n"/>
                  <a:defRPr/>
                </a:pPr>
                <a:endParaRPr lang="en-GB" sz="1000" i="1" kern="0" dirty="0" smtClean="0">
                  <a:solidFill>
                    <a:schemeClr val="tx2"/>
                  </a:solidFill>
                  <a:latin typeface="+mn-lt"/>
                  <a:cs typeface="+mn-cs"/>
                </a:endParaRPr>
              </a:p>
              <a:p>
                <a:pPr marL="800100" lvl="1" indent="-342900" algn="just" eaLnBrk="0" hangingPunct="0">
                  <a:spcBef>
                    <a:spcPct val="20000"/>
                  </a:spcBef>
                  <a:buClr>
                    <a:schemeClr val="bg2"/>
                  </a:buClr>
                  <a:buSzPct val="75000"/>
                  <a:buFont typeface="Wingdings" pitchFamily="2" charset="2"/>
                  <a:buChar char="n"/>
                  <a:defRPr/>
                </a:pPr>
                <a:r>
                  <a:rPr lang="en-GB" sz="2000" i="1" kern="0" dirty="0" smtClean="0">
                    <a:solidFill>
                      <a:schemeClr val="tx2"/>
                    </a:solidFill>
                    <a:latin typeface="+mn-lt"/>
                    <a:cs typeface="+mn-cs"/>
                  </a:rPr>
                  <a:t>At the end of every trial, the detection function </a:t>
                </a:r>
                <a14:m>
                  <m:oMath xmlns:m="http://schemas.openxmlformats.org/officeDocument/2006/math">
                    <m:r>
                      <a:rPr lang="en-US" sz="2000" b="0" i="1" kern="0" smtClean="0">
                        <a:solidFill>
                          <a:schemeClr val="tx2"/>
                        </a:solidFill>
                        <a:latin typeface="Cambria Math" panose="02040503050406030204" pitchFamily="18" charset="0"/>
                        <a:cs typeface="+mn-cs"/>
                      </a:rPr>
                      <m:t>𝑔</m:t>
                    </m:r>
                    <m:d>
                      <m:dPr>
                        <m:ctrlPr>
                          <a:rPr lang="en-US" sz="2000" b="0" i="1" kern="0" smtClean="0">
                            <a:solidFill>
                              <a:schemeClr val="tx2"/>
                            </a:solidFill>
                            <a:latin typeface="Cambria Math" panose="02040503050406030204" pitchFamily="18" charset="0"/>
                            <a:cs typeface="+mn-cs"/>
                          </a:rPr>
                        </m:ctrlPr>
                      </m:dPr>
                      <m:e>
                        <m:r>
                          <a:rPr lang="en-US" sz="2000" b="0" i="1" kern="0" smtClean="0">
                            <a:solidFill>
                              <a:schemeClr val="tx2"/>
                            </a:solidFill>
                            <a:latin typeface="Cambria Math" panose="02040503050406030204" pitchFamily="18" charset="0"/>
                            <a:cs typeface="+mn-cs"/>
                          </a:rPr>
                          <m:t>𝑡</m:t>
                        </m:r>
                      </m:e>
                    </m:d>
                  </m:oMath>
                </a14:m>
                <a:r>
                  <a:rPr lang="en-US" sz="2000" i="1" kern="0" dirty="0" smtClean="0">
                    <a:solidFill>
                      <a:schemeClr val="tx2"/>
                    </a:solidFill>
                    <a:latin typeface="+mn-lt"/>
                    <a:cs typeface="+mn-cs"/>
                  </a:rPr>
                  <a:t> is generated using </a:t>
                </a:r>
                <a14:m>
                  <m:oMath xmlns:m="http://schemas.openxmlformats.org/officeDocument/2006/math">
                    <m:sSub>
                      <m:sSubPr>
                        <m:ctrlPr>
                          <a:rPr lang="en-US" sz="2000" i="1">
                            <a:solidFill>
                              <a:schemeClr val="tx2"/>
                            </a:solidFill>
                            <a:latin typeface="Cambria Math" panose="02040503050406030204" pitchFamily="18" charset="0"/>
                          </a:rPr>
                        </m:ctrlPr>
                      </m:sSubPr>
                      <m:e>
                        <m:r>
                          <a:rPr lang="en-US" sz="2000" i="1">
                            <a:solidFill>
                              <a:schemeClr val="tx2"/>
                            </a:solidFill>
                            <a:latin typeface="Cambria Math" panose="02040503050406030204" pitchFamily="18" charset="0"/>
                          </a:rPr>
                          <m:t>𝐺𝐿𝑅</m:t>
                        </m:r>
                      </m:e>
                      <m:sub>
                        <m:r>
                          <a:rPr lang="en-US" sz="2000" i="1">
                            <a:solidFill>
                              <a:schemeClr val="tx2"/>
                            </a:solidFill>
                            <a:latin typeface="Cambria Math" panose="02040503050406030204" pitchFamily="18" charset="0"/>
                          </a:rPr>
                          <m:t>𝑡</m:t>
                        </m:r>
                      </m:sub>
                    </m:sSub>
                  </m:oMath>
                </a14:m>
                <a:r>
                  <a:rPr lang="en-US" sz="2000" i="1" kern="0" dirty="0" smtClean="0">
                    <a:solidFill>
                      <a:schemeClr val="tx2"/>
                    </a:solidFill>
                    <a:latin typeface="+mn-lt"/>
                    <a:cs typeface="+mn-cs"/>
                  </a:rPr>
                  <a:t> and compared the corresponding </a:t>
                </a:r>
                <a14:m>
                  <m:oMath xmlns:m="http://schemas.openxmlformats.org/officeDocument/2006/math">
                    <m:r>
                      <a:rPr lang="en-US" sz="2000" i="1" kern="0">
                        <a:solidFill>
                          <a:schemeClr val="tx2"/>
                        </a:solidFill>
                        <a:latin typeface="Cambria Math" panose="02040503050406030204" pitchFamily="18" charset="0"/>
                        <a:ea typeface="Cambria Math" panose="02040503050406030204" pitchFamily="18" charset="0"/>
                      </a:rPr>
                      <m:t>𝛾</m:t>
                    </m:r>
                  </m:oMath>
                </a14:m>
                <a:endParaRPr lang="en-US" sz="2000" i="1" kern="0" dirty="0" smtClean="0">
                  <a:solidFill>
                    <a:schemeClr val="tx2"/>
                  </a:solidFill>
                  <a:latin typeface="+mn-lt"/>
                  <a:cs typeface="+mn-cs"/>
                </a:endParaRPr>
              </a:p>
              <a:p>
                <a:pPr marL="800100" lvl="1" indent="-342900" algn="just" eaLnBrk="0" hangingPunct="0">
                  <a:spcBef>
                    <a:spcPct val="20000"/>
                  </a:spcBef>
                  <a:buClr>
                    <a:schemeClr val="bg2"/>
                  </a:buClr>
                  <a:buSzPct val="75000"/>
                  <a:buFont typeface="Wingdings" pitchFamily="2" charset="2"/>
                  <a:buChar char="n"/>
                  <a:defRPr/>
                </a:pPr>
                <a:endParaRPr lang="en-US" sz="1000" i="1" kern="0" dirty="0" smtClean="0">
                  <a:solidFill>
                    <a:schemeClr val="tx2"/>
                  </a:solidFill>
                  <a:latin typeface="+mn-lt"/>
                  <a:cs typeface="+mn-cs"/>
                </a:endParaRPr>
              </a:p>
              <a:p>
                <a:pPr marL="800100" lvl="1" indent="-342900" algn="just" eaLnBrk="0" hangingPunct="0">
                  <a:spcBef>
                    <a:spcPct val="20000"/>
                  </a:spcBef>
                  <a:buClr>
                    <a:schemeClr val="bg2"/>
                  </a:buClr>
                  <a:buSzPct val="75000"/>
                  <a:buFont typeface="Wingdings" pitchFamily="2" charset="2"/>
                  <a:buChar char="n"/>
                  <a:defRPr/>
                </a:pPr>
                <a:r>
                  <a:rPr lang="en-US" sz="2000" i="1" kern="0" dirty="0" smtClean="0">
                    <a:solidFill>
                      <a:schemeClr val="tx2"/>
                    </a:solidFill>
                    <a:latin typeface="+mn-lt"/>
                    <a:cs typeface="+mn-cs"/>
                  </a:rPr>
                  <a:t>At the end of the 1000 trials, the </a:t>
                </a:r>
                <a:r>
                  <a:rPr lang="en-US" sz="2000" i="1" kern="0" dirty="0" err="1" smtClean="0">
                    <a:solidFill>
                      <a:schemeClr val="tx2"/>
                    </a:solidFill>
                    <a:latin typeface="+mn-lt"/>
                    <a:cs typeface="+mn-cs"/>
                  </a:rPr>
                  <a:t>tpr</a:t>
                </a:r>
                <a:r>
                  <a:rPr lang="en-US" sz="2000" i="1" kern="0" dirty="0" smtClean="0">
                    <a:solidFill>
                      <a:schemeClr val="tx2"/>
                    </a:solidFill>
                    <a:latin typeface="+mn-lt"/>
                    <a:cs typeface="+mn-cs"/>
                  </a:rPr>
                  <a:t> and </a:t>
                </a:r>
                <a:r>
                  <a:rPr lang="en-US" sz="2000" i="1" kern="0" dirty="0" err="1" smtClean="0">
                    <a:solidFill>
                      <a:schemeClr val="tx2"/>
                    </a:solidFill>
                    <a:latin typeface="+mn-lt"/>
                    <a:cs typeface="+mn-cs"/>
                  </a:rPr>
                  <a:t>fpr</a:t>
                </a:r>
                <a:r>
                  <a:rPr lang="en-US" sz="2000" i="1" kern="0" dirty="0" smtClean="0">
                    <a:solidFill>
                      <a:schemeClr val="tx2"/>
                    </a:solidFill>
                    <a:latin typeface="+mn-lt"/>
                    <a:cs typeface="+mn-cs"/>
                  </a:rPr>
                  <a:t> are calculated and the corresponding point is located on the ROC curve.</a:t>
                </a:r>
                <a:endParaRPr lang="en-US" sz="2000" i="1" kern="0" dirty="0">
                  <a:solidFill>
                    <a:schemeClr val="tx2"/>
                  </a:solidFill>
                  <a:latin typeface="+mn-lt"/>
                  <a:cs typeface="+mn-cs"/>
                </a:endParaRPr>
              </a:p>
            </p:txBody>
          </p:sp>
        </mc:Choice>
        <mc:Fallback xmlns="">
          <p:sp>
            <p:nvSpPr>
              <p:cNvPr id="2" name="Rectangle 3"/>
              <p:cNvSpPr txBox="1">
                <a:spLocks noRot="1" noChangeAspect="1" noMove="1" noResize="1" noEditPoints="1" noAdjustHandles="1" noChangeArrowheads="1" noChangeShapeType="1" noTextEdit="1"/>
              </p:cNvSpPr>
              <p:nvPr/>
            </p:nvSpPr>
            <p:spPr bwMode="auto">
              <a:xfrm>
                <a:off x="696767" y="1066301"/>
                <a:ext cx="7717073" cy="5078313"/>
              </a:xfrm>
              <a:prstGeom prst="rect">
                <a:avLst/>
              </a:prstGeom>
              <a:blipFill rotWithShape="0">
                <a:blip r:embed="rId2"/>
                <a:stretch>
                  <a:fillRect l="-790" t="-720" r="-869" b="-1200"/>
                </a:stretch>
              </a:blipFill>
              <a:ln w="9525">
                <a:noFill/>
                <a:miter lim="800000"/>
                <a:headEnd/>
                <a:tailEnd/>
              </a:ln>
            </p:spPr>
            <p:txBody>
              <a:bodyPr/>
              <a:lstStyle/>
              <a:p>
                <a:r>
                  <a:rPr lang="en-US">
                    <a:noFill/>
                  </a:rPr>
                  <a:t> </a:t>
                </a:r>
              </a:p>
            </p:txBody>
          </p:sp>
        </mc:Fallback>
      </mc:AlternateContent>
      <p:sp>
        <p:nvSpPr>
          <p:cNvPr id="3"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smtClean="0">
                <a:solidFill>
                  <a:schemeClr val="bg2"/>
                </a:solidFill>
              </a:rPr>
              <a:t>ROC </a:t>
            </a:r>
            <a:r>
              <a:rPr lang="fr-FR" b="1" kern="0" dirty="0" err="1" smtClean="0">
                <a:solidFill>
                  <a:schemeClr val="bg2"/>
                </a:solidFill>
              </a:rPr>
              <a:t>Analysis</a:t>
            </a:r>
            <a:endParaRPr lang="fr-FR" b="1" kern="0" dirty="0">
              <a:solidFill>
                <a:schemeClr val="bg2"/>
              </a:solidFill>
            </a:endParaRPr>
          </a:p>
        </p:txBody>
      </p:sp>
      <p:sp>
        <p:nvSpPr>
          <p:cNvPr id="4" name="Rectangle 3"/>
          <p:cNvSpPr txBox="1">
            <a:spLocks noChangeArrowheads="1"/>
          </p:cNvSpPr>
          <p:nvPr/>
        </p:nvSpPr>
        <p:spPr bwMode="auto">
          <a:xfrm>
            <a:off x="3060477" y="1405966"/>
            <a:ext cx="1375413" cy="400110"/>
          </a:xfrm>
          <a:prstGeom prst="rect">
            <a:avLst/>
          </a:prstGeom>
          <a:noFill/>
          <a:ln w="9525">
            <a:noFill/>
            <a:miter lim="800000"/>
            <a:headEnd/>
            <a:tailEnd/>
          </a:ln>
        </p:spPr>
        <p:txBody>
          <a:bodyPr wrap="square">
            <a:spAutoFit/>
          </a:bodyPr>
          <a:lstStyle/>
          <a:p>
            <a:pPr marL="342900" indent="-342900" algn="just" eaLnBrk="0" hangingPunct="0">
              <a:spcBef>
                <a:spcPct val="20000"/>
              </a:spcBef>
              <a:buClr>
                <a:schemeClr val="bg2"/>
              </a:buClr>
              <a:buSzPct val="75000"/>
              <a:buFont typeface="Wingdings" pitchFamily="2" charset="2"/>
              <a:buChar char="n"/>
              <a:defRPr/>
            </a:pPr>
            <a:r>
              <a:rPr lang="en-US" sz="2000" b="1" i="1" kern="0" dirty="0" smtClean="0">
                <a:solidFill>
                  <a:schemeClr val="tx2"/>
                </a:solidFill>
                <a:latin typeface="+mn-lt"/>
                <a:cs typeface="+mn-cs"/>
              </a:rPr>
              <a:t>W = 50</a:t>
            </a:r>
          </a:p>
        </p:txBody>
      </p:sp>
      <p:sp>
        <p:nvSpPr>
          <p:cNvPr id="5" name="Rectangle 3"/>
          <p:cNvSpPr txBox="1">
            <a:spLocks noChangeArrowheads="1"/>
          </p:cNvSpPr>
          <p:nvPr/>
        </p:nvSpPr>
        <p:spPr bwMode="auto">
          <a:xfrm>
            <a:off x="5328288" y="1394592"/>
            <a:ext cx="1375413" cy="400110"/>
          </a:xfrm>
          <a:prstGeom prst="rect">
            <a:avLst/>
          </a:prstGeom>
          <a:noFill/>
          <a:ln w="9525">
            <a:noFill/>
            <a:miter lim="800000"/>
            <a:headEnd/>
            <a:tailEnd/>
          </a:ln>
        </p:spPr>
        <p:txBody>
          <a:bodyPr wrap="square">
            <a:spAutoFit/>
          </a:bodyPr>
          <a:lstStyle/>
          <a:p>
            <a:pPr marL="342900" indent="-342900" algn="just" eaLnBrk="0" hangingPunct="0">
              <a:spcBef>
                <a:spcPct val="20000"/>
              </a:spcBef>
              <a:buClr>
                <a:schemeClr val="bg2"/>
              </a:buClr>
              <a:buSzPct val="75000"/>
              <a:buFont typeface="Wingdings" pitchFamily="2" charset="2"/>
              <a:buChar char="n"/>
              <a:defRPr/>
            </a:pPr>
            <a:r>
              <a:rPr lang="en-US" sz="2000" b="1" i="1" kern="0" dirty="0" smtClean="0">
                <a:solidFill>
                  <a:schemeClr val="tx2"/>
                </a:solidFill>
                <a:latin typeface="+mn-lt"/>
                <a:cs typeface="+mn-cs"/>
              </a:rPr>
              <a:t>W = 70</a:t>
            </a:r>
          </a:p>
        </p:txBody>
      </p:sp>
    </p:spTree>
    <p:extLst>
      <p:ext uri="{BB962C8B-B14F-4D97-AF65-F5344CB8AC3E}">
        <p14:creationId xmlns:p14="http://schemas.microsoft.com/office/powerpoint/2010/main" val="66411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up)">
                                      <p:cBhvr>
                                        <p:cTn id="13" dur="500"/>
                                        <p:tgtEl>
                                          <p:spTgt spid="2">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up)">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up)">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up)">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wipe(up)">
                                      <p:cBhvr>
                                        <p:cTn id="31" dur="500"/>
                                        <p:tgtEl>
                                          <p:spTgt spid="2">
                                            <p:txEl>
                                              <p:pRg st="7" end="7"/>
                                            </p:txEl>
                                          </p:spTgt>
                                        </p:tgtEl>
                                      </p:cBhvr>
                                    </p:animEffect>
                                  </p:childTnLst>
                                </p:cTn>
                              </p:par>
                              <p:par>
                                <p:cTn id="32" presetID="22" presetClass="entr" presetSubtype="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wipe(up)">
                                      <p:cBhvr>
                                        <p:cTn id="34" dur="500"/>
                                        <p:tgtEl>
                                          <p:spTgt spid="2">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Effect transition="in" filter="wipe(up)">
                                      <p:cBhvr>
                                        <p:cTn id="39" dur="500"/>
                                        <p:tgtEl>
                                          <p:spTgt spid="2">
                                            <p:txEl>
                                              <p:pRg st="11" end="1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
                                            <p:txEl>
                                              <p:pRg st="13" end="13"/>
                                            </p:txEl>
                                          </p:spTgt>
                                        </p:tgtEl>
                                        <p:attrNameLst>
                                          <p:attrName>style.visibility</p:attrName>
                                        </p:attrNameLst>
                                      </p:cBhvr>
                                      <p:to>
                                        <p:strVal val="visible"/>
                                      </p:to>
                                    </p:set>
                                    <p:animEffect transition="in" filter="wipe(up)">
                                      <p:cBhvr>
                                        <p:cTn id="44"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b="3664"/>
          <a:stretch>
            <a:fillRect/>
          </a:stretch>
        </p:blipFill>
        <p:spPr bwMode="auto">
          <a:xfrm>
            <a:off x="68240" y="1076561"/>
            <a:ext cx="4722125" cy="481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b="4437"/>
          <a:stretch>
            <a:fillRect/>
          </a:stretch>
        </p:blipFill>
        <p:spPr bwMode="auto">
          <a:xfrm>
            <a:off x="4312694" y="1087447"/>
            <a:ext cx="4722125" cy="480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364776" y="1076561"/>
            <a:ext cx="2552750" cy="338554"/>
          </a:xfrm>
          <a:prstGeom prst="rect">
            <a:avLst/>
          </a:prstGeom>
          <a:solidFill>
            <a:schemeClr val="bg1"/>
          </a:solidFill>
        </p:spPr>
        <p:txBody>
          <a:bodyPr wrap="none" rtlCol="0">
            <a:spAutoFit/>
          </a:bodyPr>
          <a:lstStyle/>
          <a:p>
            <a:r>
              <a:rPr lang="en-US" sz="1600" b="1" i="1" dirty="0" smtClean="0">
                <a:solidFill>
                  <a:schemeClr val="tx2"/>
                </a:solidFill>
                <a:latin typeface="+mn-lt"/>
              </a:rPr>
              <a:t>ROC Curve for Residual r</a:t>
            </a:r>
            <a:r>
              <a:rPr lang="en-US" sz="1600" b="1" i="1" baseline="-25000" dirty="0" smtClean="0">
                <a:solidFill>
                  <a:schemeClr val="tx2"/>
                </a:solidFill>
                <a:latin typeface="+mn-lt"/>
              </a:rPr>
              <a:t>1</a:t>
            </a:r>
            <a:r>
              <a:rPr lang="en-US" sz="1600" b="1" i="1" dirty="0" smtClean="0">
                <a:solidFill>
                  <a:schemeClr val="tx2"/>
                </a:solidFill>
                <a:latin typeface="+mn-lt"/>
              </a:rPr>
              <a:t>e</a:t>
            </a:r>
            <a:r>
              <a:rPr lang="en-US" sz="1600" b="1" i="1" baseline="-25000" dirty="0" smtClean="0">
                <a:solidFill>
                  <a:schemeClr val="tx2"/>
                </a:solidFill>
                <a:latin typeface="+mn-lt"/>
              </a:rPr>
              <a:t>y1</a:t>
            </a:r>
            <a:endParaRPr lang="en-US" sz="1600" b="1" i="1" dirty="0">
              <a:solidFill>
                <a:schemeClr val="tx2"/>
              </a:solidFill>
              <a:latin typeface="+mn-lt"/>
            </a:endParaRPr>
          </a:p>
        </p:txBody>
      </p:sp>
      <p:sp>
        <p:nvSpPr>
          <p:cNvPr id="10" name="TextBox 9"/>
          <p:cNvSpPr txBox="1"/>
          <p:nvPr/>
        </p:nvSpPr>
        <p:spPr>
          <a:xfrm>
            <a:off x="5609230" y="1076561"/>
            <a:ext cx="2552750" cy="338554"/>
          </a:xfrm>
          <a:prstGeom prst="rect">
            <a:avLst/>
          </a:prstGeom>
          <a:solidFill>
            <a:schemeClr val="bg1"/>
          </a:solidFill>
        </p:spPr>
        <p:txBody>
          <a:bodyPr wrap="none" rtlCol="0">
            <a:spAutoFit/>
          </a:bodyPr>
          <a:lstStyle/>
          <a:p>
            <a:r>
              <a:rPr lang="en-US" sz="1600" b="1" i="1" dirty="0" smtClean="0">
                <a:solidFill>
                  <a:schemeClr val="tx2"/>
                </a:solidFill>
                <a:latin typeface="+mn-lt"/>
              </a:rPr>
              <a:t>ROC Curve for Residual r</a:t>
            </a:r>
            <a:r>
              <a:rPr lang="en-US" sz="1600" b="1" i="1" baseline="-25000" dirty="0" smtClean="0">
                <a:solidFill>
                  <a:schemeClr val="tx2"/>
                </a:solidFill>
                <a:latin typeface="+mn-lt"/>
              </a:rPr>
              <a:t>2</a:t>
            </a:r>
            <a:r>
              <a:rPr lang="en-US" sz="1600" b="1" i="1" dirty="0" smtClean="0">
                <a:solidFill>
                  <a:schemeClr val="tx2"/>
                </a:solidFill>
                <a:latin typeface="+mn-lt"/>
              </a:rPr>
              <a:t>e</a:t>
            </a:r>
            <a:r>
              <a:rPr lang="en-US" sz="1600" b="1" i="1" baseline="-25000" dirty="0" smtClean="0">
                <a:solidFill>
                  <a:schemeClr val="tx2"/>
                </a:solidFill>
                <a:latin typeface="+mn-lt"/>
              </a:rPr>
              <a:t>y2</a:t>
            </a:r>
            <a:endParaRPr lang="en-US" sz="1600" b="1" i="1" dirty="0">
              <a:solidFill>
                <a:schemeClr val="tx2"/>
              </a:solidFill>
              <a:latin typeface="+mn-lt"/>
            </a:endParaRPr>
          </a:p>
        </p:txBody>
      </p:sp>
      <p:sp>
        <p:nvSpPr>
          <p:cNvPr id="7" name="Rectangle 6"/>
          <p:cNvSpPr/>
          <p:nvPr/>
        </p:nvSpPr>
        <p:spPr bwMode="auto">
          <a:xfrm>
            <a:off x="1978925" y="3534046"/>
            <a:ext cx="1009935" cy="2220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1923198" y="3439336"/>
            <a:ext cx="1380121" cy="292388"/>
          </a:xfrm>
          <a:prstGeom prst="rect">
            <a:avLst/>
          </a:prstGeom>
          <a:noFill/>
        </p:spPr>
        <p:txBody>
          <a:bodyPr wrap="none" rtlCol="0">
            <a:spAutoFit/>
          </a:bodyPr>
          <a:lstStyle/>
          <a:p>
            <a:r>
              <a:rPr lang="en-US" sz="1300" dirty="0" smtClean="0">
                <a:solidFill>
                  <a:schemeClr val="tx2"/>
                </a:solidFill>
                <a:latin typeface="+mn-lt"/>
              </a:rPr>
              <a:t>false positive rate</a:t>
            </a:r>
            <a:endParaRPr lang="en-US" sz="1300" dirty="0">
              <a:solidFill>
                <a:schemeClr val="tx2"/>
              </a:solidFill>
              <a:latin typeface="+mn-lt"/>
            </a:endParaRPr>
          </a:p>
        </p:txBody>
      </p:sp>
      <p:sp>
        <p:nvSpPr>
          <p:cNvPr id="16" name="Rectangle 15"/>
          <p:cNvSpPr/>
          <p:nvPr/>
        </p:nvSpPr>
        <p:spPr bwMode="auto">
          <a:xfrm>
            <a:off x="6223379" y="3533665"/>
            <a:ext cx="1009935" cy="2220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6167652" y="3439336"/>
            <a:ext cx="1380121" cy="292388"/>
          </a:xfrm>
          <a:prstGeom prst="rect">
            <a:avLst/>
          </a:prstGeom>
          <a:noFill/>
        </p:spPr>
        <p:txBody>
          <a:bodyPr wrap="none" rtlCol="0">
            <a:spAutoFit/>
          </a:bodyPr>
          <a:lstStyle/>
          <a:p>
            <a:r>
              <a:rPr lang="en-US" sz="1300" dirty="0" smtClean="0">
                <a:solidFill>
                  <a:schemeClr val="tx2"/>
                </a:solidFill>
                <a:latin typeface="+mn-lt"/>
              </a:rPr>
              <a:t>false positive rate</a:t>
            </a:r>
            <a:endParaRPr lang="en-US" sz="1300" dirty="0">
              <a:solidFill>
                <a:schemeClr val="tx2"/>
              </a:solidFill>
              <a:latin typeface="+mn-lt"/>
            </a:endParaRPr>
          </a:p>
        </p:txBody>
      </p:sp>
      <p:sp>
        <p:nvSpPr>
          <p:cNvPr id="8" name="Rectangle 7"/>
          <p:cNvSpPr/>
          <p:nvPr/>
        </p:nvSpPr>
        <p:spPr bwMode="auto">
          <a:xfrm>
            <a:off x="4550229" y="1757796"/>
            <a:ext cx="207876" cy="12627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245381" y="1899311"/>
            <a:ext cx="207876" cy="12627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TextBox 16"/>
          <p:cNvSpPr txBox="1"/>
          <p:nvPr/>
        </p:nvSpPr>
        <p:spPr>
          <a:xfrm rot="16200000">
            <a:off x="4001075" y="2340996"/>
            <a:ext cx="1349728" cy="292388"/>
          </a:xfrm>
          <a:prstGeom prst="rect">
            <a:avLst/>
          </a:prstGeom>
          <a:noFill/>
        </p:spPr>
        <p:txBody>
          <a:bodyPr wrap="none" rtlCol="0">
            <a:spAutoFit/>
          </a:bodyPr>
          <a:lstStyle/>
          <a:p>
            <a:r>
              <a:rPr lang="en-US" sz="1300" dirty="0" smtClean="0">
                <a:solidFill>
                  <a:schemeClr val="tx2"/>
                </a:solidFill>
                <a:latin typeface="+mn-lt"/>
              </a:rPr>
              <a:t>true positive rate</a:t>
            </a:r>
            <a:endParaRPr lang="en-US" sz="1300" dirty="0">
              <a:solidFill>
                <a:schemeClr val="tx2"/>
              </a:solidFill>
              <a:latin typeface="+mn-lt"/>
            </a:endParaRPr>
          </a:p>
        </p:txBody>
      </p:sp>
      <p:sp>
        <p:nvSpPr>
          <p:cNvPr id="20" name="TextBox 19"/>
          <p:cNvSpPr txBox="1"/>
          <p:nvPr/>
        </p:nvSpPr>
        <p:spPr>
          <a:xfrm rot="16200000">
            <a:off x="-305061" y="2340996"/>
            <a:ext cx="1349728" cy="292388"/>
          </a:xfrm>
          <a:prstGeom prst="rect">
            <a:avLst/>
          </a:prstGeom>
          <a:noFill/>
        </p:spPr>
        <p:txBody>
          <a:bodyPr wrap="none" rtlCol="0">
            <a:spAutoFit/>
          </a:bodyPr>
          <a:lstStyle/>
          <a:p>
            <a:r>
              <a:rPr lang="en-US" sz="1300" dirty="0" smtClean="0">
                <a:solidFill>
                  <a:schemeClr val="tx2"/>
                </a:solidFill>
                <a:latin typeface="+mn-lt"/>
              </a:rPr>
              <a:t>true positive rate</a:t>
            </a:r>
            <a:endParaRPr lang="en-US" sz="1300" dirty="0">
              <a:solidFill>
                <a:schemeClr val="tx2"/>
              </a:solidFill>
              <a:latin typeface="+mn-lt"/>
            </a:endParaRPr>
          </a:p>
        </p:txBody>
      </p:sp>
      <p:sp>
        <p:nvSpPr>
          <p:cNvPr id="9" name="Rectangle 8"/>
          <p:cNvSpPr/>
          <p:nvPr/>
        </p:nvSpPr>
        <p:spPr bwMode="auto">
          <a:xfrm>
            <a:off x="1436913" y="4250624"/>
            <a:ext cx="842834" cy="2177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a:off x="5692782" y="4270437"/>
            <a:ext cx="842834" cy="2177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21" name="TextBox 20"/>
              <p:cNvSpPr txBox="1"/>
              <p:nvPr/>
            </p:nvSpPr>
            <p:spPr>
              <a:xfrm>
                <a:off x="1446562" y="4180626"/>
                <a:ext cx="2834364" cy="292388"/>
              </a:xfrm>
              <a:prstGeom prst="rect">
                <a:avLst/>
              </a:prstGeom>
              <a:solidFill>
                <a:schemeClr val="bg1"/>
              </a:solidFill>
            </p:spPr>
            <p:txBody>
              <a:bodyPr wrap="square" rtlCol="0">
                <a:spAutoFit/>
              </a:bodyPr>
              <a:lstStyle/>
              <a:p>
                <a:r>
                  <a:rPr lang="en-US" sz="1300" b="1" dirty="0" smtClean="0">
                    <a:solidFill>
                      <a:srgbClr val="FF0000"/>
                    </a:solidFill>
                    <a:latin typeface="+mn-lt"/>
                  </a:rPr>
                  <a:t>optimal point for </a:t>
                </a:r>
                <a14:m>
                  <m:oMath xmlns:m="http://schemas.openxmlformats.org/officeDocument/2006/math">
                    <m:r>
                      <a:rPr lang="en-US" sz="1300" b="1" i="1" smtClean="0">
                        <a:solidFill>
                          <a:srgbClr val="FF0000"/>
                        </a:solidFill>
                        <a:latin typeface="Cambria Math" panose="02040503050406030204" pitchFamily="18" charset="0"/>
                        <a:ea typeface="Cambria Math" panose="02040503050406030204" pitchFamily="18" charset="0"/>
                      </a:rPr>
                      <m:t>𝜸</m:t>
                    </m:r>
                  </m:oMath>
                </a14:m>
                <a:r>
                  <a:rPr lang="en-US" sz="1300" b="1" dirty="0" smtClean="0">
                    <a:solidFill>
                      <a:srgbClr val="FF0000"/>
                    </a:solidFill>
                    <a:latin typeface="+mn-lt"/>
                  </a:rPr>
                  <a:t>=28.05 and </a:t>
                </a:r>
                <a14:m>
                  <m:oMath xmlns:m="http://schemas.openxmlformats.org/officeDocument/2006/math">
                    <m:r>
                      <a:rPr lang="en-US" sz="1300" b="1" i="1" smtClean="0">
                        <a:solidFill>
                          <a:srgbClr val="FF0000"/>
                        </a:solidFill>
                        <a:latin typeface="Cambria Math" panose="02040503050406030204" pitchFamily="18" charset="0"/>
                      </a:rPr>
                      <m:t>𝑾</m:t>
                    </m:r>
                  </m:oMath>
                </a14:m>
                <a:r>
                  <a:rPr lang="en-US" sz="1300" b="1" dirty="0" smtClean="0">
                    <a:solidFill>
                      <a:srgbClr val="FF0000"/>
                    </a:solidFill>
                    <a:latin typeface="+mn-lt"/>
                  </a:rPr>
                  <a:t>=70</a:t>
                </a:r>
                <a:endParaRPr lang="en-US" sz="1300" b="1" dirty="0">
                  <a:solidFill>
                    <a:srgbClr val="FF0000"/>
                  </a:solidFill>
                  <a:latin typeface="+mn-lt"/>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446562" y="4180626"/>
                <a:ext cx="2834364" cy="292388"/>
              </a:xfrm>
              <a:prstGeom prst="rect">
                <a:avLst/>
              </a:prstGeom>
              <a:blipFill rotWithShape="0">
                <a:blip r:embed="rId4"/>
                <a:stretch>
                  <a:fillRect l="-215" t="-2083"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713764" y="4169737"/>
                <a:ext cx="2755320" cy="292388"/>
              </a:xfrm>
              <a:prstGeom prst="rect">
                <a:avLst/>
              </a:prstGeom>
              <a:solidFill>
                <a:schemeClr val="bg1"/>
              </a:solidFill>
            </p:spPr>
            <p:txBody>
              <a:bodyPr wrap="square" rtlCol="0">
                <a:spAutoFit/>
              </a:bodyPr>
              <a:lstStyle/>
              <a:p>
                <a:r>
                  <a:rPr lang="en-US" sz="1300" b="1" dirty="0" smtClean="0">
                    <a:solidFill>
                      <a:srgbClr val="FF0000"/>
                    </a:solidFill>
                    <a:latin typeface="+mn-lt"/>
                  </a:rPr>
                  <a:t>optimal point for </a:t>
                </a:r>
                <a14:m>
                  <m:oMath xmlns:m="http://schemas.openxmlformats.org/officeDocument/2006/math">
                    <m:r>
                      <a:rPr lang="en-US" sz="1300" b="1" i="1" smtClean="0">
                        <a:solidFill>
                          <a:srgbClr val="FF0000"/>
                        </a:solidFill>
                        <a:latin typeface="Cambria Math" panose="02040503050406030204" pitchFamily="18" charset="0"/>
                        <a:ea typeface="Cambria Math" panose="02040503050406030204" pitchFamily="18" charset="0"/>
                      </a:rPr>
                      <m:t>𝜸</m:t>
                    </m:r>
                  </m:oMath>
                </a14:m>
                <a:r>
                  <a:rPr lang="en-US" sz="1300" b="1" dirty="0" smtClean="0">
                    <a:solidFill>
                      <a:srgbClr val="FF0000"/>
                    </a:solidFill>
                    <a:latin typeface="+mn-lt"/>
                  </a:rPr>
                  <a:t>=35.31 and </a:t>
                </a:r>
                <a14:m>
                  <m:oMath xmlns:m="http://schemas.openxmlformats.org/officeDocument/2006/math">
                    <m:r>
                      <a:rPr lang="en-US" sz="1300" b="1" i="1" smtClean="0">
                        <a:solidFill>
                          <a:srgbClr val="FF0000"/>
                        </a:solidFill>
                        <a:latin typeface="Cambria Math" panose="02040503050406030204" pitchFamily="18" charset="0"/>
                      </a:rPr>
                      <m:t>𝑾</m:t>
                    </m:r>
                  </m:oMath>
                </a14:m>
                <a:r>
                  <a:rPr lang="en-US" sz="1300" b="1" dirty="0" smtClean="0">
                    <a:solidFill>
                      <a:srgbClr val="FF0000"/>
                    </a:solidFill>
                    <a:latin typeface="+mn-lt"/>
                  </a:rPr>
                  <a:t>=70</a:t>
                </a:r>
                <a:endParaRPr lang="en-US" sz="1300" b="1" dirty="0">
                  <a:solidFill>
                    <a:srgbClr val="FF0000"/>
                  </a:solidFill>
                  <a:latin typeface="+mn-lt"/>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713764" y="4169737"/>
                <a:ext cx="2755320" cy="292388"/>
              </a:xfrm>
              <a:prstGeom prst="rect">
                <a:avLst/>
              </a:prstGeom>
              <a:blipFill rotWithShape="0">
                <a:blip r:embed="rId5"/>
                <a:stretch>
                  <a:fillRect l="-221" t="-2083" b="-16667"/>
                </a:stretch>
              </a:blipFill>
            </p:spPr>
            <p:txBody>
              <a:bodyPr/>
              <a:lstStyle/>
              <a:p>
                <a:r>
                  <a:rPr lang="en-US">
                    <a:noFill/>
                  </a:rPr>
                  <a:t> </a:t>
                </a:r>
              </a:p>
            </p:txBody>
          </p:sp>
        </mc:Fallback>
      </mc:AlternateContent>
    </p:spTree>
    <p:extLst>
      <p:ext uri="{BB962C8B-B14F-4D97-AF65-F5344CB8AC3E}">
        <p14:creationId xmlns:p14="http://schemas.microsoft.com/office/powerpoint/2010/main" val="19715343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146407" y="2438400"/>
            <a:ext cx="6960358" cy="1219200"/>
          </a:xfrm>
          <a:prstGeom prst="roundRect">
            <a:avLst/>
          </a:prstGeom>
          <a:ln>
            <a:solidFill>
              <a:srgbClr val="000064"/>
            </a:solidFill>
          </a:ln>
          <a:effectLst>
            <a:outerShdw blurRad="50800" dist="38100" dir="2700000" algn="tl" rotWithShape="0">
              <a:srgbClr val="002060">
                <a:alpha val="40000"/>
              </a:srgbClr>
            </a:outerShdw>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 name="Rounded Rectangle 6"/>
          <p:cNvSpPr/>
          <p:nvPr/>
        </p:nvSpPr>
        <p:spPr bwMode="auto">
          <a:xfrm>
            <a:off x="929048" y="2497138"/>
            <a:ext cx="7390548" cy="11017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3200" b="1" dirty="0" smtClean="0">
                <a:solidFill>
                  <a:schemeClr val="bg2"/>
                </a:solidFill>
              </a:rPr>
              <a:t>Conclusion and </a:t>
            </a:r>
            <a:r>
              <a:rPr lang="fr-FR" sz="3200" b="1" kern="0" dirty="0">
                <a:solidFill>
                  <a:schemeClr val="bg2"/>
                </a:solidFill>
              </a:rPr>
              <a:t>Future </a:t>
            </a:r>
            <a:r>
              <a:rPr lang="fr-FR" sz="3200" b="1" kern="0" dirty="0" smtClean="0">
                <a:solidFill>
                  <a:schemeClr val="bg2"/>
                </a:solidFill>
              </a:rPr>
              <a:t>Perspectives</a:t>
            </a:r>
            <a:endParaRPr lang="en-US" sz="3200" b="1" dirty="0">
              <a:solidFill>
                <a:schemeClr val="bg2"/>
              </a:solidFill>
            </a:endParaRPr>
          </a:p>
        </p:txBody>
      </p:sp>
    </p:spTree>
    <p:extLst>
      <p:ext uri="{BB962C8B-B14F-4D97-AF65-F5344CB8AC3E}">
        <p14:creationId xmlns:p14="http://schemas.microsoft.com/office/powerpoint/2010/main" val="12548846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err="1" smtClean="0">
                <a:latin typeface="+mn-lt"/>
              </a:rPr>
              <a:t>Proposed</a:t>
            </a:r>
            <a:r>
              <a:rPr lang="fr-FR" b="1" kern="0" dirty="0" smtClean="0">
                <a:latin typeface="+mn-lt"/>
              </a:rPr>
              <a:t> </a:t>
            </a:r>
            <a:r>
              <a:rPr lang="fr-FR" b="1" kern="0" dirty="0" err="1" smtClean="0">
                <a:latin typeface="+mn-lt"/>
              </a:rPr>
              <a:t>Fault</a:t>
            </a:r>
            <a:r>
              <a:rPr lang="fr-FR" b="1" kern="0" dirty="0" smtClean="0">
                <a:latin typeface="+mn-lt"/>
              </a:rPr>
              <a:t> </a:t>
            </a:r>
            <a:r>
              <a:rPr lang="fr-FR" b="1" kern="0" dirty="0" err="1" smtClean="0">
                <a:latin typeface="+mn-lt"/>
              </a:rPr>
              <a:t>Diagnosis</a:t>
            </a:r>
            <a:r>
              <a:rPr lang="fr-FR" b="1" kern="0" dirty="0" smtClean="0">
                <a:latin typeface="+mn-lt"/>
              </a:rPr>
              <a:t> </a:t>
            </a:r>
            <a:r>
              <a:rPr lang="fr-FR" b="1" kern="0" dirty="0" err="1" smtClean="0">
                <a:latin typeface="+mn-lt"/>
              </a:rPr>
              <a:t>Algorithm</a:t>
            </a:r>
            <a:endParaRPr lang="fr-FR" b="1" kern="0" dirty="0" smtClean="0">
              <a:latin typeface="+mn-lt"/>
            </a:endParaRPr>
          </a:p>
        </p:txBody>
      </p:sp>
      <p:grpSp>
        <p:nvGrpSpPr>
          <p:cNvPr id="3" name="Group 2"/>
          <p:cNvGrpSpPr/>
          <p:nvPr/>
        </p:nvGrpSpPr>
        <p:grpSpPr>
          <a:xfrm>
            <a:off x="1824131" y="1507218"/>
            <a:ext cx="5911558" cy="4685522"/>
            <a:chOff x="-12950" y="-15462"/>
            <a:chExt cx="3085742" cy="2411643"/>
          </a:xfrm>
        </p:grpSpPr>
        <p:sp>
          <p:nvSpPr>
            <p:cNvPr id="4" name="Rectangle 3"/>
            <p:cNvSpPr>
              <a:spLocks/>
            </p:cNvSpPr>
            <p:nvPr/>
          </p:nvSpPr>
          <p:spPr bwMode="auto">
            <a:xfrm>
              <a:off x="15831" y="1507898"/>
              <a:ext cx="606319" cy="233680"/>
            </a:xfrm>
            <a:prstGeom prst="rect">
              <a:avLst/>
            </a:prstGeom>
            <a:solidFill>
              <a:schemeClr val="tx1">
                <a:lumMod val="40000"/>
                <a:lumOff val="60000"/>
              </a:schemeClr>
            </a:solidFill>
            <a:ln w="6350">
              <a:noFill/>
              <a:miter lim="800000"/>
              <a:headEnd/>
              <a:tailEnd/>
            </a:ln>
            <a:effectLst>
              <a:outerShdw blurRad="50800" dist="38100" dir="2700000" algn="tl" rotWithShape="0">
                <a:prstClr val="black">
                  <a:alpha val="60000"/>
                </a:prstClr>
              </a:outerShdw>
            </a:effectLst>
          </p:spPr>
          <p:txBody>
            <a:bodyPr rot="0" vert="horz" wrap="square" lIns="91440" tIns="45720" rIns="91440" bIns="45720" anchor="ctr" anchorCtr="0" upright="1">
              <a:noAutofit/>
            </a:bodyPr>
            <a:lstStyle/>
            <a:p>
              <a:pPr marL="0" marR="0">
                <a:lnSpc>
                  <a:spcPct val="107000"/>
                </a:lnSpc>
                <a:spcBef>
                  <a:spcPts val="0"/>
                </a:spcBef>
                <a:spcAft>
                  <a:spcPts val="800"/>
                </a:spcAft>
              </a:pPr>
              <a:r>
                <a:rPr lang="en-US" sz="1600">
                  <a:solidFill>
                    <a:schemeClr val="tx2"/>
                  </a:solidFill>
                  <a:effectLst/>
                  <a:latin typeface="+mn-lt"/>
                  <a:ea typeface="Calibri" panose="020F0502020204030204" pitchFamily="34" charset="0"/>
                  <a:cs typeface="Times New Roman" panose="02020603050405020304" pitchFamily="18" charset="0"/>
                </a:rPr>
                <a:t> </a:t>
              </a:r>
            </a:p>
          </p:txBody>
        </p:sp>
        <p:grpSp>
          <p:nvGrpSpPr>
            <p:cNvPr id="5" name="Group 4"/>
            <p:cNvGrpSpPr/>
            <p:nvPr/>
          </p:nvGrpSpPr>
          <p:grpSpPr>
            <a:xfrm>
              <a:off x="-12950" y="-15462"/>
              <a:ext cx="3085742" cy="2411643"/>
              <a:chOff x="-12950" y="-15462"/>
              <a:chExt cx="3085742" cy="2411643"/>
            </a:xfrm>
          </p:grpSpPr>
          <p:cxnSp>
            <p:nvCxnSpPr>
              <p:cNvPr id="6" name="Straight Connector 5"/>
              <p:cNvCxnSpPr/>
              <p:nvPr/>
            </p:nvCxnSpPr>
            <p:spPr>
              <a:xfrm flipH="1">
                <a:off x="1479348" y="910034"/>
                <a:ext cx="0" cy="356236"/>
              </a:xfrm>
              <a:prstGeom prst="line">
                <a:avLst/>
              </a:prstGeom>
              <a:ln w="19050" cmpd="dbl">
                <a:solidFill>
                  <a:schemeClr val="tx2"/>
                </a:solidFill>
                <a:tailEnd type="triangl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2950" y="-15462"/>
                <a:ext cx="3085742" cy="2411643"/>
                <a:chOff x="-12950" y="-15462"/>
                <a:chExt cx="3085742" cy="2411643"/>
              </a:xfrm>
            </p:grpSpPr>
            <p:sp>
              <p:nvSpPr>
                <p:cNvPr id="11" name="Text Box 543"/>
                <p:cNvSpPr txBox="1">
                  <a:spLocks noChangeArrowheads="1"/>
                </p:cNvSpPr>
                <p:nvPr/>
              </p:nvSpPr>
              <p:spPr bwMode="auto">
                <a:xfrm>
                  <a:off x="2460317" y="-14952"/>
                  <a:ext cx="612475" cy="33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600" b="1" dirty="0">
                      <a:solidFill>
                        <a:schemeClr val="tx2"/>
                      </a:solidFill>
                      <a:effectLst/>
                      <a:latin typeface="+mn-lt"/>
                      <a:ea typeface="Calibri" panose="020F0502020204030204" pitchFamily="34" charset="0"/>
                      <a:cs typeface="Times New Roman" panose="02020603050405020304" pitchFamily="18" charset="0"/>
                    </a:rPr>
                    <a:t>Output variables</a:t>
                  </a:r>
                </a:p>
              </p:txBody>
            </p:sp>
            <p:grpSp>
              <p:nvGrpSpPr>
                <p:cNvPr id="12" name="Group 11"/>
                <p:cNvGrpSpPr/>
                <p:nvPr/>
              </p:nvGrpSpPr>
              <p:grpSpPr>
                <a:xfrm>
                  <a:off x="-12950" y="-15462"/>
                  <a:ext cx="2437967" cy="2411643"/>
                  <a:chOff x="-12950" y="-102825"/>
                  <a:chExt cx="2437967" cy="2411643"/>
                </a:xfrm>
              </p:grpSpPr>
              <p:grpSp>
                <p:nvGrpSpPr>
                  <p:cNvPr id="13" name="Group 12"/>
                  <p:cNvGrpSpPr/>
                  <p:nvPr/>
                </p:nvGrpSpPr>
                <p:grpSpPr>
                  <a:xfrm>
                    <a:off x="-12950" y="-102825"/>
                    <a:ext cx="2437967" cy="2411643"/>
                    <a:chOff x="-12950" y="-102825"/>
                    <a:chExt cx="2437967" cy="2411643"/>
                  </a:xfrm>
                </p:grpSpPr>
                <p:grpSp>
                  <p:nvGrpSpPr>
                    <p:cNvPr id="19" name="Group 18"/>
                    <p:cNvGrpSpPr>
                      <a:grpSpLocks/>
                    </p:cNvGrpSpPr>
                    <p:nvPr/>
                  </p:nvGrpSpPr>
                  <p:grpSpPr bwMode="auto">
                    <a:xfrm>
                      <a:off x="-12950" y="-102825"/>
                      <a:ext cx="2437967" cy="349885"/>
                      <a:chOff x="-1675" y="-66"/>
                      <a:chExt cx="40106" cy="4032"/>
                    </a:xfrm>
                  </p:grpSpPr>
                  <p:grpSp>
                    <p:nvGrpSpPr>
                      <p:cNvPr id="45" name="Group 44"/>
                      <p:cNvGrpSpPr>
                        <a:grpSpLocks/>
                      </p:cNvGrpSpPr>
                      <p:nvPr/>
                    </p:nvGrpSpPr>
                    <p:grpSpPr bwMode="auto">
                      <a:xfrm>
                        <a:off x="-1675" y="-66"/>
                        <a:ext cx="40106" cy="4032"/>
                        <a:chOff x="-1674" y="-670"/>
                        <a:chExt cx="40111" cy="4031"/>
                      </a:xfrm>
                    </p:grpSpPr>
                    <p:sp>
                      <p:nvSpPr>
                        <p:cNvPr id="47" name="Rectangle 46"/>
                        <p:cNvSpPr>
                          <a:spLocks/>
                        </p:cNvSpPr>
                        <p:nvPr/>
                      </p:nvSpPr>
                      <p:spPr bwMode="auto">
                        <a:xfrm>
                          <a:off x="16043" y="-670"/>
                          <a:ext cx="13568" cy="4031"/>
                        </a:xfrm>
                        <a:prstGeom prst="rect">
                          <a:avLst/>
                        </a:prstGeom>
                        <a:solidFill>
                          <a:schemeClr val="tx1">
                            <a:lumMod val="40000"/>
                            <a:lumOff val="60000"/>
                          </a:schemeClr>
                        </a:solidFill>
                        <a:ln w="6350">
                          <a:noFill/>
                          <a:miter lim="800000"/>
                          <a:headEnd/>
                          <a:tailEnd/>
                        </a:ln>
                        <a:effectLst>
                          <a:outerShdw blurRad="50800" dist="38100" dir="2700000" algn="tl" rotWithShape="0">
                            <a:schemeClr val="tx2">
                              <a:alpha val="60000"/>
                            </a:schemeClr>
                          </a:outerShdw>
                        </a:effectLst>
                      </p:spPr>
                      <p:txBody>
                        <a:bodyPr rot="0" vert="horz" wrap="square" lIns="91440" tIns="45720" rIns="91440" bIns="45720" anchor="ctr" anchorCtr="0" upright="1">
                          <a:noAutofit/>
                        </a:bodyPr>
                        <a:lstStyle/>
                        <a:p>
                          <a:pPr marL="0" marR="0">
                            <a:lnSpc>
                              <a:spcPct val="107000"/>
                            </a:lnSpc>
                            <a:spcBef>
                              <a:spcPts val="0"/>
                            </a:spcBef>
                            <a:spcAft>
                              <a:spcPts val="800"/>
                            </a:spcAft>
                          </a:pPr>
                          <a:r>
                            <a:rPr lang="en-US" sz="1600">
                              <a:solidFill>
                                <a:schemeClr val="tx2"/>
                              </a:solidFill>
                              <a:effectLst/>
                              <a:latin typeface="+mn-lt"/>
                              <a:ea typeface="Calibri" panose="020F0502020204030204" pitchFamily="34" charset="0"/>
                              <a:cs typeface="Calibri" panose="020F0502020204030204" pitchFamily="34" charset="0"/>
                            </a:rPr>
                            <a:t> </a:t>
                          </a:r>
                          <a:endParaRPr lang="en-US" sz="1600">
                            <a:solidFill>
                              <a:schemeClr val="tx2"/>
                            </a:solidFill>
                            <a:effectLst/>
                            <a:latin typeface="+mn-lt"/>
                            <a:ea typeface="Calibri" panose="020F0502020204030204" pitchFamily="34" charset="0"/>
                            <a:cs typeface="Times New Roman" panose="02020603050405020304" pitchFamily="18" charset="0"/>
                          </a:endParaRPr>
                        </a:p>
                      </p:txBody>
                    </p:sp>
                    <p:cxnSp>
                      <p:nvCxnSpPr>
                        <p:cNvPr id="48" name="Straight Arrow Connector 47"/>
                        <p:cNvCxnSpPr>
                          <a:cxnSpLocks/>
                        </p:cNvCxnSpPr>
                        <p:nvPr/>
                      </p:nvCxnSpPr>
                      <p:spPr bwMode="auto">
                        <a:xfrm>
                          <a:off x="8620" y="195"/>
                          <a:ext cx="7439" cy="0"/>
                        </a:xfrm>
                        <a:prstGeom prst="straightConnector1">
                          <a:avLst/>
                        </a:prstGeom>
                        <a:noFill/>
                        <a:ln w="19050">
                          <a:solidFill>
                            <a:schemeClr val="tx2"/>
                          </a:solidFill>
                          <a:miter lim="800000"/>
                          <a:headEnd type="none" w="sm" len="med"/>
                          <a:tailEnd type="triangle" w="sm"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49" name="Straight Arrow Connector 48"/>
                        <p:cNvCxnSpPr>
                          <a:cxnSpLocks/>
                        </p:cNvCxnSpPr>
                        <p:nvPr/>
                      </p:nvCxnSpPr>
                      <p:spPr bwMode="auto">
                        <a:xfrm>
                          <a:off x="8534" y="2524"/>
                          <a:ext cx="7432" cy="0"/>
                        </a:xfrm>
                        <a:prstGeom prst="straightConnector1">
                          <a:avLst/>
                        </a:prstGeom>
                        <a:noFill/>
                        <a:ln w="19050">
                          <a:solidFill>
                            <a:schemeClr val="tx2"/>
                          </a:solidFill>
                          <a:miter lim="800000"/>
                          <a:headEnd type="none" w="sm" len="med"/>
                          <a:tailEnd type="triangle" w="sm"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50" name="Straight Arrow Connector 49"/>
                        <p:cNvCxnSpPr>
                          <a:cxnSpLocks/>
                        </p:cNvCxnSpPr>
                        <p:nvPr/>
                      </p:nvCxnSpPr>
                      <p:spPr bwMode="auto">
                        <a:xfrm>
                          <a:off x="29643" y="262"/>
                          <a:ext cx="7432" cy="0"/>
                        </a:xfrm>
                        <a:prstGeom prst="straightConnector1">
                          <a:avLst/>
                        </a:prstGeom>
                        <a:noFill/>
                        <a:ln w="19050">
                          <a:solidFill>
                            <a:schemeClr val="tx2"/>
                          </a:solidFill>
                          <a:miter lim="800000"/>
                          <a:headEnd/>
                          <a:tailEnd type="triangle" w="sm"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51" name="Straight Arrow Connector 50"/>
                        <p:cNvCxnSpPr>
                          <a:cxnSpLocks/>
                        </p:cNvCxnSpPr>
                        <p:nvPr/>
                      </p:nvCxnSpPr>
                      <p:spPr bwMode="auto">
                        <a:xfrm>
                          <a:off x="29643" y="2553"/>
                          <a:ext cx="7432" cy="0"/>
                        </a:xfrm>
                        <a:prstGeom prst="straightConnector1">
                          <a:avLst/>
                        </a:prstGeom>
                        <a:noFill/>
                        <a:ln w="19050">
                          <a:solidFill>
                            <a:schemeClr val="tx2"/>
                          </a:solidFill>
                          <a:miter lim="800000"/>
                          <a:headEnd/>
                          <a:tailEnd type="triangle" w="sm"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sp>
                      <p:nvSpPr>
                        <p:cNvPr id="52" name="Left Brace 51"/>
                        <p:cNvSpPr>
                          <a:spLocks/>
                        </p:cNvSpPr>
                        <p:nvPr/>
                      </p:nvSpPr>
                      <p:spPr bwMode="auto">
                        <a:xfrm>
                          <a:off x="7047" y="-582"/>
                          <a:ext cx="457" cy="3537"/>
                        </a:xfrm>
                        <a:prstGeom prst="leftBrace">
                          <a:avLst>
                            <a:gd name="adj1" fmla="val 8349"/>
                            <a:gd name="adj2" fmla="val 50000"/>
                          </a:avLst>
                        </a:prstGeom>
                        <a:noFill/>
                        <a:ln w="19050">
                          <a:solidFill>
                            <a:schemeClr val="tx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sz="1600">
                            <a:solidFill>
                              <a:schemeClr val="tx2"/>
                            </a:solidFill>
                            <a:latin typeface="+mn-lt"/>
                          </a:endParaRPr>
                        </a:p>
                      </p:txBody>
                    </p:sp>
                    <p:sp>
                      <p:nvSpPr>
                        <p:cNvPr id="53" name="Text Box 541"/>
                        <p:cNvSpPr txBox="1">
                          <a:spLocks noChangeArrowheads="1"/>
                        </p:cNvSpPr>
                        <p:nvPr/>
                      </p:nvSpPr>
                      <p:spPr bwMode="auto">
                        <a:xfrm>
                          <a:off x="-1674" y="-583"/>
                          <a:ext cx="8608" cy="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600" b="1" dirty="0">
                              <a:solidFill>
                                <a:schemeClr val="tx2"/>
                              </a:solidFill>
                              <a:effectLst/>
                              <a:latin typeface="+mn-lt"/>
                              <a:ea typeface="Calibri" panose="020F0502020204030204" pitchFamily="34" charset="0"/>
                              <a:cs typeface="Times New Roman" panose="02020603050405020304" pitchFamily="18" charset="0"/>
                            </a:rPr>
                            <a:t>Input variables</a:t>
                          </a:r>
                        </a:p>
                      </p:txBody>
                    </p:sp>
                    <p:sp>
                      <p:nvSpPr>
                        <p:cNvPr id="54" name="Left Brace 53"/>
                        <p:cNvSpPr>
                          <a:spLocks/>
                        </p:cNvSpPr>
                        <p:nvPr/>
                      </p:nvSpPr>
                      <p:spPr bwMode="auto">
                        <a:xfrm flipH="1">
                          <a:off x="37980" y="-476"/>
                          <a:ext cx="457" cy="3537"/>
                        </a:xfrm>
                        <a:prstGeom prst="leftBrace">
                          <a:avLst>
                            <a:gd name="adj1" fmla="val 8349"/>
                            <a:gd name="adj2" fmla="val 50000"/>
                          </a:avLst>
                        </a:prstGeom>
                        <a:noFill/>
                        <a:ln w="19050">
                          <a:solidFill>
                            <a:schemeClr val="tx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sz="1600">
                            <a:solidFill>
                              <a:schemeClr val="tx2"/>
                            </a:solidFill>
                            <a:latin typeface="+mn-lt"/>
                          </a:endParaRPr>
                        </a:p>
                      </p:txBody>
                    </p:sp>
                  </p:grpSp>
                  <p:sp>
                    <p:nvSpPr>
                      <p:cNvPr id="46" name="Text Box 544"/>
                      <p:cNvSpPr txBox="1">
                        <a:spLocks noChangeArrowheads="1"/>
                      </p:cNvSpPr>
                      <p:nvPr/>
                    </p:nvSpPr>
                    <p:spPr bwMode="auto">
                      <a:xfrm>
                        <a:off x="15415" y="189"/>
                        <a:ext cx="14797" cy="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r>
                          <a:rPr lang="en-US" sz="1600" b="1" dirty="0">
                            <a:solidFill>
                              <a:schemeClr val="tx2"/>
                            </a:solidFill>
                            <a:effectLst/>
                            <a:latin typeface="+mn-lt"/>
                            <a:ea typeface="Calibri" panose="020F0502020204030204" pitchFamily="34" charset="0"/>
                            <a:cs typeface="Times New Roman" panose="02020603050405020304" pitchFamily="18" charset="0"/>
                          </a:rPr>
                          <a:t>Power Converter System</a:t>
                        </a:r>
                      </a:p>
                    </p:txBody>
                  </p:sp>
                </p:grpSp>
                <p:sp>
                  <p:nvSpPr>
                    <p:cNvPr id="20" name="Rectangle 19"/>
                    <p:cNvSpPr>
                      <a:spLocks/>
                    </p:cNvSpPr>
                    <p:nvPr/>
                  </p:nvSpPr>
                  <p:spPr bwMode="auto">
                    <a:xfrm>
                      <a:off x="1060005" y="477585"/>
                      <a:ext cx="824230" cy="350520"/>
                    </a:xfrm>
                    <a:prstGeom prst="rect">
                      <a:avLst/>
                    </a:prstGeom>
                    <a:solidFill>
                      <a:schemeClr val="tx1">
                        <a:lumMod val="40000"/>
                        <a:lumOff val="60000"/>
                      </a:schemeClr>
                    </a:solidFill>
                    <a:ln w="6350">
                      <a:noFill/>
                      <a:miter lim="800000"/>
                      <a:headEnd/>
                      <a:tailEnd/>
                    </a:ln>
                    <a:effectLst>
                      <a:outerShdw blurRad="50800" dist="38100" dir="2700000" algn="tl" rotWithShape="0">
                        <a:prstClr val="black">
                          <a:alpha val="60000"/>
                        </a:prstClr>
                      </a:outerShdw>
                    </a:effectLst>
                  </p:spPr>
                  <p:txBody>
                    <a:bodyPr rot="0" vert="horz" wrap="square" lIns="91440" tIns="45720" rIns="91440" bIns="45720" anchor="ctr" anchorCtr="0" upright="1">
                      <a:noAutofit/>
                    </a:bodyPr>
                    <a:lstStyle/>
                    <a:p>
                      <a:pPr marL="0" marR="0">
                        <a:lnSpc>
                          <a:spcPct val="107000"/>
                        </a:lnSpc>
                        <a:spcBef>
                          <a:spcPts val="0"/>
                        </a:spcBef>
                        <a:spcAft>
                          <a:spcPts val="800"/>
                        </a:spcAft>
                      </a:pPr>
                      <a:r>
                        <a:rPr lang="en-US" sz="1600">
                          <a:solidFill>
                            <a:schemeClr val="tx2"/>
                          </a:solidFill>
                          <a:effectLst/>
                          <a:latin typeface="+mn-lt"/>
                          <a:ea typeface="Calibri" panose="020F0502020204030204" pitchFamily="34" charset="0"/>
                          <a:cs typeface="Calibri" panose="020F0502020204030204" pitchFamily="34" charset="0"/>
                        </a:rPr>
                        <a:t> </a:t>
                      </a:r>
                      <a:endParaRPr lang="en-US" sz="1600">
                        <a:solidFill>
                          <a:schemeClr val="tx2"/>
                        </a:solidFill>
                        <a:effectLst/>
                        <a:latin typeface="+mn-lt"/>
                        <a:ea typeface="Calibri" panose="020F0502020204030204" pitchFamily="34" charset="0"/>
                        <a:cs typeface="Times New Roman" panose="02020603050405020304" pitchFamily="18" charset="0"/>
                      </a:endParaRPr>
                    </a:p>
                  </p:txBody>
                </p:sp>
                <p:sp>
                  <p:nvSpPr>
                    <p:cNvPr id="21" name="Text Box 544"/>
                    <p:cNvSpPr txBox="1">
                      <a:spLocks noChangeArrowheads="1"/>
                    </p:cNvSpPr>
                    <p:nvPr/>
                  </p:nvSpPr>
                  <p:spPr bwMode="auto">
                    <a:xfrm>
                      <a:off x="1077478" y="506706"/>
                      <a:ext cx="803275" cy="29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r>
                        <a:rPr lang="en-US" sz="1600" b="1">
                          <a:solidFill>
                            <a:schemeClr val="tx2"/>
                          </a:solidFill>
                          <a:effectLst/>
                          <a:latin typeface="+mn-lt"/>
                          <a:ea typeface="Calibri" panose="020F0502020204030204" pitchFamily="34" charset="0"/>
                          <a:cs typeface="Times New Roman" panose="02020603050405020304" pitchFamily="18" charset="0"/>
                        </a:rPr>
                        <a:t>Bank of Kalman Filters</a:t>
                      </a:r>
                    </a:p>
                  </p:txBody>
                </p:sp>
                <p:cxnSp>
                  <p:nvCxnSpPr>
                    <p:cNvPr id="22" name="Straight Connector 21"/>
                    <p:cNvCxnSpPr/>
                    <p:nvPr/>
                  </p:nvCxnSpPr>
                  <p:spPr>
                    <a:xfrm flipH="1">
                      <a:off x="722202" y="181796"/>
                      <a:ext cx="0" cy="576415"/>
                    </a:xfrm>
                    <a:prstGeom prst="line">
                      <a:avLst/>
                    </a:prstGeom>
                    <a:ln w="1905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48992" y="-28832"/>
                      <a:ext cx="0" cy="575945"/>
                    </a:xfrm>
                    <a:prstGeom prst="line">
                      <a:avLst/>
                    </a:prstGeom>
                    <a:ln w="1905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bwMode="auto">
                    <a:xfrm>
                      <a:off x="722202" y="757146"/>
                      <a:ext cx="339090" cy="0"/>
                    </a:xfrm>
                    <a:prstGeom prst="straightConnector1">
                      <a:avLst/>
                    </a:prstGeom>
                    <a:noFill/>
                    <a:ln w="19050">
                      <a:solidFill>
                        <a:schemeClr val="tx2"/>
                      </a:solidFill>
                      <a:miter lim="800000"/>
                      <a:headEnd type="none" w="sm" len="med"/>
                      <a:tailEnd type="triangle" w="sm"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5" name="Straight Arrow Connector 24"/>
                    <p:cNvCxnSpPr>
                      <a:cxnSpLocks/>
                    </p:cNvCxnSpPr>
                    <p:nvPr/>
                  </p:nvCxnSpPr>
                  <p:spPr bwMode="auto">
                    <a:xfrm>
                      <a:off x="844510" y="553299"/>
                      <a:ext cx="210820" cy="0"/>
                    </a:xfrm>
                    <a:prstGeom prst="straightConnector1">
                      <a:avLst/>
                    </a:prstGeom>
                    <a:noFill/>
                    <a:ln w="19050">
                      <a:solidFill>
                        <a:schemeClr val="tx2"/>
                      </a:solidFill>
                      <a:miter lim="800000"/>
                      <a:headEnd type="none" w="sm" len="med"/>
                      <a:tailEnd type="triangle" w="sm"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6" name="Straight Arrow Connector 25"/>
                    <p:cNvCxnSpPr>
                      <a:cxnSpLocks/>
                    </p:cNvCxnSpPr>
                    <p:nvPr/>
                  </p:nvCxnSpPr>
                  <p:spPr bwMode="auto">
                    <a:xfrm flipH="1">
                      <a:off x="1890222" y="757146"/>
                      <a:ext cx="339090" cy="0"/>
                    </a:xfrm>
                    <a:prstGeom prst="straightConnector1">
                      <a:avLst/>
                    </a:prstGeom>
                    <a:noFill/>
                    <a:ln w="19050">
                      <a:solidFill>
                        <a:schemeClr val="tx2"/>
                      </a:solidFill>
                      <a:miter lim="800000"/>
                      <a:headEnd type="none" w="sm" len="med"/>
                      <a:tailEnd type="triangle" w="sm"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7" name="Straight Arrow Connector 26"/>
                    <p:cNvCxnSpPr>
                      <a:cxnSpLocks/>
                    </p:cNvCxnSpPr>
                    <p:nvPr/>
                  </p:nvCxnSpPr>
                  <p:spPr bwMode="auto">
                    <a:xfrm flipH="1">
                      <a:off x="1896046" y="557781"/>
                      <a:ext cx="210820" cy="0"/>
                    </a:xfrm>
                    <a:prstGeom prst="straightConnector1">
                      <a:avLst/>
                    </a:prstGeom>
                    <a:noFill/>
                    <a:ln w="19050">
                      <a:solidFill>
                        <a:schemeClr val="tx2"/>
                      </a:solidFill>
                      <a:miter lim="800000"/>
                      <a:headEnd type="none" w="sm" len="med"/>
                      <a:tailEnd type="triangle" w="sm"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8" name="Straight Connector 27"/>
                    <p:cNvCxnSpPr/>
                    <p:nvPr/>
                  </p:nvCxnSpPr>
                  <p:spPr>
                    <a:xfrm flipH="1">
                      <a:off x="2231804" y="181796"/>
                      <a:ext cx="0" cy="576415"/>
                    </a:xfrm>
                    <a:prstGeom prst="line">
                      <a:avLst/>
                    </a:prstGeom>
                    <a:ln w="1905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111542" y="-16148"/>
                      <a:ext cx="0" cy="575494"/>
                    </a:xfrm>
                    <a:prstGeom prst="line">
                      <a:avLst/>
                    </a:prstGeom>
                    <a:ln w="1905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52532" y="889266"/>
                      <a:ext cx="2187606" cy="1419552"/>
                      <a:chOff x="-326041" y="27284"/>
                      <a:chExt cx="2187606" cy="1419552"/>
                    </a:xfrm>
                  </p:grpSpPr>
                  <p:cxnSp>
                    <p:nvCxnSpPr>
                      <p:cNvPr id="31" name="Straight Connector 30"/>
                      <p:cNvCxnSpPr/>
                      <p:nvPr/>
                    </p:nvCxnSpPr>
                    <p:spPr>
                      <a:xfrm flipH="1" flipV="1">
                        <a:off x="250198" y="612851"/>
                        <a:ext cx="139700" cy="0"/>
                      </a:xfrm>
                      <a:prstGeom prst="line">
                        <a:avLst/>
                      </a:prstGeom>
                      <a:ln w="1905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250199" y="762938"/>
                        <a:ext cx="139700" cy="0"/>
                      </a:xfrm>
                      <a:prstGeom prst="line">
                        <a:avLst/>
                      </a:prstGeom>
                      <a:ln w="1905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26041" y="27284"/>
                        <a:ext cx="2187606" cy="1419552"/>
                        <a:chOff x="-326041" y="27284"/>
                        <a:chExt cx="2187606" cy="1419552"/>
                      </a:xfrm>
                    </p:grpSpPr>
                    <p:cxnSp>
                      <p:nvCxnSpPr>
                        <p:cNvPr id="34" name="Straight Connector 33"/>
                        <p:cNvCxnSpPr/>
                        <p:nvPr/>
                      </p:nvCxnSpPr>
                      <p:spPr>
                        <a:xfrm flipH="1">
                          <a:off x="1100775" y="547788"/>
                          <a:ext cx="0" cy="267335"/>
                        </a:xfrm>
                        <a:prstGeom prst="line">
                          <a:avLst/>
                        </a:prstGeom>
                        <a:ln w="19050" cmpd="dbl">
                          <a:solidFill>
                            <a:schemeClr val="tx2"/>
                          </a:solidFill>
                          <a:tailEnd type="triangl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Rectangle 35"/>
                        <p:cNvSpPr>
                          <a:spLocks/>
                        </p:cNvSpPr>
                        <p:nvPr/>
                      </p:nvSpPr>
                      <p:spPr bwMode="auto">
                        <a:xfrm>
                          <a:off x="681432" y="321641"/>
                          <a:ext cx="824230" cy="233680"/>
                        </a:xfrm>
                        <a:prstGeom prst="rect">
                          <a:avLst/>
                        </a:prstGeom>
                        <a:solidFill>
                          <a:schemeClr val="tx1">
                            <a:lumMod val="40000"/>
                            <a:lumOff val="60000"/>
                          </a:schemeClr>
                        </a:solidFill>
                        <a:ln w="6350">
                          <a:noFill/>
                          <a:miter lim="800000"/>
                          <a:headEnd/>
                          <a:tailEnd/>
                        </a:ln>
                        <a:effectLst>
                          <a:outerShdw blurRad="50800" dist="38100" dir="2700000" algn="tl" rotWithShape="0">
                            <a:prstClr val="black">
                              <a:alpha val="60000"/>
                            </a:prstClr>
                          </a:outerShdw>
                        </a:effectLst>
                      </p:spPr>
                      <p:txBody>
                        <a:bodyPr rot="0" vert="horz" wrap="square" lIns="91440" tIns="45720" rIns="91440" bIns="45720" anchor="ctr" anchorCtr="0" upright="1">
                          <a:noAutofit/>
                        </a:bodyPr>
                        <a:lstStyle/>
                        <a:p>
                          <a:pPr marL="0" marR="0">
                            <a:lnSpc>
                              <a:spcPct val="107000"/>
                            </a:lnSpc>
                            <a:spcBef>
                              <a:spcPts val="0"/>
                            </a:spcBef>
                            <a:spcAft>
                              <a:spcPts val="800"/>
                            </a:spcAft>
                          </a:pPr>
                          <a:r>
                            <a:rPr lang="en-US" sz="1600">
                              <a:solidFill>
                                <a:schemeClr val="tx2"/>
                              </a:solidFill>
                              <a:effectLst/>
                              <a:latin typeface="+mn-lt"/>
                              <a:ea typeface="Calibri" panose="020F0502020204030204" pitchFamily="34" charset="0"/>
                              <a:cs typeface="Calibri" panose="020F0502020204030204" pitchFamily="34" charset="0"/>
                            </a:rPr>
                            <a:t> </a:t>
                          </a:r>
                          <a:endParaRPr lang="en-US" sz="1600">
                            <a:solidFill>
                              <a:schemeClr val="tx2"/>
                            </a:solidFill>
                            <a:effectLst/>
                            <a:latin typeface="+mn-lt"/>
                            <a:ea typeface="Calibri" panose="020F0502020204030204" pitchFamily="34" charset="0"/>
                            <a:cs typeface="Times New Roman" panose="02020603050405020304" pitchFamily="18" charset="0"/>
                          </a:endParaRPr>
                        </a:p>
                      </p:txBody>
                    </p:sp>
                    <p:sp>
                      <p:nvSpPr>
                        <p:cNvPr id="37" name="Text Box 544"/>
                        <p:cNvSpPr txBox="1">
                          <a:spLocks noChangeArrowheads="1"/>
                        </p:cNvSpPr>
                        <p:nvPr/>
                      </p:nvSpPr>
                      <p:spPr bwMode="auto">
                        <a:xfrm>
                          <a:off x="704729" y="339114"/>
                          <a:ext cx="803275" cy="19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r>
                            <a:rPr lang="en-US" sz="1600" b="1" dirty="0">
                              <a:solidFill>
                                <a:schemeClr val="tx2"/>
                              </a:solidFill>
                              <a:effectLst/>
                              <a:latin typeface="+mn-lt"/>
                              <a:ea typeface="Calibri" panose="020F0502020204030204" pitchFamily="34" charset="0"/>
                              <a:cs typeface="Times New Roman" panose="02020603050405020304" pitchFamily="18" charset="0"/>
                            </a:rPr>
                            <a:t>GLR Test</a:t>
                          </a:r>
                        </a:p>
                      </p:txBody>
                    </p:sp>
                    <mc:AlternateContent xmlns:mc="http://schemas.openxmlformats.org/markup-compatibility/2006" xmlns:a14="http://schemas.microsoft.com/office/drawing/2010/main">
                      <mc:Choice Requires="a14">
                        <p:sp>
                          <p:nvSpPr>
                            <p:cNvPr id="38" name="Text Box 538"/>
                            <p:cNvSpPr txBox="1">
                              <a:spLocks noChangeArrowheads="1"/>
                            </p:cNvSpPr>
                            <p:nvPr/>
                          </p:nvSpPr>
                          <p:spPr bwMode="auto">
                            <a:xfrm>
                              <a:off x="601495" y="27284"/>
                              <a:ext cx="901700" cy="238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600" b="1" dirty="0" smtClean="0">
                                  <a:solidFill>
                                    <a:schemeClr val="tx2"/>
                                  </a:solidFill>
                                  <a:effectLst/>
                                  <a:latin typeface="+mn-lt"/>
                                  <a:ea typeface="Times New Roman" panose="02020603050405020304" pitchFamily="18" charset="0"/>
                                  <a:cs typeface="Times New Roman" panose="02020603050405020304" pitchFamily="18" charset="0"/>
                                </a:rPr>
                                <a:t>Residuals   </a:t>
                              </a:r>
                              <a14:m>
                                <m:oMath xmlns:m="http://schemas.openxmlformats.org/officeDocument/2006/math">
                                  <m:sSub>
                                    <m:sSubPr>
                                      <m:ctrlPr>
                                        <a:rPr lang="en-US" sz="1600" b="1"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𝒓</m:t>
                                      </m:r>
                                    </m:e>
                                    <m:sub>
                                      <m:r>
                                        <a:rPr lang="en-US" sz="1600" b="1"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1600" b="1"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b="1"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𝒓</m:t>
                                      </m:r>
                                    </m:e>
                                    <m:sub>
                                      <m:r>
                                        <a:rPr lang="en-US" sz="1600" b="1"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𝟐</m:t>
                                      </m:r>
                                    </m:sub>
                                  </m:sSub>
                                </m:oMath>
                              </a14:m>
                              <a:endParaRPr lang="en-US" sz="1600" b="1" dirty="0">
                                <a:solidFill>
                                  <a:schemeClr val="tx2"/>
                                </a:solidFill>
                                <a:effectLst/>
                                <a:latin typeface="+mn-lt"/>
                                <a:ea typeface="Calibri" panose="020F0502020204030204" pitchFamily="34" charset="0"/>
                                <a:cs typeface="Times New Roman" panose="02020603050405020304" pitchFamily="18" charset="0"/>
                              </a:endParaRPr>
                            </a:p>
                          </p:txBody>
                        </p:sp>
                      </mc:Choice>
                      <mc:Fallback xmlns="">
                        <p:sp>
                          <p:nvSpPr>
                            <p:cNvPr id="38" name="Text Box 538"/>
                            <p:cNvSpPr txBox="1">
                              <a:spLocks noRot="1" noChangeAspect="1" noMove="1" noResize="1" noEditPoints="1" noAdjustHandles="1" noChangeArrowheads="1" noChangeShapeType="1" noTextEdit="1"/>
                            </p:cNvSpPr>
                            <p:nvPr/>
                          </p:nvSpPr>
                          <p:spPr bwMode="auto">
                            <a:xfrm>
                              <a:off x="601495" y="27284"/>
                              <a:ext cx="901700" cy="238125"/>
                            </a:xfrm>
                            <a:prstGeom prst="rect">
                              <a:avLst/>
                            </a:prstGeom>
                            <a:blipFill rotWithShape="0">
                              <a:blip r:embed="rId3"/>
                              <a:stretch>
                                <a:fillRect l="-1761" t="-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9" name="Rectangle 38"/>
                        <p:cNvSpPr>
                          <a:spLocks/>
                        </p:cNvSpPr>
                        <p:nvPr/>
                      </p:nvSpPr>
                      <p:spPr bwMode="auto">
                        <a:xfrm>
                          <a:off x="646670" y="816699"/>
                          <a:ext cx="906653" cy="233680"/>
                        </a:xfrm>
                        <a:prstGeom prst="rect">
                          <a:avLst/>
                        </a:prstGeom>
                        <a:solidFill>
                          <a:schemeClr val="tx1">
                            <a:lumMod val="40000"/>
                            <a:lumOff val="60000"/>
                          </a:schemeClr>
                        </a:solidFill>
                        <a:ln w="6350">
                          <a:noFill/>
                          <a:miter lim="800000"/>
                          <a:headEnd/>
                          <a:tailEnd/>
                        </a:ln>
                        <a:effectLst>
                          <a:outerShdw blurRad="50800" dist="38100" dir="2700000" algn="tl" rotWithShape="0">
                            <a:prstClr val="black">
                              <a:alpha val="60000"/>
                            </a:prstClr>
                          </a:outerShdw>
                        </a:effectLst>
                      </p:spPr>
                      <p:txBody>
                        <a:bodyPr rot="0" vert="horz" wrap="square" lIns="91440" tIns="45720" rIns="91440" bIns="45720" anchor="ctr" anchorCtr="0" upright="1">
                          <a:noAutofit/>
                        </a:bodyPr>
                        <a:lstStyle/>
                        <a:p>
                          <a:pPr marL="0" marR="0">
                            <a:lnSpc>
                              <a:spcPct val="107000"/>
                            </a:lnSpc>
                            <a:spcBef>
                              <a:spcPts val="0"/>
                            </a:spcBef>
                            <a:spcAft>
                              <a:spcPts val="800"/>
                            </a:spcAft>
                          </a:pPr>
                          <a:r>
                            <a:rPr lang="en-US" sz="1600">
                              <a:solidFill>
                                <a:schemeClr val="tx2"/>
                              </a:solidFill>
                              <a:effectLst/>
                              <a:latin typeface="+mn-lt"/>
                              <a:ea typeface="Calibri" panose="020F0502020204030204" pitchFamily="34" charset="0"/>
                              <a:cs typeface="Calibri" panose="020F0502020204030204" pitchFamily="34" charset="0"/>
                            </a:rPr>
                            <a:t> </a:t>
                          </a:r>
                          <a:endParaRPr lang="en-US" sz="1600">
                            <a:solidFill>
                              <a:schemeClr val="tx2"/>
                            </a:solidFill>
                            <a:effectLst/>
                            <a:latin typeface="+mn-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Text Box 544"/>
                            <p:cNvSpPr txBox="1">
                              <a:spLocks noChangeArrowheads="1"/>
                            </p:cNvSpPr>
                            <p:nvPr/>
                          </p:nvSpPr>
                          <p:spPr bwMode="auto">
                            <a:xfrm>
                              <a:off x="612855" y="835441"/>
                              <a:ext cx="972991" cy="1909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r>
                                <a:rPr lang="en-US" sz="1600" b="1" dirty="0" smtClean="0">
                                  <a:solidFill>
                                    <a:schemeClr val="tx2"/>
                                  </a:solidFill>
                                  <a:effectLst/>
                                  <a:latin typeface="+mn-lt"/>
                                  <a:ea typeface="Calibri" panose="020F0502020204030204" pitchFamily="34" charset="0"/>
                                  <a:cs typeface="Times New Roman" panose="02020603050405020304" pitchFamily="18" charset="0"/>
                                </a:rPr>
                                <a:t>Decision </a:t>
                              </a:r>
                              <a14:m>
                                <m:oMath xmlns:m="http://schemas.openxmlformats.org/officeDocument/2006/math">
                                  <m:r>
                                    <a:rPr lang="en-US" sz="1600" b="1"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𝒈</m:t>
                                  </m:r>
                                  <m:r>
                                    <a:rPr lang="en-US" sz="1600" b="1"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b="1"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𝒕</m:t>
                                  </m:r>
                                  <m:r>
                                    <a:rPr lang="en-US" sz="1600" b="1"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b="1"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𝜸</m:t>
                                  </m:r>
                                </m:oMath>
                              </a14:m>
                              <a:endParaRPr lang="en-US" sz="1600" b="1" dirty="0">
                                <a:solidFill>
                                  <a:schemeClr val="tx2"/>
                                </a:solidFill>
                                <a:effectLst/>
                                <a:latin typeface="+mn-lt"/>
                                <a:ea typeface="Calibri" panose="020F0502020204030204" pitchFamily="34" charset="0"/>
                                <a:cs typeface="Times New Roman" panose="02020603050405020304" pitchFamily="18" charset="0"/>
                              </a:endParaRPr>
                            </a:p>
                          </p:txBody>
                        </p:sp>
                      </mc:Choice>
                      <mc:Fallback xmlns="">
                        <p:sp>
                          <p:nvSpPr>
                            <p:cNvPr id="40" name="Text Box 544"/>
                            <p:cNvSpPr txBox="1">
                              <a:spLocks noRot="1" noChangeAspect="1" noMove="1" noResize="1" noEditPoints="1" noAdjustHandles="1" noChangeArrowheads="1" noChangeShapeType="1" noTextEdit="1"/>
                            </p:cNvSpPr>
                            <p:nvPr/>
                          </p:nvSpPr>
                          <p:spPr bwMode="auto">
                            <a:xfrm>
                              <a:off x="612855" y="835441"/>
                              <a:ext cx="972991" cy="190957"/>
                            </a:xfrm>
                            <a:prstGeom prst="rect">
                              <a:avLst/>
                            </a:prstGeom>
                            <a:blipFill rotWithShape="0">
                              <a:blip r:embed="rId4"/>
                              <a:stretch>
                                <a:fillRect t="-3279" b="-131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41" name="Straight Connector 40"/>
                        <p:cNvCxnSpPr/>
                        <p:nvPr/>
                      </p:nvCxnSpPr>
                      <p:spPr>
                        <a:xfrm flipH="1">
                          <a:off x="1100775" y="1059221"/>
                          <a:ext cx="0" cy="323475"/>
                        </a:xfrm>
                        <a:prstGeom prst="line">
                          <a:avLst/>
                        </a:prstGeom>
                        <a:ln w="19050">
                          <a:solidFill>
                            <a:schemeClr val="tx2"/>
                          </a:solidFill>
                          <a:tailEnd type="triangl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Text Box 538"/>
                        <p:cNvSpPr txBox="1">
                          <a:spLocks noChangeArrowheads="1"/>
                        </p:cNvSpPr>
                        <p:nvPr/>
                      </p:nvSpPr>
                      <p:spPr bwMode="auto">
                        <a:xfrm>
                          <a:off x="1096118" y="1248716"/>
                          <a:ext cx="765447" cy="19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600" b="1" dirty="0">
                              <a:solidFill>
                                <a:schemeClr val="tx2"/>
                              </a:solidFill>
                              <a:effectLst/>
                              <a:latin typeface="+mn-lt"/>
                              <a:ea typeface="Times New Roman" panose="02020603050405020304" pitchFamily="18" charset="0"/>
                              <a:cs typeface="Times New Roman" panose="02020603050405020304" pitchFamily="18" charset="0"/>
                            </a:rPr>
                            <a:t>Fault/No fault</a:t>
                          </a:r>
                          <a:endParaRPr lang="en-US" sz="1600" b="1" dirty="0">
                            <a:solidFill>
                              <a:schemeClr val="tx2"/>
                            </a:solidFill>
                            <a:effectLst/>
                            <a:latin typeface="+mn-lt"/>
                            <a:ea typeface="Calibri" panose="020F0502020204030204" pitchFamily="34" charset="0"/>
                            <a:cs typeface="Times New Roman" panose="02020603050405020304" pitchFamily="18" charset="0"/>
                          </a:endParaRPr>
                        </a:p>
                      </p:txBody>
                    </p:sp>
                    <p:sp>
                      <p:nvSpPr>
                        <p:cNvPr id="43" name="Text Box 538"/>
                        <p:cNvSpPr txBox="1">
                          <a:spLocks noChangeArrowheads="1"/>
                        </p:cNvSpPr>
                        <p:nvPr/>
                      </p:nvSpPr>
                      <p:spPr bwMode="auto">
                        <a:xfrm>
                          <a:off x="-326041" y="350762"/>
                          <a:ext cx="802240" cy="19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600" b="1" dirty="0">
                              <a:solidFill>
                                <a:schemeClr val="tx2"/>
                              </a:solidFill>
                              <a:effectLst/>
                              <a:latin typeface="+mn-lt"/>
                              <a:ea typeface="Times New Roman" panose="02020603050405020304" pitchFamily="18" charset="0"/>
                              <a:cs typeface="Times New Roman" panose="02020603050405020304" pitchFamily="18" charset="0"/>
                            </a:rPr>
                            <a:t>Tuning of W</a:t>
                          </a:r>
                          <a:endParaRPr lang="en-US" sz="1600" b="1" dirty="0">
                            <a:solidFill>
                              <a:schemeClr val="tx2"/>
                            </a:solidFill>
                            <a:effectLst/>
                            <a:latin typeface="+mn-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4" name="Text Box 538"/>
                            <p:cNvSpPr txBox="1">
                              <a:spLocks noChangeArrowheads="1"/>
                            </p:cNvSpPr>
                            <p:nvPr/>
                          </p:nvSpPr>
                          <p:spPr bwMode="auto">
                            <a:xfrm>
                              <a:off x="-304669" y="822523"/>
                              <a:ext cx="751142" cy="198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600" b="1" smtClean="0">
                                  <a:solidFill>
                                    <a:schemeClr val="tx2"/>
                                  </a:solidFill>
                                  <a:effectLst/>
                                  <a:latin typeface="+mn-lt"/>
                                  <a:ea typeface="Times New Roman" panose="02020603050405020304" pitchFamily="18" charset="0"/>
                                  <a:cs typeface="Times New Roman" panose="02020603050405020304" pitchFamily="18" charset="0"/>
                                </a:rPr>
                                <a:t>Tuning of </a:t>
                              </a:r>
                              <a14:m>
                                <m:oMath xmlns:m="http://schemas.openxmlformats.org/officeDocument/2006/math">
                                  <m:r>
                                    <a:rPr lang="en-US" sz="1600" b="1" i="1">
                                      <a:solidFill>
                                        <a:schemeClr val="tx2"/>
                                      </a:solidFill>
                                      <a:effectLst/>
                                      <a:latin typeface="Cambria Math" panose="02040503050406030204" pitchFamily="18" charset="0"/>
                                      <a:ea typeface="Times New Roman" panose="02020603050405020304" pitchFamily="18" charset="0"/>
                                      <a:cs typeface="Times New Roman" panose="02020603050405020304" pitchFamily="18" charset="0"/>
                                    </a:rPr>
                                    <m:t>𝜸</m:t>
                                  </m:r>
                                </m:oMath>
                              </a14:m>
                              <a:endParaRPr lang="en-US" sz="1600" b="1">
                                <a:solidFill>
                                  <a:schemeClr val="tx2"/>
                                </a:solidFill>
                                <a:effectLst/>
                                <a:latin typeface="+mn-lt"/>
                                <a:ea typeface="Calibri" panose="020F0502020204030204" pitchFamily="34" charset="0"/>
                                <a:cs typeface="Times New Roman" panose="02020603050405020304" pitchFamily="18" charset="0"/>
                              </a:endParaRPr>
                            </a:p>
                          </p:txBody>
                        </p:sp>
                      </mc:Choice>
                      <mc:Fallback xmlns="">
                        <p:sp>
                          <p:nvSpPr>
                            <p:cNvPr id="44" name="Text Box 538"/>
                            <p:cNvSpPr txBox="1">
                              <a:spLocks noRot="1" noChangeAspect="1" noMove="1" noResize="1" noEditPoints="1" noAdjustHandles="1" noChangeArrowheads="1" noChangeShapeType="1" noTextEdit="1"/>
                            </p:cNvSpPr>
                            <p:nvPr/>
                          </p:nvSpPr>
                          <p:spPr bwMode="auto">
                            <a:xfrm>
                              <a:off x="-304669" y="822523"/>
                              <a:ext cx="751142" cy="198120"/>
                            </a:xfrm>
                            <a:prstGeom prst="rect">
                              <a:avLst/>
                            </a:prstGeom>
                            <a:blipFill rotWithShape="0">
                              <a:blip r:embed="rId5"/>
                              <a:stretch>
                                <a:fillRect l="-2542" t="-3175" b="-95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grpSp>
              <p:cxnSp>
                <p:nvCxnSpPr>
                  <p:cNvPr id="14" name="Straight Connector 13"/>
                  <p:cNvCxnSpPr/>
                  <p:nvPr/>
                </p:nvCxnSpPr>
                <p:spPr>
                  <a:xfrm flipH="1">
                    <a:off x="767878" y="1304589"/>
                    <a:ext cx="292686" cy="0"/>
                  </a:xfrm>
                  <a:prstGeom prst="line">
                    <a:avLst/>
                  </a:prstGeom>
                  <a:ln w="19050">
                    <a:solidFill>
                      <a:schemeClr val="tx2"/>
                    </a:solidFill>
                    <a:headEnd type="triangl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65154" y="1807349"/>
                    <a:ext cx="266078" cy="0"/>
                  </a:xfrm>
                  <a:prstGeom prst="line">
                    <a:avLst/>
                  </a:prstGeom>
                  <a:ln w="19050">
                    <a:solidFill>
                      <a:schemeClr val="tx2"/>
                    </a:solidFill>
                    <a:headEnd type="triangl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8552" y="1303247"/>
                    <a:ext cx="0" cy="177419"/>
                  </a:xfrm>
                  <a:prstGeom prst="line">
                    <a:avLst/>
                  </a:prstGeom>
                  <a:ln w="1905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4071" y="1626263"/>
                    <a:ext cx="0" cy="177165"/>
                  </a:xfrm>
                  <a:prstGeom prst="line">
                    <a:avLst/>
                  </a:prstGeom>
                  <a:ln w="1905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 Box 544"/>
                  <p:cNvSpPr txBox="1">
                    <a:spLocks noChangeArrowheads="1"/>
                  </p:cNvSpPr>
                  <p:nvPr/>
                </p:nvSpPr>
                <p:spPr bwMode="auto">
                  <a:xfrm>
                    <a:off x="37703" y="1438664"/>
                    <a:ext cx="588068" cy="19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r>
                      <a:rPr lang="en-US" sz="1600" b="1" dirty="0" smtClean="0">
                        <a:solidFill>
                          <a:schemeClr val="tx2"/>
                        </a:solidFill>
                        <a:effectLst/>
                        <a:latin typeface="+mn-lt"/>
                        <a:ea typeface="Calibri" panose="020F0502020204030204" pitchFamily="34" charset="0"/>
                        <a:cs typeface="Times New Roman" panose="02020603050405020304" pitchFamily="18" charset="0"/>
                      </a:rPr>
                      <a:t>ROC curve</a:t>
                    </a:r>
                    <a:endParaRPr lang="en-US" sz="1600" b="1" dirty="0">
                      <a:solidFill>
                        <a:schemeClr val="tx2"/>
                      </a:solidFill>
                      <a:effectLst/>
                      <a:latin typeface="+mn-lt"/>
                      <a:ea typeface="Calibri" panose="020F0502020204030204" pitchFamily="34" charset="0"/>
                      <a:cs typeface="Times New Roman" panose="02020603050405020304" pitchFamily="18" charset="0"/>
                    </a:endParaRPr>
                  </a:p>
                </p:txBody>
              </p:sp>
            </p:grpSp>
          </p:grpSp>
        </p:grpSp>
      </p:grpSp>
      <p:sp>
        <p:nvSpPr>
          <p:cNvPr id="55" name="Rectangle 54"/>
          <p:cNvSpPr/>
          <p:nvPr/>
        </p:nvSpPr>
        <p:spPr bwMode="auto">
          <a:xfrm>
            <a:off x="2892832" y="2398643"/>
            <a:ext cx="3548657" cy="1036085"/>
          </a:xfrm>
          <a:prstGeom prst="rect">
            <a:avLst/>
          </a:prstGeom>
          <a:noFill/>
          <a:ln w="222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56" name="Text Box 538"/>
              <p:cNvSpPr txBox="1">
                <a:spLocks noChangeArrowheads="1"/>
              </p:cNvSpPr>
              <p:nvPr/>
            </p:nvSpPr>
            <p:spPr bwMode="auto">
              <a:xfrm>
                <a:off x="3749277" y="4570300"/>
                <a:ext cx="3272412" cy="6504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600" b="1" dirty="0" smtClean="0">
                    <a:solidFill>
                      <a:schemeClr val="tx2"/>
                    </a:solidFill>
                    <a:effectLst/>
                    <a:latin typeface="+mn-lt"/>
                    <a:ea typeface="Times New Roman" panose="02020603050405020304" pitchFamily="18" charset="0"/>
                    <a:cs typeface="Times New Roman" panose="02020603050405020304" pitchFamily="18" charset="0"/>
                  </a:rPr>
                  <a:t>Detection function </a:t>
                </a:r>
                <a14:m>
                  <m:oMath xmlns:m="http://schemas.openxmlformats.org/officeDocument/2006/math">
                    <m:r>
                      <a:rPr lang="en-US" sz="1600" b="1" i="1">
                        <a:solidFill>
                          <a:schemeClr val="tx2"/>
                        </a:solidFill>
                        <a:effectLst/>
                        <a:latin typeface="Cambria Math" panose="02040503050406030204" pitchFamily="18" charset="0"/>
                        <a:ea typeface="Times New Roman" panose="02020603050405020304" pitchFamily="18" charset="0"/>
                        <a:cs typeface="Times New Roman" panose="02020603050405020304" pitchFamily="18" charset="0"/>
                      </a:rPr>
                      <m:t>𝒈</m:t>
                    </m:r>
                    <m:r>
                      <a:rPr lang="en-US" sz="1600" b="1" i="1">
                        <a:solidFill>
                          <a:schemeClr val="tx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600" b="1" i="1">
                        <a:solidFill>
                          <a:schemeClr val="tx2"/>
                        </a:solidFill>
                        <a:effectLst/>
                        <a:latin typeface="Cambria Math" panose="02040503050406030204" pitchFamily="18" charset="0"/>
                        <a:ea typeface="Times New Roman" panose="02020603050405020304" pitchFamily="18" charset="0"/>
                        <a:cs typeface="Times New Roman" panose="02020603050405020304" pitchFamily="18" charset="0"/>
                      </a:rPr>
                      <m:t>𝒕</m:t>
                    </m:r>
                    <m:r>
                      <a:rPr lang="en-US" sz="1600" b="1" i="1">
                        <a:solidFill>
                          <a:schemeClr val="tx2"/>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600" b="1" dirty="0">
                  <a:solidFill>
                    <a:schemeClr val="tx2"/>
                  </a:solidFill>
                  <a:effectLst/>
                  <a:latin typeface="+mn-lt"/>
                  <a:ea typeface="Calibri" panose="020F0502020204030204" pitchFamily="34" charset="0"/>
                  <a:cs typeface="Times New Roman" panose="02020603050405020304" pitchFamily="18" charset="0"/>
                </a:endParaRPr>
              </a:p>
            </p:txBody>
          </p:sp>
        </mc:Choice>
        <mc:Fallback xmlns="">
          <p:sp>
            <p:nvSpPr>
              <p:cNvPr id="56" name="Text Box 538"/>
              <p:cNvSpPr txBox="1">
                <a:spLocks noRot="1" noChangeAspect="1" noMove="1" noResize="1" noEditPoints="1" noAdjustHandles="1" noChangeArrowheads="1" noChangeShapeType="1" noTextEdit="1"/>
              </p:cNvSpPr>
              <p:nvPr/>
            </p:nvSpPr>
            <p:spPr bwMode="auto">
              <a:xfrm>
                <a:off x="3749277" y="4570300"/>
                <a:ext cx="3272412" cy="650484"/>
              </a:xfrm>
              <a:prstGeom prst="rect">
                <a:avLst/>
              </a:prstGeom>
              <a:blipFill rotWithShape="0">
                <a:blip r:embed="rId6"/>
                <a:stretch>
                  <a:fillRect l="-931" t="-18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7" name="Rectangle 56"/>
          <p:cNvSpPr/>
          <p:nvPr/>
        </p:nvSpPr>
        <p:spPr bwMode="auto">
          <a:xfrm>
            <a:off x="3496684" y="3810000"/>
            <a:ext cx="2397474" cy="1874248"/>
          </a:xfrm>
          <a:prstGeom prst="rect">
            <a:avLst/>
          </a:prstGeom>
          <a:noFill/>
          <a:ln w="222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8" name="Rectangle 3"/>
          <p:cNvSpPr txBox="1">
            <a:spLocks noChangeArrowheads="1"/>
          </p:cNvSpPr>
          <p:nvPr/>
        </p:nvSpPr>
        <p:spPr bwMode="auto">
          <a:xfrm>
            <a:off x="6679916" y="2594047"/>
            <a:ext cx="1339853" cy="646331"/>
          </a:xfrm>
          <a:prstGeom prst="rect">
            <a:avLst/>
          </a:prstGeom>
          <a:noFill/>
          <a:ln w="9525">
            <a:noFill/>
            <a:miter lim="800000"/>
            <a:headEnd/>
            <a:tailEnd/>
          </a:ln>
        </p:spPr>
        <p:txBody>
          <a:bodyPr wrap="square">
            <a:spAutoFit/>
          </a:bodyPr>
          <a:lstStyle/>
          <a:p>
            <a:pPr eaLnBrk="0" hangingPunct="0">
              <a:spcBef>
                <a:spcPct val="20000"/>
              </a:spcBef>
              <a:buClr>
                <a:schemeClr val="bg2"/>
              </a:buClr>
              <a:buSzPct val="75000"/>
              <a:defRPr/>
            </a:pPr>
            <a:r>
              <a:rPr lang="fr-FR" b="1" kern="0" dirty="0" err="1" smtClean="0">
                <a:solidFill>
                  <a:srgbClr val="FF0000"/>
                </a:solidFill>
                <a:latin typeface="+mn-lt"/>
                <a:cs typeface="+mn-cs"/>
              </a:rPr>
              <a:t>Residual</a:t>
            </a:r>
            <a:r>
              <a:rPr lang="fr-FR" b="1" kern="0" dirty="0" smtClean="0">
                <a:solidFill>
                  <a:srgbClr val="FF0000"/>
                </a:solidFill>
                <a:latin typeface="+mn-lt"/>
                <a:cs typeface="+mn-cs"/>
              </a:rPr>
              <a:t> </a:t>
            </a:r>
            <a:r>
              <a:rPr lang="fr-FR" b="1" kern="0" dirty="0" err="1" smtClean="0">
                <a:solidFill>
                  <a:srgbClr val="FF0000"/>
                </a:solidFill>
                <a:latin typeface="+mn-lt"/>
                <a:cs typeface="+mn-cs"/>
              </a:rPr>
              <a:t>Generation</a:t>
            </a:r>
            <a:endParaRPr lang="fr-FR" b="1" kern="0" dirty="0" smtClean="0">
              <a:solidFill>
                <a:srgbClr val="FF0000"/>
              </a:solidFill>
              <a:latin typeface="+mn-lt"/>
              <a:cs typeface="+mn-cs"/>
            </a:endParaRPr>
          </a:p>
        </p:txBody>
      </p:sp>
      <p:sp>
        <p:nvSpPr>
          <p:cNvPr id="59" name="Rectangle 3"/>
          <p:cNvSpPr txBox="1">
            <a:spLocks noChangeArrowheads="1"/>
          </p:cNvSpPr>
          <p:nvPr/>
        </p:nvSpPr>
        <p:spPr bwMode="auto">
          <a:xfrm>
            <a:off x="6673292" y="4416222"/>
            <a:ext cx="1339853" cy="646331"/>
          </a:xfrm>
          <a:prstGeom prst="rect">
            <a:avLst/>
          </a:prstGeom>
          <a:noFill/>
          <a:ln w="9525">
            <a:noFill/>
            <a:miter lim="800000"/>
            <a:headEnd/>
            <a:tailEnd/>
          </a:ln>
        </p:spPr>
        <p:txBody>
          <a:bodyPr wrap="square">
            <a:spAutoFit/>
          </a:bodyPr>
          <a:lstStyle/>
          <a:p>
            <a:pPr eaLnBrk="0" hangingPunct="0">
              <a:spcBef>
                <a:spcPct val="20000"/>
              </a:spcBef>
              <a:buClr>
                <a:schemeClr val="bg2"/>
              </a:buClr>
              <a:buSzPct val="75000"/>
              <a:defRPr/>
            </a:pPr>
            <a:r>
              <a:rPr lang="fr-FR" b="1" kern="0" dirty="0" err="1" smtClean="0">
                <a:solidFill>
                  <a:srgbClr val="FF0000"/>
                </a:solidFill>
                <a:latin typeface="+mn-lt"/>
                <a:cs typeface="+mn-cs"/>
              </a:rPr>
              <a:t>Residual</a:t>
            </a:r>
            <a:r>
              <a:rPr lang="fr-FR" b="1" kern="0" dirty="0" smtClean="0">
                <a:solidFill>
                  <a:srgbClr val="FF0000"/>
                </a:solidFill>
                <a:latin typeface="+mn-lt"/>
                <a:cs typeface="+mn-cs"/>
              </a:rPr>
              <a:t> Evaluation</a:t>
            </a:r>
          </a:p>
        </p:txBody>
      </p:sp>
    </p:spTree>
    <p:extLst>
      <p:ext uri="{BB962C8B-B14F-4D97-AF65-F5344CB8AC3E}">
        <p14:creationId xmlns:p14="http://schemas.microsoft.com/office/powerpoint/2010/main" val="9128079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smtClean="0">
                <a:solidFill>
                  <a:schemeClr val="bg2"/>
                </a:solidFill>
              </a:rPr>
              <a:t>Conclusion</a:t>
            </a:r>
            <a:endParaRPr lang="fr-FR" b="1" kern="0" dirty="0">
              <a:solidFill>
                <a:schemeClr val="bg2"/>
              </a:solidFill>
            </a:endParaRPr>
          </a:p>
        </p:txBody>
      </p:sp>
      <p:sp>
        <p:nvSpPr>
          <p:cNvPr id="3" name="TextBox 2"/>
          <p:cNvSpPr txBox="1"/>
          <p:nvPr/>
        </p:nvSpPr>
        <p:spPr>
          <a:xfrm>
            <a:off x="968992" y="1595176"/>
            <a:ext cx="7315200" cy="461665"/>
          </a:xfrm>
          <a:prstGeom prst="rect">
            <a:avLst/>
          </a:prstGeom>
          <a:solidFill>
            <a:schemeClr val="bg1"/>
          </a:solidFill>
        </p:spPr>
        <p:txBody>
          <a:bodyPr wrap="square" rtlCol="0">
            <a:spAutoFit/>
          </a:bodyPr>
          <a:lstStyle/>
          <a:p>
            <a:pPr algn="just"/>
            <a:endParaRPr lang="en-US" sz="2400" i="1" dirty="0">
              <a:solidFill>
                <a:schemeClr val="tx2"/>
              </a:solidFill>
              <a:latin typeface="+mn-lt"/>
            </a:endParaRPr>
          </a:p>
        </p:txBody>
      </p:sp>
      <p:grpSp>
        <p:nvGrpSpPr>
          <p:cNvPr id="4" name="Group 3"/>
          <p:cNvGrpSpPr/>
          <p:nvPr/>
        </p:nvGrpSpPr>
        <p:grpSpPr>
          <a:xfrm>
            <a:off x="1481544" y="1840773"/>
            <a:ext cx="6324700" cy="1133999"/>
            <a:chOff x="635809" y="4831009"/>
            <a:chExt cx="6374591" cy="734047"/>
          </a:xfrm>
        </p:grpSpPr>
        <p:sp>
          <p:nvSpPr>
            <p:cNvPr id="5" name="Rounded Rectangle 4"/>
            <p:cNvSpPr/>
            <p:nvPr/>
          </p:nvSpPr>
          <p:spPr>
            <a:xfrm>
              <a:off x="635809" y="4831009"/>
              <a:ext cx="6374591" cy="734047"/>
            </a:xfrm>
            <a:prstGeom prst="roundRect">
              <a:avLst>
                <a:gd name="adj" fmla="val 10000"/>
              </a:avLst>
            </a:prstGeom>
            <a:solidFill>
              <a:schemeClr val="accent5"/>
            </a:solidFill>
            <a:ln w="25400">
              <a:solidFill>
                <a:srgbClr val="FF0000"/>
              </a:solidFill>
            </a:ln>
            <a:scene3d>
              <a:camera prst="orthographicFront"/>
              <a:lightRig rig="flat" dir="t"/>
            </a:scene3d>
            <a:sp3d prstMaterial="dkEdge">
              <a:bevelT w="8200" h="38100"/>
            </a:sp3d>
          </p:spPr>
          <p:style>
            <a:lnRef idx="0">
              <a:schemeClr val="accent4">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6" name="Rounded Rectangle 4"/>
            <p:cNvSpPr/>
            <p:nvPr/>
          </p:nvSpPr>
          <p:spPr>
            <a:xfrm>
              <a:off x="728995" y="4852509"/>
              <a:ext cx="6175388" cy="691048"/>
            </a:xfrm>
            <a:prstGeom prst="rect">
              <a:avLst/>
            </a:prstGeom>
            <a:solidFill>
              <a:schemeClr val="accent5"/>
            </a:solidFill>
            <a:ln w="19050">
              <a:noFill/>
            </a:ln>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53340" tIns="35560" rIns="53340" bIns="35560" spcCol="1270" anchor="ctr"/>
            <a:lstStyle/>
            <a:p>
              <a:pPr algn="just"/>
              <a:r>
                <a:rPr lang="en-GB" sz="2400" i="1" dirty="0" smtClean="0">
                  <a:solidFill>
                    <a:schemeClr val="tx2"/>
                  </a:solidFill>
                </a:rPr>
                <a:t>“Combining </a:t>
              </a:r>
              <a:r>
                <a:rPr lang="en-GB" sz="2400" i="1" dirty="0">
                  <a:solidFill>
                    <a:schemeClr val="tx2"/>
                  </a:solidFill>
                </a:rPr>
                <a:t>several disciplines to achieve an efficient comprehensive fault diagnosis </a:t>
              </a:r>
              <a:r>
                <a:rPr lang="en-GB" sz="2400" i="1" dirty="0" smtClean="0">
                  <a:solidFill>
                    <a:schemeClr val="tx2"/>
                  </a:solidFill>
                </a:rPr>
                <a:t>scheme”</a:t>
              </a:r>
              <a:endParaRPr lang="en-US" sz="2400" i="1" dirty="0">
                <a:solidFill>
                  <a:schemeClr val="tx2"/>
                </a:solidFill>
              </a:endParaRPr>
            </a:p>
          </p:txBody>
        </p:sp>
      </p:grpSp>
      <p:grpSp>
        <p:nvGrpSpPr>
          <p:cNvPr id="10" name="Group 9"/>
          <p:cNvGrpSpPr/>
          <p:nvPr/>
        </p:nvGrpSpPr>
        <p:grpSpPr>
          <a:xfrm>
            <a:off x="1360770" y="4183983"/>
            <a:ext cx="6810849" cy="1380685"/>
            <a:chOff x="1076202" y="2316487"/>
            <a:chExt cx="6810849" cy="1380685"/>
          </a:xfrm>
        </p:grpSpPr>
        <p:grpSp>
          <p:nvGrpSpPr>
            <p:cNvPr id="17" name="Group 16"/>
            <p:cNvGrpSpPr/>
            <p:nvPr/>
          </p:nvGrpSpPr>
          <p:grpSpPr>
            <a:xfrm>
              <a:off x="1076202" y="2316487"/>
              <a:ext cx="6810849" cy="1380685"/>
              <a:chOff x="941673" y="2777868"/>
              <a:chExt cx="7568538" cy="1650817"/>
            </a:xfrm>
          </p:grpSpPr>
          <p:grpSp>
            <p:nvGrpSpPr>
              <p:cNvPr id="18" name="Group 17"/>
              <p:cNvGrpSpPr/>
              <p:nvPr/>
            </p:nvGrpSpPr>
            <p:grpSpPr>
              <a:xfrm>
                <a:off x="941673" y="2777868"/>
                <a:ext cx="7568538" cy="1650817"/>
                <a:chOff x="798030" y="1752600"/>
                <a:chExt cx="7568538" cy="1650817"/>
              </a:xfrm>
            </p:grpSpPr>
            <p:cxnSp>
              <p:nvCxnSpPr>
                <p:cNvPr id="20" name="Straight Connector 19"/>
                <p:cNvCxnSpPr/>
                <p:nvPr/>
              </p:nvCxnSpPr>
              <p:spPr bwMode="auto">
                <a:xfrm>
                  <a:off x="7041264" y="2562622"/>
                  <a:ext cx="457200" cy="1612"/>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21" name="Rectangle 20"/>
                <p:cNvSpPr/>
                <p:nvPr/>
              </p:nvSpPr>
              <p:spPr bwMode="auto">
                <a:xfrm>
                  <a:off x="2611461" y="1934040"/>
                  <a:ext cx="1305604" cy="1365904"/>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 name="Rectangle 15"/>
                <p:cNvSpPr>
                  <a:spLocks noChangeArrowheads="1"/>
                </p:cNvSpPr>
                <p:nvPr/>
              </p:nvSpPr>
              <p:spPr bwMode="auto">
                <a:xfrm>
                  <a:off x="888720" y="2044609"/>
                  <a:ext cx="1025661" cy="533400"/>
                </a:xfrm>
                <a:prstGeom prst="rect">
                  <a:avLst/>
                </a:prstGeom>
                <a:noFill/>
                <a:ln w="9525">
                  <a:noFill/>
                  <a:miter lim="800000"/>
                  <a:headEnd/>
                  <a:tailEnd/>
                </a:ln>
                <a:effectLst/>
              </p:spPr>
              <p:txBody>
                <a:bodyPr/>
                <a:lstStyle/>
                <a:p>
                  <a:pPr algn="ctr" rtl="0">
                    <a:lnSpc>
                      <a:spcPct val="125000"/>
                    </a:lnSpc>
                    <a:defRPr/>
                  </a:pPr>
                  <a:r>
                    <a:rPr lang="en-US" dirty="0" smtClean="0">
                      <a:solidFill>
                        <a:schemeClr val="tx2"/>
                      </a:solidFill>
                      <a:latin typeface="+mn-lt"/>
                      <a:cs typeface="+mn-cs"/>
                    </a:rPr>
                    <a:t>Battery</a:t>
                  </a:r>
                  <a:endParaRPr lang="en-US" dirty="0">
                    <a:solidFill>
                      <a:schemeClr val="tx2"/>
                    </a:solidFill>
                    <a:latin typeface="+mn-lt"/>
                    <a:cs typeface="Arial" pitchFamily="34" charset="0"/>
                  </a:endParaRPr>
                </a:p>
              </p:txBody>
            </p:sp>
            <p:grpSp>
              <p:nvGrpSpPr>
                <p:cNvPr id="23" name="Group 22"/>
                <p:cNvGrpSpPr/>
                <p:nvPr/>
              </p:nvGrpSpPr>
              <p:grpSpPr>
                <a:xfrm>
                  <a:off x="798030" y="1752600"/>
                  <a:ext cx="7568538" cy="1650817"/>
                  <a:chOff x="798030" y="1752600"/>
                  <a:chExt cx="7568538" cy="1650817"/>
                </a:xfrm>
              </p:grpSpPr>
              <p:cxnSp>
                <p:nvCxnSpPr>
                  <p:cNvPr id="24" name="Straight Connector 23"/>
                  <p:cNvCxnSpPr/>
                  <p:nvPr/>
                </p:nvCxnSpPr>
                <p:spPr bwMode="auto">
                  <a:xfrm flipH="1" flipV="1">
                    <a:off x="5745864" y="2724230"/>
                    <a:ext cx="683888"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flipH="1" flipV="1">
                    <a:off x="5745864" y="2401011"/>
                    <a:ext cx="683888"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26" name="Picture 25"/>
                  <p:cNvPicPr>
                    <a:picLocks noChangeAspect="1"/>
                  </p:cNvPicPr>
                  <p:nvPr/>
                </p:nvPicPr>
                <p:blipFill>
                  <a:blip r:embed="rId2"/>
                  <a:stretch>
                    <a:fillRect/>
                  </a:stretch>
                </p:blipFill>
                <p:spPr>
                  <a:xfrm>
                    <a:off x="7483032" y="1752600"/>
                    <a:ext cx="883536" cy="1650817"/>
                  </a:xfrm>
                  <a:prstGeom prst="rect">
                    <a:avLst/>
                  </a:prstGeom>
                </p:spPr>
              </p:pic>
              <p:sp>
                <p:nvSpPr>
                  <p:cNvPr id="27" name="Oval 26"/>
                  <p:cNvSpPr/>
                  <p:nvPr/>
                </p:nvSpPr>
                <p:spPr bwMode="auto">
                  <a:xfrm>
                    <a:off x="6355464" y="2239404"/>
                    <a:ext cx="685800" cy="64643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cxnSp>
                <p:nvCxnSpPr>
                  <p:cNvPr id="28" name="Straight Connector 27"/>
                  <p:cNvCxnSpPr>
                    <a:stCxn id="27" idx="2"/>
                  </p:cNvCxnSpPr>
                  <p:nvPr/>
                </p:nvCxnSpPr>
                <p:spPr bwMode="auto">
                  <a:xfrm flipH="1" flipV="1">
                    <a:off x="5733748" y="2562621"/>
                    <a:ext cx="621716"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9" name="Rectangle 28"/>
                  <p:cNvSpPr/>
                  <p:nvPr/>
                </p:nvSpPr>
                <p:spPr bwMode="auto">
                  <a:xfrm>
                    <a:off x="4560576" y="2239404"/>
                    <a:ext cx="1185288" cy="64643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30" name="Straight Connector 29"/>
                  <p:cNvCxnSpPr/>
                  <p:nvPr/>
                </p:nvCxnSpPr>
                <p:spPr bwMode="auto">
                  <a:xfrm flipH="1" flipV="1">
                    <a:off x="3917064" y="2497603"/>
                    <a:ext cx="621716"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flipH="1" flipV="1">
                    <a:off x="3917064" y="2650003"/>
                    <a:ext cx="621716"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flipH="1" flipV="1">
                    <a:off x="1997970" y="2197942"/>
                    <a:ext cx="621716"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flipV="1">
                    <a:off x="1997970" y="2350342"/>
                    <a:ext cx="621716"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flipH="1" flipV="1">
                    <a:off x="1997970" y="2894480"/>
                    <a:ext cx="621716"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flipH="1" flipV="1">
                    <a:off x="1997970" y="3046880"/>
                    <a:ext cx="621716"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6" name="Rectangle 35"/>
                  <p:cNvSpPr/>
                  <p:nvPr/>
                </p:nvSpPr>
                <p:spPr bwMode="auto">
                  <a:xfrm>
                    <a:off x="798030" y="2016128"/>
                    <a:ext cx="1185288" cy="5173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7" name="Rectangle 36"/>
                  <p:cNvSpPr/>
                  <p:nvPr/>
                </p:nvSpPr>
                <p:spPr bwMode="auto">
                  <a:xfrm>
                    <a:off x="808907" y="2717947"/>
                    <a:ext cx="1185288" cy="5173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8" name="Rectangle 15"/>
                  <p:cNvSpPr>
                    <a:spLocks noChangeArrowheads="1"/>
                  </p:cNvSpPr>
                  <p:nvPr/>
                </p:nvSpPr>
                <p:spPr bwMode="auto">
                  <a:xfrm>
                    <a:off x="6379101" y="2329358"/>
                    <a:ext cx="651888" cy="533400"/>
                  </a:xfrm>
                  <a:prstGeom prst="rect">
                    <a:avLst/>
                  </a:prstGeom>
                  <a:noFill/>
                  <a:ln w="9525">
                    <a:noFill/>
                    <a:miter lim="800000"/>
                    <a:headEnd/>
                    <a:tailEnd/>
                  </a:ln>
                  <a:effectLst/>
                </p:spPr>
                <p:txBody>
                  <a:bodyPr/>
                  <a:lstStyle/>
                  <a:p>
                    <a:pPr algn="ctr" rtl="0">
                      <a:lnSpc>
                        <a:spcPct val="125000"/>
                      </a:lnSpc>
                      <a:defRPr/>
                    </a:pPr>
                    <a:r>
                      <a:rPr lang="en-US" dirty="0" smtClean="0">
                        <a:solidFill>
                          <a:schemeClr val="tx2"/>
                        </a:solidFill>
                        <a:latin typeface="+mn-lt"/>
                        <a:cs typeface="+mn-cs"/>
                      </a:rPr>
                      <a:t>PM</a:t>
                    </a:r>
                    <a:endParaRPr lang="en-US" dirty="0">
                      <a:solidFill>
                        <a:schemeClr val="tx2"/>
                      </a:solidFill>
                      <a:latin typeface="+mn-lt"/>
                      <a:cs typeface="Arial" pitchFamily="34" charset="0"/>
                    </a:endParaRPr>
                  </a:p>
                </p:txBody>
              </p:sp>
              <p:sp>
                <p:nvSpPr>
                  <p:cNvPr id="39" name="Rectangle 15"/>
                  <p:cNvSpPr>
                    <a:spLocks noChangeArrowheads="1"/>
                  </p:cNvSpPr>
                  <p:nvPr/>
                </p:nvSpPr>
                <p:spPr bwMode="auto">
                  <a:xfrm>
                    <a:off x="888720" y="2748337"/>
                    <a:ext cx="1025661" cy="533400"/>
                  </a:xfrm>
                  <a:prstGeom prst="rect">
                    <a:avLst/>
                  </a:prstGeom>
                  <a:noFill/>
                  <a:ln w="9525">
                    <a:noFill/>
                    <a:miter lim="800000"/>
                    <a:headEnd/>
                    <a:tailEnd/>
                  </a:ln>
                  <a:effectLst/>
                </p:spPr>
                <p:txBody>
                  <a:bodyPr/>
                  <a:lstStyle/>
                  <a:p>
                    <a:pPr algn="ctr" rtl="0">
                      <a:lnSpc>
                        <a:spcPct val="125000"/>
                      </a:lnSpc>
                      <a:defRPr/>
                    </a:pPr>
                    <a:r>
                      <a:rPr lang="en-US" dirty="0" smtClean="0">
                        <a:solidFill>
                          <a:schemeClr val="tx2"/>
                        </a:solidFill>
                        <a:latin typeface="+mn-lt"/>
                        <a:cs typeface="+mn-cs"/>
                      </a:rPr>
                      <a:t>UC</a:t>
                    </a:r>
                    <a:endParaRPr lang="en-US" dirty="0">
                      <a:solidFill>
                        <a:schemeClr val="tx2"/>
                      </a:solidFill>
                      <a:latin typeface="+mn-lt"/>
                      <a:cs typeface="Arial" pitchFamily="34" charset="0"/>
                    </a:endParaRPr>
                  </a:p>
                </p:txBody>
              </p:sp>
              <p:sp>
                <p:nvSpPr>
                  <p:cNvPr id="40" name="Rectangle 15"/>
                  <p:cNvSpPr>
                    <a:spLocks noChangeArrowheads="1"/>
                  </p:cNvSpPr>
                  <p:nvPr/>
                </p:nvSpPr>
                <p:spPr bwMode="auto">
                  <a:xfrm>
                    <a:off x="2483990" y="2102506"/>
                    <a:ext cx="1553711" cy="533400"/>
                  </a:xfrm>
                  <a:prstGeom prst="rect">
                    <a:avLst/>
                  </a:prstGeom>
                  <a:noFill/>
                  <a:ln w="9525">
                    <a:noFill/>
                    <a:miter lim="800000"/>
                    <a:headEnd/>
                    <a:tailEnd/>
                  </a:ln>
                  <a:effectLst/>
                </p:spPr>
                <p:txBody>
                  <a:bodyPr/>
                  <a:lstStyle/>
                  <a:p>
                    <a:pPr algn="ctr" rtl="0">
                      <a:lnSpc>
                        <a:spcPct val="125000"/>
                      </a:lnSpc>
                      <a:defRPr/>
                    </a:pPr>
                    <a:r>
                      <a:rPr lang="en-US" dirty="0" smtClean="0">
                        <a:solidFill>
                          <a:schemeClr val="tx2"/>
                        </a:solidFill>
                        <a:latin typeface="+mn-lt"/>
                        <a:cs typeface="+mn-cs"/>
                      </a:rPr>
                      <a:t>DC/DC Converter</a:t>
                    </a:r>
                    <a:endParaRPr lang="en-US" dirty="0">
                      <a:solidFill>
                        <a:schemeClr val="tx2"/>
                      </a:solidFill>
                      <a:latin typeface="+mn-lt"/>
                      <a:cs typeface="Arial" pitchFamily="34" charset="0"/>
                    </a:endParaRPr>
                  </a:p>
                </p:txBody>
              </p:sp>
            </p:grpSp>
          </p:grpSp>
          <p:sp>
            <p:nvSpPr>
              <p:cNvPr id="19" name="Rectangle 15"/>
              <p:cNvSpPr>
                <a:spLocks noChangeArrowheads="1"/>
              </p:cNvSpPr>
              <p:nvPr/>
            </p:nvSpPr>
            <p:spPr bwMode="auto">
              <a:xfrm>
                <a:off x="4798267" y="3322969"/>
                <a:ext cx="1025661" cy="533400"/>
              </a:xfrm>
              <a:prstGeom prst="rect">
                <a:avLst/>
              </a:prstGeom>
              <a:noFill/>
              <a:ln w="9525">
                <a:noFill/>
                <a:miter lim="800000"/>
                <a:headEnd/>
                <a:tailEnd/>
              </a:ln>
              <a:effectLst/>
            </p:spPr>
            <p:txBody>
              <a:bodyPr/>
              <a:lstStyle/>
              <a:p>
                <a:pPr algn="ctr" rtl="0">
                  <a:lnSpc>
                    <a:spcPct val="125000"/>
                  </a:lnSpc>
                  <a:defRPr/>
                </a:pPr>
                <a:r>
                  <a:rPr lang="en-US" dirty="0" smtClean="0">
                    <a:solidFill>
                      <a:schemeClr val="tx2"/>
                    </a:solidFill>
                    <a:latin typeface="+mn-lt"/>
                    <a:cs typeface="+mn-cs"/>
                  </a:rPr>
                  <a:t>Inverter</a:t>
                </a:r>
                <a:endParaRPr lang="en-US" dirty="0">
                  <a:solidFill>
                    <a:schemeClr val="tx2"/>
                  </a:solidFill>
                  <a:latin typeface="+mn-lt"/>
                  <a:cs typeface="Arial" pitchFamily="34" charset="0"/>
                </a:endParaRPr>
              </a:p>
            </p:txBody>
          </p:sp>
        </p:grpSp>
        <p:sp>
          <p:nvSpPr>
            <p:cNvPr id="12" name="Rectangle 15"/>
            <p:cNvSpPr>
              <a:spLocks noChangeArrowheads="1"/>
            </p:cNvSpPr>
            <p:nvPr/>
          </p:nvSpPr>
          <p:spPr bwMode="auto">
            <a:xfrm>
              <a:off x="3799153" y="2630490"/>
              <a:ext cx="757655" cy="533400"/>
            </a:xfrm>
            <a:prstGeom prst="rect">
              <a:avLst/>
            </a:prstGeom>
            <a:noFill/>
            <a:ln w="9525">
              <a:noFill/>
              <a:miter lim="800000"/>
              <a:headEnd/>
              <a:tailEnd/>
            </a:ln>
            <a:effectLst/>
          </p:spPr>
          <p:txBody>
            <a:bodyPr/>
            <a:lstStyle/>
            <a:p>
              <a:pPr algn="ctr" rtl="0">
                <a:lnSpc>
                  <a:spcPct val="125000"/>
                </a:lnSpc>
                <a:defRPr/>
              </a:pPr>
              <a:r>
                <a:rPr lang="en-US" sz="1600" dirty="0" smtClean="0">
                  <a:solidFill>
                    <a:schemeClr val="tx2"/>
                  </a:solidFill>
                  <a:latin typeface="+mn-lt"/>
                  <a:cs typeface="+mn-cs"/>
                </a:rPr>
                <a:t>DC bus</a:t>
              </a:r>
              <a:endParaRPr lang="en-US" sz="1600" dirty="0">
                <a:solidFill>
                  <a:schemeClr val="tx2"/>
                </a:solidFill>
                <a:latin typeface="+mn-lt"/>
                <a:cs typeface="Arial" pitchFamily="34" charset="0"/>
              </a:endParaRPr>
            </a:p>
          </p:txBody>
        </p:sp>
      </p:grpSp>
      <p:sp>
        <p:nvSpPr>
          <p:cNvPr id="41" name="Rectangle 40"/>
          <p:cNvSpPr/>
          <p:nvPr/>
        </p:nvSpPr>
        <p:spPr>
          <a:xfrm>
            <a:off x="2750175" y="3901106"/>
            <a:ext cx="1685077" cy="369332"/>
          </a:xfrm>
          <a:prstGeom prst="rect">
            <a:avLst/>
          </a:prstGeom>
        </p:spPr>
        <p:txBody>
          <a:bodyPr wrap="none">
            <a:spAutoFit/>
          </a:bodyPr>
          <a:lstStyle/>
          <a:p>
            <a:r>
              <a:rPr lang="en-GB" b="1" i="1" dirty="0" smtClean="0">
                <a:solidFill>
                  <a:schemeClr val="tx2"/>
                </a:solidFill>
              </a:rPr>
              <a:t>sensor </a:t>
            </a:r>
            <a:r>
              <a:rPr lang="en-GB" b="1" i="1" dirty="0">
                <a:solidFill>
                  <a:schemeClr val="tx2"/>
                </a:solidFill>
              </a:rPr>
              <a:t>faults </a:t>
            </a:r>
            <a:endParaRPr lang="en-US" b="1" dirty="0"/>
          </a:p>
        </p:txBody>
      </p:sp>
    </p:spTree>
    <p:extLst>
      <p:ext uri="{BB962C8B-B14F-4D97-AF65-F5344CB8AC3E}">
        <p14:creationId xmlns:p14="http://schemas.microsoft.com/office/powerpoint/2010/main" val="39424597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smtClean="0">
                <a:solidFill>
                  <a:schemeClr val="bg2"/>
                </a:solidFill>
              </a:rPr>
              <a:t>Conclusion</a:t>
            </a:r>
            <a:endParaRPr lang="fr-FR" b="1" kern="0" dirty="0">
              <a:solidFill>
                <a:schemeClr val="bg2"/>
              </a:solidFill>
            </a:endParaRPr>
          </a:p>
        </p:txBody>
      </p:sp>
      <p:sp>
        <p:nvSpPr>
          <p:cNvPr id="4" name="Rounded Rectangle 3"/>
          <p:cNvSpPr/>
          <p:nvPr/>
        </p:nvSpPr>
        <p:spPr bwMode="auto">
          <a:xfrm>
            <a:off x="3291199" y="4579817"/>
            <a:ext cx="2689188" cy="1152939"/>
          </a:xfrm>
          <a:prstGeom prst="roundRect">
            <a:avLst/>
          </a:prstGeom>
          <a:solidFill>
            <a:schemeClr val="accent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Oval 4"/>
          <p:cNvSpPr/>
          <p:nvPr/>
        </p:nvSpPr>
        <p:spPr bwMode="auto">
          <a:xfrm>
            <a:off x="1355483" y="2663660"/>
            <a:ext cx="1683026" cy="1128077"/>
          </a:xfrm>
          <a:prstGeom prst="ellipse">
            <a:avLst/>
          </a:prstGeom>
          <a:solidFill>
            <a:schemeClr val="accent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Oval 5"/>
          <p:cNvSpPr/>
          <p:nvPr/>
        </p:nvSpPr>
        <p:spPr bwMode="auto">
          <a:xfrm>
            <a:off x="3603914" y="1633222"/>
            <a:ext cx="2036462" cy="1240885"/>
          </a:xfrm>
          <a:prstGeom prst="ellipse">
            <a:avLst/>
          </a:prstGeom>
          <a:solidFill>
            <a:schemeClr val="accent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6298019" y="2663660"/>
            <a:ext cx="1683026" cy="1128077"/>
          </a:xfrm>
          <a:prstGeom prst="ellipse">
            <a:avLst/>
          </a:prstGeom>
          <a:solidFill>
            <a:schemeClr val="accent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ounded Rectangle 6"/>
          <p:cNvSpPr/>
          <p:nvPr/>
        </p:nvSpPr>
        <p:spPr bwMode="auto">
          <a:xfrm>
            <a:off x="958285" y="2690087"/>
            <a:ext cx="2451285" cy="11017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2000" b="1" dirty="0">
                <a:solidFill>
                  <a:schemeClr val="tx2"/>
                </a:solidFill>
              </a:rPr>
              <a:t>GLR Test</a:t>
            </a:r>
          </a:p>
        </p:txBody>
      </p:sp>
      <p:sp>
        <p:nvSpPr>
          <p:cNvPr id="9" name="Rounded Rectangle 6"/>
          <p:cNvSpPr/>
          <p:nvPr/>
        </p:nvSpPr>
        <p:spPr bwMode="auto">
          <a:xfrm>
            <a:off x="2959100" y="2257597"/>
            <a:ext cx="821532" cy="11017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2800" dirty="0" smtClean="0">
                <a:solidFill>
                  <a:schemeClr val="tx2"/>
                </a:solidFill>
              </a:rPr>
              <a:t>+</a:t>
            </a:r>
            <a:endParaRPr lang="en-US" sz="2800" dirty="0">
              <a:solidFill>
                <a:schemeClr val="tx2"/>
              </a:solidFill>
            </a:endParaRPr>
          </a:p>
        </p:txBody>
      </p:sp>
      <p:sp>
        <p:nvSpPr>
          <p:cNvPr id="10" name="Rounded Rectangle 6"/>
          <p:cNvSpPr/>
          <p:nvPr/>
        </p:nvSpPr>
        <p:spPr bwMode="auto">
          <a:xfrm>
            <a:off x="5410650" y="2262428"/>
            <a:ext cx="821532" cy="11017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2800" dirty="0" smtClean="0">
                <a:solidFill>
                  <a:schemeClr val="tx2"/>
                </a:solidFill>
              </a:rPr>
              <a:t>+</a:t>
            </a:r>
            <a:endParaRPr lang="en-US" sz="2800" dirty="0">
              <a:solidFill>
                <a:schemeClr val="tx2"/>
              </a:solidFill>
            </a:endParaRPr>
          </a:p>
        </p:txBody>
      </p:sp>
      <p:sp>
        <p:nvSpPr>
          <p:cNvPr id="11" name="Rounded Rectangle 6"/>
          <p:cNvSpPr/>
          <p:nvPr/>
        </p:nvSpPr>
        <p:spPr bwMode="auto">
          <a:xfrm>
            <a:off x="3409570" y="1729305"/>
            <a:ext cx="2451285" cy="11017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2000" b="1" dirty="0">
                <a:solidFill>
                  <a:schemeClr val="tx2"/>
                </a:solidFill>
              </a:rPr>
              <a:t>Model-based Residual generation</a:t>
            </a:r>
          </a:p>
        </p:txBody>
      </p:sp>
      <p:sp>
        <p:nvSpPr>
          <p:cNvPr id="12" name="Rounded Rectangle 6"/>
          <p:cNvSpPr/>
          <p:nvPr/>
        </p:nvSpPr>
        <p:spPr bwMode="auto">
          <a:xfrm>
            <a:off x="3004462" y="4631031"/>
            <a:ext cx="3262661" cy="11017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2400" b="1" dirty="0" smtClean="0">
                <a:solidFill>
                  <a:schemeClr val="tx2"/>
                </a:solidFill>
              </a:rPr>
              <a:t>Power Converter Process</a:t>
            </a:r>
            <a:endParaRPr lang="en-US" sz="2400" b="1" dirty="0">
              <a:solidFill>
                <a:schemeClr val="tx2"/>
              </a:solidFill>
            </a:endParaRPr>
          </a:p>
        </p:txBody>
      </p:sp>
      <p:cxnSp>
        <p:nvCxnSpPr>
          <p:cNvPr id="13" name="Straight Arrow Connector 12"/>
          <p:cNvCxnSpPr/>
          <p:nvPr/>
        </p:nvCxnSpPr>
        <p:spPr bwMode="auto">
          <a:xfrm>
            <a:off x="3122661" y="3805064"/>
            <a:ext cx="750736" cy="502687"/>
          </a:xfrm>
          <a:prstGeom prst="straightConnector1">
            <a:avLst/>
          </a:prstGeom>
          <a:noFill/>
          <a:ln w="22225" cap="flat" cmpd="sng" algn="ctr">
            <a:solidFill>
              <a:schemeClr val="tx2"/>
            </a:solidFill>
            <a:prstDash val="solid"/>
            <a:round/>
            <a:headEnd type="none" w="lg" len="med"/>
            <a:tailEnd type="stealth" w="lg" len="med"/>
          </a:ln>
          <a:effectLst/>
        </p:spPr>
      </p:cxnSp>
      <p:cxnSp>
        <p:nvCxnSpPr>
          <p:cNvPr id="14" name="Straight Arrow Connector 13"/>
          <p:cNvCxnSpPr/>
          <p:nvPr/>
        </p:nvCxnSpPr>
        <p:spPr bwMode="auto">
          <a:xfrm>
            <a:off x="5355658" y="3811692"/>
            <a:ext cx="750736" cy="502687"/>
          </a:xfrm>
          <a:prstGeom prst="straightConnector1">
            <a:avLst/>
          </a:prstGeom>
          <a:noFill/>
          <a:ln w="22225" cap="flat" cmpd="sng" algn="ctr">
            <a:solidFill>
              <a:schemeClr val="tx2"/>
            </a:solidFill>
            <a:prstDash val="solid"/>
            <a:round/>
            <a:headEnd type="none" w="lg" len="med"/>
            <a:tailEnd type="stealth" w="lg" len="med"/>
          </a:ln>
          <a:effectLst>
            <a:outerShdw blurRad="50800" dist="38100" dir="2700000" algn="tl" rotWithShape="0">
              <a:prstClr val="black">
                <a:alpha val="40000"/>
              </a:prstClr>
            </a:outerShdw>
          </a:effectLst>
          <a:scene3d>
            <a:camera prst="orthographicFront">
              <a:rot lat="0" lon="10800000" rev="0"/>
            </a:camera>
            <a:lightRig rig="threePt" dir="t"/>
          </a:scene3d>
        </p:spPr>
      </p:cxnSp>
      <p:cxnSp>
        <p:nvCxnSpPr>
          <p:cNvPr id="15" name="Straight Arrow Connector 14"/>
          <p:cNvCxnSpPr/>
          <p:nvPr/>
        </p:nvCxnSpPr>
        <p:spPr bwMode="auto">
          <a:xfrm>
            <a:off x="4643984" y="3277160"/>
            <a:ext cx="0" cy="987336"/>
          </a:xfrm>
          <a:prstGeom prst="straightConnector1">
            <a:avLst/>
          </a:prstGeom>
          <a:noFill/>
          <a:ln w="22225" cap="flat" cmpd="sng" algn="ctr">
            <a:solidFill>
              <a:schemeClr val="tx2"/>
            </a:solidFill>
            <a:prstDash val="solid"/>
            <a:round/>
            <a:headEnd type="none" w="lg" len="med"/>
            <a:tailEnd type="stealth" w="lg" len="med"/>
          </a:ln>
          <a:effectLst/>
        </p:spPr>
      </p:cxnSp>
      <p:sp>
        <p:nvSpPr>
          <p:cNvPr id="21" name="Rounded Rectangle 6"/>
          <p:cNvSpPr/>
          <p:nvPr/>
        </p:nvSpPr>
        <p:spPr bwMode="auto">
          <a:xfrm>
            <a:off x="5913888" y="2726297"/>
            <a:ext cx="2451285" cy="11017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2000" b="1" dirty="0" smtClean="0">
                <a:solidFill>
                  <a:schemeClr val="tx2"/>
                </a:solidFill>
              </a:rPr>
              <a:t>ROC Curves</a:t>
            </a:r>
            <a:endParaRPr lang="en-US" sz="2000" b="1" dirty="0">
              <a:solidFill>
                <a:schemeClr val="tx2"/>
              </a:solidFill>
            </a:endParaRPr>
          </a:p>
        </p:txBody>
      </p:sp>
    </p:spTree>
    <p:extLst>
      <p:ext uri="{BB962C8B-B14F-4D97-AF65-F5344CB8AC3E}">
        <p14:creationId xmlns:p14="http://schemas.microsoft.com/office/powerpoint/2010/main" val="16961054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bwMode="auto">
          <a:xfrm>
            <a:off x="636101" y="2247912"/>
            <a:ext cx="7898298" cy="1120489"/>
          </a:xfrm>
          <a:prstGeom prst="foldedCorner">
            <a:avLst>
              <a:gd name="adj" fmla="val 41717"/>
            </a:avLst>
          </a:prstGeom>
          <a:solidFill>
            <a:srgbClr val="E8E8F4"/>
          </a:solidFill>
          <a:ln w="9525" cap="flat" cmpd="sng" algn="ctr">
            <a:solidFill>
              <a:schemeClr val="tx1"/>
            </a:solidFill>
            <a:prstDash val="solid"/>
            <a:miter lim="800000"/>
            <a:headEnd type="none" w="med" len="med"/>
            <a:tailEnd type="none" w="med" len="med"/>
          </a:ln>
          <a:effectLst>
            <a:outerShdw blurRad="50800" dist="107950" dir="2700000" algn="ctr" rotWithShape="0">
              <a:srgbClr val="000000">
                <a:alpha val="43137"/>
              </a:srgbClr>
            </a:outerShdw>
          </a:effectLst>
        </p:spPr>
        <p:txBody>
          <a:bodyPr vert="horz" wrap="square" lIns="91440" tIns="45720" rIns="91440" bIns="45720" numCol="1" rtlCol="0" anchor="t" anchorCtr="0" compatLnSpc="1">
            <a:prstTxWarp prst="textNoShape">
              <a:avLst/>
            </a:prstTxWarp>
          </a:bodyPr>
          <a:lstStyle/>
          <a:p>
            <a:pPr algn="ctr" eaLnBrk="0" hangingPunct="0">
              <a:spcBef>
                <a:spcPct val="20000"/>
              </a:spcBef>
              <a:buClr>
                <a:srgbClr val="99CCFF"/>
              </a:buClr>
              <a:buSzPct val="65000"/>
              <a:defRPr/>
            </a:pPr>
            <a:r>
              <a:rPr lang="fr-FR" i="1" kern="0" dirty="0">
                <a:solidFill>
                  <a:schemeClr val="tx2"/>
                </a:solidFill>
              </a:rPr>
              <a:t>« Power </a:t>
            </a:r>
            <a:r>
              <a:rPr lang="fr-FR" i="1" kern="0" dirty="0" err="1">
                <a:solidFill>
                  <a:schemeClr val="tx2"/>
                </a:solidFill>
              </a:rPr>
              <a:t>electronics</a:t>
            </a:r>
            <a:r>
              <a:rPr lang="fr-FR" i="1" kern="0" dirty="0">
                <a:solidFill>
                  <a:schemeClr val="tx2"/>
                </a:solidFill>
              </a:rPr>
              <a:t> interface configurations for </a:t>
            </a:r>
            <a:r>
              <a:rPr lang="fr-FR" i="1" kern="0" dirty="0" err="1">
                <a:solidFill>
                  <a:schemeClr val="tx2"/>
                </a:solidFill>
              </a:rPr>
              <a:t>hybrid</a:t>
            </a:r>
            <a:r>
              <a:rPr lang="fr-FR" i="1" kern="0" dirty="0">
                <a:solidFill>
                  <a:schemeClr val="tx2"/>
                </a:solidFill>
              </a:rPr>
              <a:t> </a:t>
            </a:r>
            <a:r>
              <a:rPr lang="fr-FR" i="1" kern="0" dirty="0" err="1">
                <a:solidFill>
                  <a:schemeClr val="tx2"/>
                </a:solidFill>
              </a:rPr>
              <a:t>energy</a:t>
            </a:r>
            <a:r>
              <a:rPr lang="fr-FR" i="1" kern="0" dirty="0">
                <a:solidFill>
                  <a:schemeClr val="tx2"/>
                </a:solidFill>
              </a:rPr>
              <a:t> </a:t>
            </a:r>
            <a:r>
              <a:rPr lang="fr-FR" i="1" kern="0" dirty="0" err="1">
                <a:solidFill>
                  <a:schemeClr val="tx2"/>
                </a:solidFill>
              </a:rPr>
              <a:t>storage</a:t>
            </a:r>
            <a:r>
              <a:rPr lang="fr-FR" i="1" kern="0" dirty="0">
                <a:solidFill>
                  <a:schemeClr val="tx2"/>
                </a:solidFill>
              </a:rPr>
              <a:t> in </a:t>
            </a:r>
            <a:r>
              <a:rPr lang="fr-FR" i="1" kern="0" dirty="0" err="1">
                <a:solidFill>
                  <a:schemeClr val="tx2"/>
                </a:solidFill>
              </a:rPr>
              <a:t>hybrid</a:t>
            </a:r>
            <a:r>
              <a:rPr lang="fr-FR" i="1" kern="0" dirty="0">
                <a:solidFill>
                  <a:schemeClr val="tx2"/>
                </a:solidFill>
              </a:rPr>
              <a:t> </a:t>
            </a:r>
            <a:r>
              <a:rPr lang="fr-FR" i="1" kern="0" dirty="0" err="1">
                <a:solidFill>
                  <a:schemeClr val="tx2"/>
                </a:solidFill>
              </a:rPr>
              <a:t>electric</a:t>
            </a:r>
            <a:r>
              <a:rPr lang="fr-FR" i="1" kern="0" dirty="0">
                <a:solidFill>
                  <a:schemeClr val="tx2"/>
                </a:solidFill>
              </a:rPr>
              <a:t> </a:t>
            </a:r>
            <a:r>
              <a:rPr lang="fr-FR" i="1" kern="0" dirty="0" err="1">
                <a:solidFill>
                  <a:schemeClr val="tx2"/>
                </a:solidFill>
              </a:rPr>
              <a:t>vehicles</a:t>
            </a:r>
            <a:r>
              <a:rPr lang="fr-FR" i="1" kern="0" dirty="0">
                <a:solidFill>
                  <a:schemeClr val="tx2"/>
                </a:solidFill>
              </a:rPr>
              <a:t> »</a:t>
            </a:r>
            <a:r>
              <a:rPr lang="fr-FR" i="1" kern="0" dirty="0" smtClean="0">
                <a:solidFill>
                  <a:schemeClr val="tx2"/>
                </a:solidFill>
              </a:rPr>
              <a:t> </a:t>
            </a:r>
          </a:p>
          <a:p>
            <a:pPr algn="just" eaLnBrk="0" hangingPunct="0">
              <a:spcBef>
                <a:spcPct val="20000"/>
              </a:spcBef>
              <a:buClr>
                <a:srgbClr val="99CCFF"/>
              </a:buClr>
              <a:buSzPct val="65000"/>
              <a:defRPr/>
            </a:pPr>
            <a:r>
              <a:rPr lang="en-US" b="1" kern="0" dirty="0" smtClean="0">
                <a:solidFill>
                  <a:schemeClr val="tx2"/>
                </a:solidFill>
              </a:rPr>
              <a:t>17</a:t>
            </a:r>
            <a:r>
              <a:rPr lang="en-US" b="1" kern="0" baseline="30000" dirty="0" smtClean="0">
                <a:solidFill>
                  <a:schemeClr val="tx2"/>
                </a:solidFill>
              </a:rPr>
              <a:t>th</a:t>
            </a:r>
            <a:r>
              <a:rPr lang="en-US" b="1" kern="0" dirty="0" smtClean="0">
                <a:solidFill>
                  <a:schemeClr val="tx2"/>
                </a:solidFill>
              </a:rPr>
              <a:t> </a:t>
            </a:r>
            <a:r>
              <a:rPr lang="en-US" b="1" kern="0" dirty="0">
                <a:solidFill>
                  <a:schemeClr val="tx2"/>
                </a:solidFill>
              </a:rPr>
              <a:t>IEEE </a:t>
            </a:r>
            <a:r>
              <a:rPr lang="en-US" b="1" kern="0" dirty="0" smtClean="0">
                <a:solidFill>
                  <a:schemeClr val="tx2"/>
                </a:solidFill>
              </a:rPr>
              <a:t>MELECON’14 Mediterranean </a:t>
            </a:r>
            <a:r>
              <a:rPr lang="en-US" b="1" kern="0" dirty="0" err="1">
                <a:solidFill>
                  <a:schemeClr val="tx2"/>
                </a:solidFill>
              </a:rPr>
              <a:t>Electrotechnical</a:t>
            </a:r>
            <a:r>
              <a:rPr lang="en-US" b="1" kern="0" dirty="0">
                <a:solidFill>
                  <a:schemeClr val="tx2"/>
                </a:solidFill>
              </a:rPr>
              <a:t> Conference</a:t>
            </a:r>
            <a:endParaRPr lang="en-US" dirty="0"/>
          </a:p>
        </p:txBody>
      </p:sp>
      <p:sp>
        <p:nvSpPr>
          <p:cNvPr id="3" name="Folded Corner 2"/>
          <p:cNvSpPr/>
          <p:nvPr/>
        </p:nvSpPr>
        <p:spPr bwMode="auto">
          <a:xfrm>
            <a:off x="655093" y="3671371"/>
            <a:ext cx="7879305" cy="1120489"/>
          </a:xfrm>
          <a:prstGeom prst="foldedCorner">
            <a:avLst>
              <a:gd name="adj" fmla="val 41717"/>
            </a:avLst>
          </a:prstGeom>
          <a:solidFill>
            <a:srgbClr val="E8E8F4"/>
          </a:solidFill>
          <a:ln w="9525" cap="flat" cmpd="sng" algn="ctr">
            <a:solidFill>
              <a:schemeClr val="tx1"/>
            </a:solidFill>
            <a:prstDash val="solid"/>
            <a:miter lim="800000"/>
            <a:headEnd type="none" w="med" len="med"/>
            <a:tailEnd type="none" w="med" len="med"/>
          </a:ln>
          <a:effectLst>
            <a:outerShdw blurRad="50800" dist="107950" dir="2700000" algn="ctr" rotWithShape="0">
              <a:srgbClr val="000000">
                <a:alpha val="43137"/>
              </a:srgbClr>
            </a:outerShdw>
          </a:effectLst>
        </p:spPr>
        <p:txBody>
          <a:bodyPr vert="horz" wrap="square" lIns="91440" tIns="45720" rIns="91440" bIns="45720" numCol="1" rtlCol="0" anchor="t" anchorCtr="0" compatLnSpc="1">
            <a:prstTxWarp prst="textNoShape">
              <a:avLst/>
            </a:prstTxWarp>
          </a:bodyPr>
          <a:lstStyle/>
          <a:p>
            <a:pPr algn="ctr" eaLnBrk="0" hangingPunct="0">
              <a:spcBef>
                <a:spcPct val="20000"/>
              </a:spcBef>
              <a:buClr>
                <a:srgbClr val="99CCFF"/>
              </a:buClr>
              <a:buSzPct val="65000"/>
              <a:defRPr/>
            </a:pPr>
            <a:r>
              <a:rPr lang="fr-FR" i="1" kern="0" dirty="0" smtClean="0">
                <a:solidFill>
                  <a:schemeClr val="tx2"/>
                </a:solidFill>
              </a:rPr>
              <a:t>« </a:t>
            </a:r>
            <a:r>
              <a:rPr lang="fr-FR" i="1" kern="0" dirty="0" err="1" smtClean="0">
                <a:solidFill>
                  <a:schemeClr val="tx2"/>
                </a:solidFill>
              </a:rPr>
              <a:t>Modeling</a:t>
            </a:r>
            <a:r>
              <a:rPr lang="fr-FR" i="1" kern="0" dirty="0" smtClean="0">
                <a:solidFill>
                  <a:schemeClr val="tx2"/>
                </a:solidFill>
              </a:rPr>
              <a:t>, design and </a:t>
            </a:r>
            <a:r>
              <a:rPr lang="fr-FR" i="1" kern="0" dirty="0" err="1" smtClean="0">
                <a:solidFill>
                  <a:schemeClr val="tx2"/>
                </a:solidFill>
              </a:rPr>
              <a:t>fault</a:t>
            </a:r>
            <a:r>
              <a:rPr lang="fr-FR" i="1" kern="0" dirty="0" smtClean="0">
                <a:solidFill>
                  <a:schemeClr val="tx2"/>
                </a:solidFill>
              </a:rPr>
              <a:t> </a:t>
            </a:r>
            <a:r>
              <a:rPr lang="fr-FR" i="1" kern="0" dirty="0" err="1" smtClean="0">
                <a:solidFill>
                  <a:schemeClr val="tx2"/>
                </a:solidFill>
              </a:rPr>
              <a:t>analysis</a:t>
            </a:r>
            <a:r>
              <a:rPr lang="fr-FR" i="1" kern="0" dirty="0" smtClean="0">
                <a:solidFill>
                  <a:schemeClr val="tx2"/>
                </a:solidFill>
              </a:rPr>
              <a:t> of </a:t>
            </a:r>
            <a:r>
              <a:rPr lang="fr-FR" i="1" kern="0" dirty="0" err="1" smtClean="0">
                <a:solidFill>
                  <a:schemeClr val="tx2"/>
                </a:solidFill>
              </a:rPr>
              <a:t>bidirectional</a:t>
            </a:r>
            <a:r>
              <a:rPr lang="fr-FR" i="1" kern="0" dirty="0" smtClean="0">
                <a:solidFill>
                  <a:schemeClr val="tx2"/>
                </a:solidFill>
              </a:rPr>
              <a:t> DC-DC </a:t>
            </a:r>
            <a:r>
              <a:rPr lang="fr-FR" i="1" kern="0" dirty="0" err="1" smtClean="0">
                <a:solidFill>
                  <a:schemeClr val="tx2"/>
                </a:solidFill>
              </a:rPr>
              <a:t>converter</a:t>
            </a:r>
            <a:r>
              <a:rPr lang="fr-FR" i="1" kern="0" dirty="0" smtClean="0">
                <a:solidFill>
                  <a:schemeClr val="tx2"/>
                </a:solidFill>
              </a:rPr>
              <a:t> for </a:t>
            </a:r>
            <a:r>
              <a:rPr lang="fr-FR" i="1" kern="0" dirty="0" err="1" smtClean="0">
                <a:solidFill>
                  <a:schemeClr val="tx2"/>
                </a:solidFill>
              </a:rPr>
              <a:t>hybrid</a:t>
            </a:r>
            <a:r>
              <a:rPr lang="fr-FR" i="1" kern="0" dirty="0" smtClean="0">
                <a:solidFill>
                  <a:schemeClr val="tx2"/>
                </a:solidFill>
              </a:rPr>
              <a:t> </a:t>
            </a:r>
            <a:r>
              <a:rPr lang="fr-FR" i="1" kern="0" dirty="0" err="1" smtClean="0">
                <a:solidFill>
                  <a:schemeClr val="tx2"/>
                </a:solidFill>
              </a:rPr>
              <a:t>electric</a:t>
            </a:r>
            <a:r>
              <a:rPr lang="fr-FR" i="1" kern="0" dirty="0" smtClean="0">
                <a:solidFill>
                  <a:schemeClr val="tx2"/>
                </a:solidFill>
              </a:rPr>
              <a:t> </a:t>
            </a:r>
            <a:r>
              <a:rPr lang="fr-FR" i="1" kern="0" dirty="0" err="1" smtClean="0">
                <a:solidFill>
                  <a:schemeClr val="tx2"/>
                </a:solidFill>
              </a:rPr>
              <a:t>vehicles</a:t>
            </a:r>
            <a:r>
              <a:rPr lang="fr-FR" i="1" kern="0" dirty="0" smtClean="0">
                <a:solidFill>
                  <a:schemeClr val="tx2"/>
                </a:solidFill>
              </a:rPr>
              <a:t> »</a:t>
            </a:r>
          </a:p>
          <a:p>
            <a:pPr algn="just" eaLnBrk="0" hangingPunct="0">
              <a:spcBef>
                <a:spcPct val="20000"/>
              </a:spcBef>
              <a:buClr>
                <a:srgbClr val="99CCFF"/>
              </a:buClr>
              <a:buSzPct val="65000"/>
              <a:defRPr/>
            </a:pPr>
            <a:r>
              <a:rPr lang="en-US" b="1" kern="0" dirty="0">
                <a:solidFill>
                  <a:schemeClr val="tx2"/>
                </a:solidFill>
              </a:rPr>
              <a:t>23</a:t>
            </a:r>
            <a:r>
              <a:rPr lang="en-US" b="1" kern="0" baseline="30000" dirty="0">
                <a:solidFill>
                  <a:schemeClr val="tx2"/>
                </a:solidFill>
              </a:rPr>
              <a:t>rd</a:t>
            </a:r>
            <a:r>
              <a:rPr lang="en-US" b="1" kern="0" dirty="0">
                <a:solidFill>
                  <a:schemeClr val="tx2"/>
                </a:solidFill>
              </a:rPr>
              <a:t> IEEE </a:t>
            </a:r>
            <a:r>
              <a:rPr lang="en-US" b="1" kern="0" dirty="0" smtClean="0">
                <a:solidFill>
                  <a:schemeClr val="tx2"/>
                </a:solidFill>
              </a:rPr>
              <a:t>ISIE’14 International </a:t>
            </a:r>
            <a:r>
              <a:rPr lang="en-US" b="1" kern="0" dirty="0">
                <a:solidFill>
                  <a:schemeClr val="tx2"/>
                </a:solidFill>
              </a:rPr>
              <a:t>Symposium on Industrial Electronics</a:t>
            </a:r>
            <a:endParaRPr lang="en-US" dirty="0"/>
          </a:p>
        </p:txBody>
      </p:sp>
      <p:sp>
        <p:nvSpPr>
          <p:cNvPr id="4" name="Folded Corner 3"/>
          <p:cNvSpPr/>
          <p:nvPr/>
        </p:nvSpPr>
        <p:spPr bwMode="auto">
          <a:xfrm>
            <a:off x="636101" y="836616"/>
            <a:ext cx="7898298" cy="1120489"/>
          </a:xfrm>
          <a:prstGeom prst="foldedCorner">
            <a:avLst>
              <a:gd name="adj" fmla="val 41717"/>
            </a:avLst>
          </a:prstGeom>
          <a:solidFill>
            <a:srgbClr val="E8E8F4"/>
          </a:solidFill>
          <a:ln w="9525" cap="flat" cmpd="sng" algn="ctr">
            <a:solidFill>
              <a:schemeClr val="tx1"/>
            </a:solidFill>
            <a:prstDash val="solid"/>
            <a:miter lim="800000"/>
            <a:headEnd type="none" w="med" len="med"/>
            <a:tailEnd type="none" w="med" len="med"/>
          </a:ln>
          <a:effectLst>
            <a:outerShdw blurRad="50800" dist="107950" dir="2700000" algn="ctr" rotWithShape="0">
              <a:srgbClr val="000000">
                <a:alpha val="43137"/>
              </a:srgbClr>
            </a:outerShdw>
          </a:effectLst>
        </p:spPr>
        <p:txBody>
          <a:bodyPr vert="horz" wrap="square" lIns="91440" tIns="45720" rIns="91440" bIns="45720" numCol="1" rtlCol="0" anchor="t" anchorCtr="0" compatLnSpc="1">
            <a:prstTxWarp prst="textNoShape">
              <a:avLst/>
            </a:prstTxWarp>
          </a:bodyPr>
          <a:lstStyle/>
          <a:p>
            <a:pPr algn="ctr" eaLnBrk="0" hangingPunct="0">
              <a:spcBef>
                <a:spcPct val="20000"/>
              </a:spcBef>
              <a:buClr>
                <a:srgbClr val="99CCFF"/>
              </a:buClr>
              <a:buSzPct val="65000"/>
              <a:defRPr/>
            </a:pPr>
            <a:r>
              <a:rPr lang="fr-FR" i="1" kern="0" dirty="0" smtClean="0">
                <a:solidFill>
                  <a:schemeClr val="tx2"/>
                </a:solidFill>
              </a:rPr>
              <a:t>«</a:t>
            </a:r>
            <a:r>
              <a:rPr lang="fr-FR" i="1" kern="0" dirty="0">
                <a:solidFill>
                  <a:schemeClr val="tx2"/>
                </a:solidFill>
              </a:rPr>
              <a:t> </a:t>
            </a:r>
            <a:r>
              <a:rPr lang="fr-FR" i="1" kern="0" dirty="0" err="1" smtClean="0">
                <a:solidFill>
                  <a:schemeClr val="tx2"/>
                </a:solidFill>
              </a:rPr>
              <a:t>Study</a:t>
            </a:r>
            <a:r>
              <a:rPr lang="fr-FR" i="1" kern="0" dirty="0" smtClean="0">
                <a:solidFill>
                  <a:schemeClr val="tx2"/>
                </a:solidFill>
              </a:rPr>
              <a:t> </a:t>
            </a:r>
            <a:r>
              <a:rPr lang="fr-FR" i="1" kern="0" dirty="0">
                <a:solidFill>
                  <a:schemeClr val="tx2"/>
                </a:solidFill>
              </a:rPr>
              <a:t>on power </a:t>
            </a:r>
            <a:r>
              <a:rPr lang="fr-FR" i="1" kern="0" dirty="0" err="1">
                <a:solidFill>
                  <a:schemeClr val="tx2"/>
                </a:solidFill>
              </a:rPr>
              <a:t>converters</a:t>
            </a:r>
            <a:r>
              <a:rPr lang="fr-FR" i="1" kern="0" dirty="0">
                <a:solidFill>
                  <a:schemeClr val="tx2"/>
                </a:solidFill>
              </a:rPr>
              <a:t> </a:t>
            </a:r>
            <a:r>
              <a:rPr lang="fr-FR" i="1" kern="0" dirty="0" err="1">
                <a:solidFill>
                  <a:schemeClr val="tx2"/>
                </a:solidFill>
              </a:rPr>
              <a:t>used</a:t>
            </a:r>
            <a:r>
              <a:rPr lang="fr-FR" i="1" kern="0" dirty="0">
                <a:solidFill>
                  <a:schemeClr val="tx2"/>
                </a:solidFill>
              </a:rPr>
              <a:t> in </a:t>
            </a:r>
            <a:r>
              <a:rPr lang="fr-FR" i="1" kern="0" dirty="0" err="1">
                <a:solidFill>
                  <a:schemeClr val="tx2"/>
                </a:solidFill>
              </a:rPr>
              <a:t>hybrid</a:t>
            </a:r>
            <a:r>
              <a:rPr lang="fr-FR" i="1" kern="0" dirty="0">
                <a:solidFill>
                  <a:schemeClr val="tx2"/>
                </a:solidFill>
              </a:rPr>
              <a:t> </a:t>
            </a:r>
            <a:r>
              <a:rPr lang="fr-FR" i="1" kern="0" dirty="0" err="1">
                <a:solidFill>
                  <a:schemeClr val="tx2"/>
                </a:solidFill>
              </a:rPr>
              <a:t>vehicles</a:t>
            </a:r>
            <a:r>
              <a:rPr lang="fr-FR" i="1" kern="0" dirty="0">
                <a:solidFill>
                  <a:schemeClr val="tx2"/>
                </a:solidFill>
              </a:rPr>
              <a:t> </a:t>
            </a:r>
            <a:r>
              <a:rPr lang="fr-FR" i="1" kern="0" dirty="0" err="1">
                <a:solidFill>
                  <a:schemeClr val="tx2"/>
                </a:solidFill>
              </a:rPr>
              <a:t>with</a:t>
            </a:r>
            <a:r>
              <a:rPr lang="fr-FR" i="1" kern="0" dirty="0">
                <a:solidFill>
                  <a:schemeClr val="tx2"/>
                </a:solidFill>
              </a:rPr>
              <a:t> monitoring and </a:t>
            </a:r>
            <a:r>
              <a:rPr lang="fr-FR" i="1" kern="0" dirty="0" smtClean="0">
                <a:solidFill>
                  <a:schemeClr val="tx2"/>
                </a:solidFill>
              </a:rPr>
              <a:t>diagnostics techniques</a:t>
            </a:r>
            <a:r>
              <a:rPr lang="fr-FR" i="1" kern="0" dirty="0">
                <a:solidFill>
                  <a:schemeClr val="tx2"/>
                </a:solidFill>
              </a:rPr>
              <a:t> » </a:t>
            </a:r>
            <a:endParaRPr lang="fr-FR" i="1" kern="0" dirty="0" smtClean="0">
              <a:solidFill>
                <a:schemeClr val="tx2"/>
              </a:solidFill>
            </a:endParaRPr>
          </a:p>
          <a:p>
            <a:pPr algn="just" eaLnBrk="0" hangingPunct="0">
              <a:spcBef>
                <a:spcPct val="20000"/>
              </a:spcBef>
              <a:buClr>
                <a:srgbClr val="99CCFF"/>
              </a:buClr>
              <a:buSzPct val="65000"/>
              <a:defRPr/>
            </a:pPr>
            <a:r>
              <a:rPr lang="en-US" b="1" kern="0" dirty="0" smtClean="0">
                <a:solidFill>
                  <a:schemeClr val="tx2"/>
                </a:solidFill>
              </a:rPr>
              <a:t>17</a:t>
            </a:r>
            <a:r>
              <a:rPr lang="en-US" b="1" kern="0" baseline="30000" dirty="0" smtClean="0">
                <a:solidFill>
                  <a:schemeClr val="tx2"/>
                </a:solidFill>
              </a:rPr>
              <a:t>th</a:t>
            </a:r>
            <a:r>
              <a:rPr lang="en-US" b="1" kern="0" dirty="0" smtClean="0">
                <a:solidFill>
                  <a:schemeClr val="tx2"/>
                </a:solidFill>
              </a:rPr>
              <a:t> </a:t>
            </a:r>
            <a:r>
              <a:rPr lang="en-US" b="1" kern="0" dirty="0">
                <a:solidFill>
                  <a:schemeClr val="tx2"/>
                </a:solidFill>
              </a:rPr>
              <a:t>IEEE </a:t>
            </a:r>
            <a:r>
              <a:rPr lang="en-US" b="1" kern="0" dirty="0" smtClean="0">
                <a:solidFill>
                  <a:schemeClr val="tx2"/>
                </a:solidFill>
              </a:rPr>
              <a:t>MELECON’14 Mediterranean </a:t>
            </a:r>
            <a:r>
              <a:rPr lang="en-US" b="1" kern="0" dirty="0" err="1">
                <a:solidFill>
                  <a:schemeClr val="tx2"/>
                </a:solidFill>
              </a:rPr>
              <a:t>Electrotechnical</a:t>
            </a:r>
            <a:r>
              <a:rPr lang="en-US" b="1" kern="0" dirty="0">
                <a:solidFill>
                  <a:schemeClr val="tx2"/>
                </a:solidFill>
              </a:rPr>
              <a:t> Conference</a:t>
            </a:r>
            <a:endParaRPr lang="en-US" dirty="0"/>
          </a:p>
        </p:txBody>
      </p:sp>
      <p:sp>
        <p:nvSpPr>
          <p:cNvPr id="6" name="Folded Corner 5"/>
          <p:cNvSpPr/>
          <p:nvPr/>
        </p:nvSpPr>
        <p:spPr bwMode="auto">
          <a:xfrm>
            <a:off x="655027" y="5084549"/>
            <a:ext cx="7879371" cy="1120489"/>
          </a:xfrm>
          <a:prstGeom prst="foldedCorner">
            <a:avLst>
              <a:gd name="adj" fmla="val 41717"/>
            </a:avLst>
          </a:prstGeom>
          <a:solidFill>
            <a:srgbClr val="E8E8F4"/>
          </a:solidFill>
          <a:ln w="9525" cap="flat" cmpd="sng" algn="ctr">
            <a:solidFill>
              <a:schemeClr val="tx1"/>
            </a:solidFill>
            <a:prstDash val="solid"/>
            <a:miter lim="800000"/>
            <a:headEnd type="none" w="med" len="med"/>
            <a:tailEnd type="none" w="med" len="med"/>
          </a:ln>
          <a:effectLst>
            <a:outerShdw blurRad="50800" dist="107950" dir="2700000" algn="ctr" rotWithShape="0">
              <a:srgbClr val="000000">
                <a:alpha val="43137"/>
              </a:srgbClr>
            </a:outerShdw>
          </a:effectLst>
        </p:spPr>
        <p:txBody>
          <a:bodyPr vert="horz" wrap="square" lIns="91440" tIns="45720" rIns="91440" bIns="45720" numCol="1" rtlCol="0" anchor="t" anchorCtr="0" compatLnSpc="1">
            <a:prstTxWarp prst="textNoShape">
              <a:avLst/>
            </a:prstTxWarp>
          </a:bodyPr>
          <a:lstStyle/>
          <a:p>
            <a:pPr algn="ctr" eaLnBrk="0" hangingPunct="0">
              <a:spcBef>
                <a:spcPct val="20000"/>
              </a:spcBef>
              <a:buClr>
                <a:srgbClr val="99CCFF"/>
              </a:buClr>
              <a:buSzPct val="65000"/>
              <a:defRPr/>
            </a:pPr>
            <a:r>
              <a:rPr lang="fr-FR" i="1" kern="0" dirty="0">
                <a:solidFill>
                  <a:schemeClr val="tx2"/>
                </a:solidFill>
              </a:rPr>
              <a:t>« Condition Monitoring of </a:t>
            </a:r>
            <a:r>
              <a:rPr lang="fr-FR" i="1" kern="0" dirty="0" err="1">
                <a:solidFill>
                  <a:schemeClr val="tx2"/>
                </a:solidFill>
              </a:rPr>
              <a:t>Bidirectional</a:t>
            </a:r>
            <a:r>
              <a:rPr lang="fr-FR" i="1" kern="0" dirty="0">
                <a:solidFill>
                  <a:schemeClr val="tx2"/>
                </a:solidFill>
              </a:rPr>
              <a:t> DC-DC </a:t>
            </a:r>
            <a:r>
              <a:rPr lang="fr-FR" i="1" kern="0" dirty="0" err="1">
                <a:solidFill>
                  <a:schemeClr val="tx2"/>
                </a:solidFill>
              </a:rPr>
              <a:t>Converter</a:t>
            </a:r>
            <a:r>
              <a:rPr lang="fr-FR" i="1" kern="0" dirty="0">
                <a:solidFill>
                  <a:schemeClr val="tx2"/>
                </a:solidFill>
              </a:rPr>
              <a:t> for </a:t>
            </a:r>
            <a:r>
              <a:rPr lang="fr-FR" i="1" kern="0" dirty="0" err="1">
                <a:solidFill>
                  <a:schemeClr val="tx2"/>
                </a:solidFill>
              </a:rPr>
              <a:t>Hybrid</a:t>
            </a:r>
            <a:r>
              <a:rPr lang="fr-FR" i="1" kern="0" dirty="0">
                <a:solidFill>
                  <a:schemeClr val="tx2"/>
                </a:solidFill>
              </a:rPr>
              <a:t> Electric </a:t>
            </a:r>
            <a:r>
              <a:rPr lang="fr-FR" i="1" kern="0" dirty="0" err="1">
                <a:solidFill>
                  <a:schemeClr val="tx2"/>
                </a:solidFill>
              </a:rPr>
              <a:t>Vehicles</a:t>
            </a:r>
            <a:r>
              <a:rPr lang="fr-FR" i="1" kern="0" dirty="0">
                <a:solidFill>
                  <a:schemeClr val="tx2"/>
                </a:solidFill>
              </a:rPr>
              <a:t> »</a:t>
            </a:r>
            <a:endParaRPr lang="fr-FR" i="1" kern="0" dirty="0" smtClean="0">
              <a:solidFill>
                <a:schemeClr val="tx2"/>
              </a:solidFill>
            </a:endParaRPr>
          </a:p>
          <a:p>
            <a:pPr algn="just" eaLnBrk="0" hangingPunct="0">
              <a:spcBef>
                <a:spcPct val="20000"/>
              </a:spcBef>
              <a:buClr>
                <a:srgbClr val="99CCFF"/>
              </a:buClr>
              <a:buSzPct val="65000"/>
              <a:defRPr/>
            </a:pPr>
            <a:r>
              <a:rPr lang="fr-FR" b="1" kern="0" dirty="0">
                <a:solidFill>
                  <a:schemeClr val="tx2"/>
                </a:solidFill>
              </a:rPr>
              <a:t>22</a:t>
            </a:r>
            <a:r>
              <a:rPr lang="fr-FR" b="1" kern="0" baseline="30000" dirty="0">
                <a:solidFill>
                  <a:schemeClr val="tx2"/>
                </a:solidFill>
              </a:rPr>
              <a:t>nd</a:t>
            </a:r>
            <a:r>
              <a:rPr lang="fr-FR" b="1" kern="0" dirty="0">
                <a:solidFill>
                  <a:schemeClr val="tx2"/>
                </a:solidFill>
              </a:rPr>
              <a:t> </a:t>
            </a:r>
            <a:r>
              <a:rPr lang="fr-FR" b="1" kern="0" dirty="0" smtClean="0">
                <a:solidFill>
                  <a:schemeClr val="tx2"/>
                </a:solidFill>
              </a:rPr>
              <a:t>MED’14  </a:t>
            </a:r>
            <a:r>
              <a:rPr lang="en-US" b="1" kern="0" dirty="0" smtClean="0">
                <a:solidFill>
                  <a:schemeClr val="tx2"/>
                </a:solidFill>
              </a:rPr>
              <a:t>Mediterranean </a:t>
            </a:r>
            <a:r>
              <a:rPr lang="fr-FR" b="1" kern="0" dirty="0" err="1" smtClean="0">
                <a:solidFill>
                  <a:schemeClr val="tx2"/>
                </a:solidFill>
              </a:rPr>
              <a:t>Conference</a:t>
            </a:r>
            <a:r>
              <a:rPr lang="fr-FR" b="1" kern="0" dirty="0" smtClean="0">
                <a:solidFill>
                  <a:schemeClr val="tx2"/>
                </a:solidFill>
              </a:rPr>
              <a:t> </a:t>
            </a:r>
            <a:r>
              <a:rPr lang="fr-FR" b="1" kern="0" dirty="0">
                <a:solidFill>
                  <a:schemeClr val="tx2"/>
                </a:solidFill>
              </a:rPr>
              <a:t>on Control &amp; Automation</a:t>
            </a:r>
            <a:endParaRPr lang="en-US" dirty="0"/>
          </a:p>
        </p:txBody>
      </p:sp>
    </p:spTree>
    <p:extLst>
      <p:ext uri="{BB962C8B-B14F-4D97-AF65-F5344CB8AC3E}">
        <p14:creationId xmlns:p14="http://schemas.microsoft.com/office/powerpoint/2010/main" val="261738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bwMode="auto">
          <a:xfrm>
            <a:off x="655088" y="3352122"/>
            <a:ext cx="8038533" cy="1232538"/>
          </a:xfrm>
          <a:prstGeom prst="foldedCorner">
            <a:avLst>
              <a:gd name="adj" fmla="val 41717"/>
            </a:avLst>
          </a:prstGeom>
          <a:solidFill>
            <a:srgbClr val="E8E8F4"/>
          </a:solidFill>
          <a:ln w="9525" cap="flat" cmpd="sng" algn="ctr">
            <a:solidFill>
              <a:schemeClr val="tx1"/>
            </a:solidFill>
            <a:prstDash val="solid"/>
            <a:miter lim="800000"/>
            <a:headEnd type="none" w="med" len="med"/>
            <a:tailEnd type="none" w="med" len="med"/>
          </a:ln>
          <a:effectLst>
            <a:outerShdw blurRad="50800" dist="107950" dir="2700000" algn="ctr" rotWithShape="0">
              <a:srgbClr val="000000">
                <a:alpha val="43137"/>
              </a:srgbClr>
            </a:outerShdw>
          </a:effectLst>
        </p:spPr>
        <p:txBody>
          <a:bodyPr vert="horz" wrap="square" lIns="91440" tIns="45720" rIns="91440" bIns="45720" numCol="1" rtlCol="0" anchor="t" anchorCtr="0" compatLnSpc="1">
            <a:prstTxWarp prst="textNoShape">
              <a:avLst/>
            </a:prstTxWarp>
          </a:bodyPr>
          <a:lstStyle/>
          <a:p>
            <a:pPr algn="ctr"/>
            <a:r>
              <a:rPr lang="fr-FR" i="1" kern="0" dirty="0">
                <a:solidFill>
                  <a:schemeClr val="tx2"/>
                </a:solidFill>
              </a:rPr>
              <a:t>« </a:t>
            </a:r>
            <a:r>
              <a:rPr lang="en-GB" i="1" kern="0" dirty="0">
                <a:solidFill>
                  <a:schemeClr val="tx2"/>
                </a:solidFill>
              </a:rPr>
              <a:t>A Sensor </a:t>
            </a:r>
            <a:r>
              <a:rPr lang="en-GB" i="1" kern="0" dirty="0" smtClean="0">
                <a:solidFill>
                  <a:schemeClr val="tx2"/>
                </a:solidFill>
              </a:rPr>
              <a:t>fault </a:t>
            </a:r>
            <a:r>
              <a:rPr lang="en-GB" i="1" kern="0" dirty="0">
                <a:solidFill>
                  <a:schemeClr val="tx2"/>
                </a:solidFill>
              </a:rPr>
              <a:t>d</a:t>
            </a:r>
            <a:r>
              <a:rPr lang="en-GB" i="1" kern="0" dirty="0" smtClean="0">
                <a:solidFill>
                  <a:schemeClr val="tx2"/>
                </a:solidFill>
              </a:rPr>
              <a:t>iagnosis </a:t>
            </a:r>
            <a:r>
              <a:rPr lang="en-GB" i="1" kern="0" dirty="0">
                <a:solidFill>
                  <a:schemeClr val="tx2"/>
                </a:solidFill>
              </a:rPr>
              <a:t>s</a:t>
            </a:r>
            <a:r>
              <a:rPr lang="en-GB" i="1" kern="0" dirty="0" smtClean="0">
                <a:solidFill>
                  <a:schemeClr val="tx2"/>
                </a:solidFill>
              </a:rPr>
              <a:t>cheme </a:t>
            </a:r>
            <a:r>
              <a:rPr lang="en-GB" i="1" kern="0" dirty="0">
                <a:solidFill>
                  <a:schemeClr val="tx2"/>
                </a:solidFill>
              </a:rPr>
              <a:t>for a DC/DC </a:t>
            </a:r>
            <a:r>
              <a:rPr lang="en-GB" i="1" kern="0" dirty="0" smtClean="0">
                <a:solidFill>
                  <a:schemeClr val="tx2"/>
                </a:solidFill>
              </a:rPr>
              <a:t>converter</a:t>
            </a:r>
            <a:endParaRPr lang="en-US" i="1" kern="0" dirty="0">
              <a:solidFill>
                <a:schemeClr val="tx2"/>
              </a:solidFill>
            </a:endParaRPr>
          </a:p>
          <a:p>
            <a:pPr algn="ctr"/>
            <a:r>
              <a:rPr lang="en-GB" i="1" kern="0" dirty="0">
                <a:solidFill>
                  <a:schemeClr val="tx2"/>
                </a:solidFill>
              </a:rPr>
              <a:t>u</a:t>
            </a:r>
            <a:r>
              <a:rPr lang="en-GB" i="1" kern="0" dirty="0" smtClean="0">
                <a:solidFill>
                  <a:schemeClr val="tx2"/>
                </a:solidFill>
              </a:rPr>
              <a:t>sed </a:t>
            </a:r>
            <a:r>
              <a:rPr lang="en-GB" i="1" kern="0" dirty="0">
                <a:solidFill>
                  <a:schemeClr val="tx2"/>
                </a:solidFill>
              </a:rPr>
              <a:t>in </a:t>
            </a:r>
            <a:r>
              <a:rPr lang="en-GB" i="1" kern="0" dirty="0" smtClean="0">
                <a:solidFill>
                  <a:schemeClr val="tx2"/>
                </a:solidFill>
              </a:rPr>
              <a:t>hybrid electric </a:t>
            </a:r>
            <a:r>
              <a:rPr lang="en-GB" i="1" kern="0" dirty="0">
                <a:solidFill>
                  <a:schemeClr val="tx2"/>
                </a:solidFill>
              </a:rPr>
              <a:t>v</a:t>
            </a:r>
            <a:r>
              <a:rPr lang="en-GB" i="1" kern="0" dirty="0" smtClean="0">
                <a:solidFill>
                  <a:schemeClr val="tx2"/>
                </a:solidFill>
              </a:rPr>
              <a:t>ehicles</a:t>
            </a:r>
            <a:r>
              <a:rPr lang="fr-FR" i="1" kern="0" dirty="0">
                <a:solidFill>
                  <a:schemeClr val="tx2"/>
                </a:solidFill>
              </a:rPr>
              <a:t> »</a:t>
            </a:r>
          </a:p>
          <a:p>
            <a:pPr algn="ctr"/>
            <a:r>
              <a:rPr lang="en-US" b="1" kern="0" dirty="0" smtClean="0">
                <a:solidFill>
                  <a:schemeClr val="tx2"/>
                </a:solidFill>
              </a:rPr>
              <a:t>9</a:t>
            </a:r>
            <a:r>
              <a:rPr lang="en-US" b="1" kern="0" baseline="30000" dirty="0" smtClean="0">
                <a:solidFill>
                  <a:schemeClr val="tx2"/>
                </a:solidFill>
              </a:rPr>
              <a:t>th</a:t>
            </a:r>
            <a:r>
              <a:rPr lang="en-US" b="1" kern="0" dirty="0" smtClean="0">
                <a:solidFill>
                  <a:schemeClr val="tx2"/>
                </a:solidFill>
              </a:rPr>
              <a:t> IFAC </a:t>
            </a:r>
            <a:r>
              <a:rPr lang="en-US" b="1" kern="0" dirty="0">
                <a:solidFill>
                  <a:schemeClr val="tx2"/>
                </a:solidFill>
              </a:rPr>
              <a:t>Symposium on Fault Detection, </a:t>
            </a:r>
            <a:r>
              <a:rPr lang="en-US" b="1" kern="0" dirty="0" smtClean="0">
                <a:solidFill>
                  <a:schemeClr val="tx2"/>
                </a:solidFill>
              </a:rPr>
              <a:t>Supervision and </a:t>
            </a:r>
            <a:r>
              <a:rPr lang="en-US" b="1" kern="0" dirty="0">
                <a:solidFill>
                  <a:schemeClr val="tx2"/>
                </a:solidFill>
              </a:rPr>
              <a:t>Safety for Technical </a:t>
            </a:r>
            <a:r>
              <a:rPr lang="en-US" b="1" kern="0" dirty="0" smtClean="0">
                <a:solidFill>
                  <a:schemeClr val="tx2"/>
                </a:solidFill>
              </a:rPr>
              <a:t>Processes SAFEPROCESS'15</a:t>
            </a:r>
            <a:endParaRPr lang="en-US" b="1" kern="0" dirty="0">
              <a:solidFill>
                <a:schemeClr val="tx2"/>
              </a:solidFill>
            </a:endParaRPr>
          </a:p>
        </p:txBody>
      </p:sp>
    </p:spTree>
    <p:extLst>
      <p:ext uri="{BB962C8B-B14F-4D97-AF65-F5344CB8AC3E}">
        <p14:creationId xmlns:p14="http://schemas.microsoft.com/office/powerpoint/2010/main" val="190670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smtClean="0">
                <a:solidFill>
                  <a:schemeClr val="bg2"/>
                </a:solidFill>
              </a:rPr>
              <a:t>Future Perspectives</a:t>
            </a:r>
            <a:endParaRPr lang="fr-FR" b="1" kern="0" dirty="0">
              <a:solidFill>
                <a:schemeClr val="bg2"/>
              </a:solidFill>
            </a:endParaRPr>
          </a:p>
        </p:txBody>
      </p:sp>
      <p:sp>
        <p:nvSpPr>
          <p:cNvPr id="3" name="Rectangle 3"/>
          <p:cNvSpPr txBox="1">
            <a:spLocks noChangeArrowheads="1"/>
          </p:cNvSpPr>
          <p:nvPr/>
        </p:nvSpPr>
        <p:spPr bwMode="auto">
          <a:xfrm>
            <a:off x="778656" y="1857874"/>
            <a:ext cx="7601071" cy="2899255"/>
          </a:xfrm>
          <a:prstGeom prst="rect">
            <a:avLst/>
          </a:prstGeom>
          <a:noFill/>
          <a:ln w="9525">
            <a:noFill/>
            <a:miter lim="800000"/>
            <a:headEnd/>
            <a:tailEnd/>
          </a:ln>
        </p:spPr>
        <p:txBody>
          <a:bodyPr wrap="square">
            <a:spAutoFit/>
          </a:bodyPr>
          <a:lstStyle/>
          <a:p>
            <a:pPr algn="just"/>
            <a:r>
              <a:rPr lang="en-GB" sz="2400" i="1" kern="0" dirty="0">
                <a:solidFill>
                  <a:schemeClr val="tx2"/>
                </a:solidFill>
                <a:latin typeface="+mn-lt"/>
                <a:cs typeface="+mn-cs"/>
              </a:rPr>
              <a:t>Future work will utilize the proposed model-based approach to </a:t>
            </a:r>
            <a:r>
              <a:rPr lang="en-GB" sz="2400" i="1" kern="0" dirty="0" smtClean="0">
                <a:solidFill>
                  <a:schemeClr val="tx2"/>
                </a:solidFill>
                <a:latin typeface="+mn-lt"/>
                <a:cs typeface="+mn-cs"/>
              </a:rPr>
              <a:t>detect/diagnose </a:t>
            </a:r>
            <a:r>
              <a:rPr lang="en-GB" sz="2400" i="1" kern="0" dirty="0">
                <a:solidFill>
                  <a:schemeClr val="tx2"/>
                </a:solidFill>
                <a:latin typeface="+mn-lt"/>
                <a:cs typeface="+mn-cs"/>
              </a:rPr>
              <a:t>component faults in the converter such </a:t>
            </a:r>
            <a:r>
              <a:rPr lang="en-GB" sz="2400" i="1" kern="0" dirty="0" smtClean="0">
                <a:solidFill>
                  <a:schemeClr val="tx2"/>
                </a:solidFill>
                <a:latin typeface="+mn-lt"/>
                <a:cs typeface="+mn-cs"/>
              </a:rPr>
              <a:t>as</a:t>
            </a:r>
          </a:p>
          <a:p>
            <a:pPr algn="just"/>
            <a:endParaRPr lang="en-US" sz="2400" i="1" kern="0" dirty="0">
              <a:solidFill>
                <a:schemeClr val="tx2"/>
              </a:solidFill>
              <a:latin typeface="+mn-lt"/>
              <a:cs typeface="+mn-cs"/>
            </a:endParaRPr>
          </a:p>
          <a:p>
            <a:pPr marL="342900" indent="-342900" algn="just" eaLnBrk="0" hangingPunct="0">
              <a:spcBef>
                <a:spcPct val="20000"/>
              </a:spcBef>
              <a:buClr>
                <a:schemeClr val="bg2"/>
              </a:buClr>
              <a:buSzPct val="75000"/>
              <a:buFont typeface="Wingdings" pitchFamily="2" charset="2"/>
              <a:buChar char="n"/>
              <a:defRPr/>
            </a:pPr>
            <a:r>
              <a:rPr lang="en-US" sz="2400" i="1" kern="0" dirty="0">
                <a:solidFill>
                  <a:schemeClr val="tx2"/>
                </a:solidFill>
                <a:latin typeface="+mn-lt"/>
                <a:cs typeface="+mn-cs"/>
              </a:rPr>
              <a:t>o</a:t>
            </a:r>
            <a:r>
              <a:rPr lang="en-US" sz="2400" i="1" kern="0" dirty="0" smtClean="0">
                <a:solidFill>
                  <a:schemeClr val="tx2"/>
                </a:solidFill>
                <a:latin typeface="+mn-lt"/>
                <a:cs typeface="+mn-cs"/>
              </a:rPr>
              <a:t>pen-circuited transistor</a:t>
            </a:r>
          </a:p>
          <a:p>
            <a:pPr marL="342900" indent="-342900" algn="just" eaLnBrk="0" hangingPunct="0">
              <a:spcBef>
                <a:spcPct val="20000"/>
              </a:spcBef>
              <a:buClr>
                <a:schemeClr val="bg2"/>
              </a:buClr>
              <a:buSzPct val="75000"/>
              <a:buFont typeface="Wingdings" pitchFamily="2" charset="2"/>
              <a:buChar char="n"/>
              <a:defRPr/>
            </a:pPr>
            <a:r>
              <a:rPr lang="en-GB" sz="2400" i="1" kern="0" dirty="0">
                <a:solidFill>
                  <a:schemeClr val="tx2"/>
                </a:solidFill>
                <a:latin typeface="+mn-lt"/>
              </a:rPr>
              <a:t>short-circuited </a:t>
            </a:r>
            <a:r>
              <a:rPr lang="en-GB" sz="2400" i="1" kern="0" dirty="0" smtClean="0">
                <a:solidFill>
                  <a:schemeClr val="tx2"/>
                </a:solidFill>
                <a:latin typeface="+mn-lt"/>
              </a:rPr>
              <a:t>diode</a:t>
            </a:r>
          </a:p>
          <a:p>
            <a:pPr marL="342900" indent="-342900" algn="just" eaLnBrk="0" hangingPunct="0">
              <a:spcBef>
                <a:spcPct val="20000"/>
              </a:spcBef>
              <a:buClr>
                <a:schemeClr val="bg2"/>
              </a:buClr>
              <a:buSzPct val="75000"/>
              <a:buFont typeface="Wingdings" pitchFamily="2" charset="2"/>
              <a:buChar char="n"/>
              <a:defRPr/>
            </a:pPr>
            <a:r>
              <a:rPr lang="en-GB" sz="2400" i="1" kern="0" dirty="0" smtClean="0">
                <a:solidFill>
                  <a:schemeClr val="tx2"/>
                </a:solidFill>
                <a:latin typeface="+mn-lt"/>
              </a:rPr>
              <a:t>degraded </a:t>
            </a:r>
            <a:r>
              <a:rPr lang="en-GB" sz="2400" i="1" kern="0" dirty="0">
                <a:solidFill>
                  <a:schemeClr val="tx2"/>
                </a:solidFill>
                <a:latin typeface="+mn-lt"/>
              </a:rPr>
              <a:t>capacitor</a:t>
            </a:r>
            <a:endParaRPr lang="en-US" sz="2400" i="1" kern="0" dirty="0">
              <a:solidFill>
                <a:schemeClr val="tx2"/>
              </a:solidFill>
              <a:latin typeface="+mn-lt"/>
              <a:cs typeface="+mn-cs"/>
            </a:endParaRPr>
          </a:p>
        </p:txBody>
      </p:sp>
    </p:spTree>
    <p:extLst>
      <p:ext uri="{BB962C8B-B14F-4D97-AF65-F5344CB8AC3E}">
        <p14:creationId xmlns:p14="http://schemas.microsoft.com/office/powerpoint/2010/main" val="3724372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650875" y="3810000"/>
            <a:ext cx="2778125" cy="1295400"/>
            <a:chOff x="609600" y="3200400"/>
            <a:chExt cx="3082958" cy="1295399"/>
          </a:xfrm>
        </p:grpSpPr>
        <p:grpSp>
          <p:nvGrpSpPr>
            <p:cNvPr id="3" name="Group 16"/>
            <p:cNvGrpSpPr/>
            <p:nvPr/>
          </p:nvGrpSpPr>
          <p:grpSpPr>
            <a:xfrm>
              <a:off x="1084169" y="3886198"/>
              <a:ext cx="2608389" cy="609601"/>
              <a:chOff x="1284760" y="2652300"/>
              <a:chExt cx="2608389" cy="700156"/>
            </a:xfrm>
            <a:scene3d>
              <a:camera prst="orthographicFront"/>
              <a:lightRig rig="flat" dir="t"/>
            </a:scene3d>
          </p:grpSpPr>
          <p:sp>
            <p:nvSpPr>
              <p:cNvPr id="6" name="Rectangle 5"/>
              <p:cNvSpPr/>
              <p:nvPr/>
            </p:nvSpPr>
            <p:spPr>
              <a:xfrm>
                <a:off x="1284760" y="2652300"/>
                <a:ext cx="2608389" cy="700156"/>
              </a:xfrm>
              <a:prstGeom prst="rect">
                <a:avLst/>
              </a:prstGeom>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7" name="Rectangle 6"/>
              <p:cNvSpPr/>
              <p:nvPr/>
            </p:nvSpPr>
            <p:spPr>
              <a:xfrm>
                <a:off x="1284760" y="2677551"/>
                <a:ext cx="2608389" cy="67490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3970" tIns="13970" rIns="13970" bIns="13970" spcCol="1270" anchor="ctr"/>
              <a:lstStyle/>
              <a:p>
                <a:pPr algn="ctr" defTabSz="977900">
                  <a:lnSpc>
                    <a:spcPct val="90000"/>
                  </a:lnSpc>
                  <a:spcAft>
                    <a:spcPct val="35000"/>
                  </a:spcAft>
                  <a:defRPr/>
                </a:pPr>
                <a:r>
                  <a:rPr lang="en-US" sz="2200" dirty="0" smtClean="0">
                    <a:solidFill>
                      <a:schemeClr val="tx2"/>
                    </a:solidFill>
                  </a:rPr>
                  <a:t>Controller</a:t>
                </a:r>
                <a:endParaRPr lang="en-US" sz="2200" dirty="0">
                  <a:solidFill>
                    <a:schemeClr val="tx2"/>
                  </a:solidFill>
                </a:endParaRPr>
              </a:p>
            </p:txBody>
          </p:sp>
        </p:grpSp>
        <p:cxnSp>
          <p:nvCxnSpPr>
            <p:cNvPr id="4" name="Straight Connector 20"/>
            <p:cNvCxnSpPr>
              <a:cxnSpLocks noChangeShapeType="1"/>
            </p:cNvCxnSpPr>
            <p:nvPr/>
          </p:nvCxnSpPr>
          <p:spPr bwMode="auto">
            <a:xfrm>
              <a:off x="609600" y="3200400"/>
              <a:ext cx="0" cy="990600"/>
            </a:xfrm>
            <a:prstGeom prst="line">
              <a:avLst/>
            </a:prstGeom>
            <a:noFill/>
            <a:ln w="25400" algn="ctr">
              <a:solidFill>
                <a:schemeClr val="tx2"/>
              </a:solidFill>
              <a:round/>
              <a:headEnd/>
              <a:tailEnd/>
            </a:ln>
            <a:extLst>
              <a:ext uri="{909E8E84-426E-40DD-AFC4-6F175D3DCCD1}">
                <a14:hiddenFill xmlns:a14="http://schemas.microsoft.com/office/drawing/2010/main">
                  <a:noFill/>
                </a14:hiddenFill>
              </a:ext>
            </a:extLst>
          </p:spPr>
        </p:cxnSp>
        <p:cxnSp>
          <p:nvCxnSpPr>
            <p:cNvPr id="5" name="Straight Connector 22"/>
            <p:cNvCxnSpPr>
              <a:cxnSpLocks noChangeShapeType="1"/>
            </p:cNvCxnSpPr>
            <p:nvPr/>
          </p:nvCxnSpPr>
          <p:spPr bwMode="auto">
            <a:xfrm>
              <a:off x="609600" y="4191000"/>
              <a:ext cx="457200" cy="0"/>
            </a:xfrm>
            <a:prstGeom prst="line">
              <a:avLst/>
            </a:prstGeom>
            <a:noFill/>
            <a:ln w="25400" algn="ctr">
              <a:solidFill>
                <a:schemeClr val="tx2"/>
              </a:solidFill>
              <a:round/>
              <a:headEnd/>
              <a:tailEnd/>
            </a:ln>
            <a:extLst>
              <a:ext uri="{909E8E84-426E-40DD-AFC4-6F175D3DCCD1}">
                <a14:hiddenFill xmlns:a14="http://schemas.microsoft.com/office/drawing/2010/main">
                  <a:noFill/>
                </a14:hiddenFill>
              </a:ext>
            </a:extLst>
          </p:spPr>
        </p:cxnSp>
      </p:grpSp>
      <p:grpSp>
        <p:nvGrpSpPr>
          <p:cNvPr id="8" name="Group 37"/>
          <p:cNvGrpSpPr>
            <a:grpSpLocks/>
          </p:cNvGrpSpPr>
          <p:nvPr/>
        </p:nvGrpSpPr>
        <p:grpSpPr bwMode="auto">
          <a:xfrm>
            <a:off x="650875" y="2895600"/>
            <a:ext cx="2778125" cy="1295400"/>
            <a:chOff x="650875" y="2895600"/>
            <a:chExt cx="3463925" cy="1295400"/>
          </a:xfrm>
        </p:grpSpPr>
        <p:grpSp>
          <p:nvGrpSpPr>
            <p:cNvPr id="9" name="Group 35"/>
            <p:cNvGrpSpPr/>
            <p:nvPr/>
          </p:nvGrpSpPr>
          <p:grpSpPr>
            <a:xfrm>
              <a:off x="1125402" y="3516095"/>
              <a:ext cx="2989398" cy="674905"/>
              <a:chOff x="1284760" y="2548026"/>
              <a:chExt cx="2989398" cy="674905"/>
            </a:xfrm>
            <a:scene3d>
              <a:camera prst="orthographicFront"/>
              <a:lightRig rig="flat" dir="t"/>
            </a:scene3d>
          </p:grpSpPr>
          <p:sp>
            <p:nvSpPr>
              <p:cNvPr id="13" name="Rectangle 12"/>
              <p:cNvSpPr/>
              <p:nvPr/>
            </p:nvSpPr>
            <p:spPr>
              <a:xfrm>
                <a:off x="1284760" y="2548026"/>
                <a:ext cx="2989398" cy="674905"/>
              </a:xfrm>
              <a:prstGeom prst="rect">
                <a:avLst/>
              </a:prstGeom>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4" name="Rectangle 13"/>
              <p:cNvSpPr/>
              <p:nvPr/>
            </p:nvSpPr>
            <p:spPr>
              <a:xfrm>
                <a:off x="1284760" y="2548026"/>
                <a:ext cx="2989398" cy="67490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3970" tIns="13970" rIns="13970" bIns="13970" spcCol="1270" anchor="ctr"/>
              <a:lstStyle/>
              <a:p>
                <a:pPr algn="ctr" defTabSz="977900">
                  <a:lnSpc>
                    <a:spcPct val="90000"/>
                  </a:lnSpc>
                  <a:spcAft>
                    <a:spcPct val="35000"/>
                  </a:spcAft>
                  <a:defRPr/>
                </a:pPr>
                <a:r>
                  <a:rPr lang="en-US" sz="2200" dirty="0">
                    <a:solidFill>
                      <a:schemeClr val="tx2"/>
                    </a:solidFill>
                  </a:rPr>
                  <a:t>Power </a:t>
                </a:r>
                <a:r>
                  <a:rPr lang="en-US" sz="2200" dirty="0" smtClean="0">
                    <a:solidFill>
                      <a:schemeClr val="tx2"/>
                    </a:solidFill>
                  </a:rPr>
                  <a:t>Converters</a:t>
                </a:r>
                <a:endParaRPr lang="en-US" sz="2200" dirty="0">
                  <a:solidFill>
                    <a:schemeClr val="tx2"/>
                  </a:solidFill>
                </a:endParaRPr>
              </a:p>
            </p:txBody>
          </p:sp>
        </p:grpSp>
        <p:grpSp>
          <p:nvGrpSpPr>
            <p:cNvPr id="10" name="Group 23"/>
            <p:cNvGrpSpPr>
              <a:grpSpLocks/>
            </p:cNvGrpSpPr>
            <p:nvPr/>
          </p:nvGrpSpPr>
          <p:grpSpPr bwMode="auto">
            <a:xfrm>
              <a:off x="650875" y="2895600"/>
              <a:ext cx="457195" cy="914400"/>
              <a:chOff x="609600" y="3657599"/>
              <a:chExt cx="457200" cy="914400"/>
            </a:xfrm>
          </p:grpSpPr>
          <p:cxnSp>
            <p:nvCxnSpPr>
              <p:cNvPr id="11" name="Straight Connector 20"/>
              <p:cNvCxnSpPr>
                <a:cxnSpLocks noChangeShapeType="1"/>
              </p:cNvCxnSpPr>
              <p:nvPr/>
            </p:nvCxnSpPr>
            <p:spPr bwMode="auto">
              <a:xfrm>
                <a:off x="609600" y="3657599"/>
                <a:ext cx="0" cy="914400"/>
              </a:xfrm>
              <a:prstGeom prst="line">
                <a:avLst/>
              </a:prstGeom>
              <a:noFill/>
              <a:ln w="25400" algn="ctr">
                <a:solidFill>
                  <a:schemeClr val="tx2"/>
                </a:solidFill>
                <a:round/>
                <a:headEnd/>
                <a:tailEnd/>
              </a:ln>
              <a:extLst>
                <a:ext uri="{909E8E84-426E-40DD-AFC4-6F175D3DCCD1}">
                  <a14:hiddenFill xmlns:a14="http://schemas.microsoft.com/office/drawing/2010/main">
                    <a:noFill/>
                  </a14:hiddenFill>
                </a:ext>
              </a:extLst>
            </p:spPr>
          </p:cxnSp>
          <p:cxnSp>
            <p:nvCxnSpPr>
              <p:cNvPr id="12" name="Straight Connector 22"/>
              <p:cNvCxnSpPr>
                <a:cxnSpLocks noChangeShapeType="1"/>
              </p:cNvCxnSpPr>
              <p:nvPr/>
            </p:nvCxnSpPr>
            <p:spPr bwMode="auto">
              <a:xfrm>
                <a:off x="609600" y="4571999"/>
                <a:ext cx="457200" cy="0"/>
              </a:xfrm>
              <a:prstGeom prst="line">
                <a:avLst/>
              </a:prstGeom>
              <a:noFill/>
              <a:ln w="25400" algn="ctr">
                <a:solidFill>
                  <a:schemeClr val="tx2"/>
                </a:solidFill>
                <a:round/>
                <a:headEnd/>
                <a:tailEnd/>
              </a:ln>
              <a:extLst>
                <a:ext uri="{909E8E84-426E-40DD-AFC4-6F175D3DCCD1}">
                  <a14:hiddenFill xmlns:a14="http://schemas.microsoft.com/office/drawing/2010/main">
                    <a:noFill/>
                  </a14:hiddenFill>
                </a:ext>
              </a:extLst>
            </p:spPr>
          </p:cxnSp>
        </p:grpSp>
      </p:grpSp>
      <p:grpSp>
        <p:nvGrpSpPr>
          <p:cNvPr id="15" name="Group 23"/>
          <p:cNvGrpSpPr>
            <a:grpSpLocks/>
          </p:cNvGrpSpPr>
          <p:nvPr/>
        </p:nvGrpSpPr>
        <p:grpSpPr bwMode="auto">
          <a:xfrm>
            <a:off x="650875" y="1981200"/>
            <a:ext cx="2778125" cy="1219200"/>
            <a:chOff x="609600" y="3276600"/>
            <a:chExt cx="3844967" cy="1219199"/>
          </a:xfrm>
        </p:grpSpPr>
        <p:grpSp>
          <p:nvGrpSpPr>
            <p:cNvPr id="16" name="Group 16"/>
            <p:cNvGrpSpPr/>
            <p:nvPr/>
          </p:nvGrpSpPr>
          <p:grpSpPr>
            <a:xfrm>
              <a:off x="1084169" y="3886198"/>
              <a:ext cx="3370398" cy="609601"/>
              <a:chOff x="1284760" y="2652300"/>
              <a:chExt cx="3370398" cy="700156"/>
            </a:xfrm>
            <a:scene3d>
              <a:camera prst="orthographicFront"/>
              <a:lightRig rig="flat" dir="t"/>
            </a:scene3d>
          </p:grpSpPr>
          <p:sp>
            <p:nvSpPr>
              <p:cNvPr id="19" name="Rectangle 18"/>
              <p:cNvSpPr/>
              <p:nvPr/>
            </p:nvSpPr>
            <p:spPr>
              <a:xfrm>
                <a:off x="1284760" y="2652300"/>
                <a:ext cx="3370398" cy="700156"/>
              </a:xfrm>
              <a:prstGeom prst="rect">
                <a:avLst/>
              </a:prstGeom>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1284760" y="2677551"/>
                <a:ext cx="3370398" cy="67490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3970" tIns="13970" rIns="13970" bIns="13970" spcCol="1270" anchor="ctr"/>
              <a:lstStyle/>
              <a:p>
                <a:pPr algn="ctr" defTabSz="977900" rtl="0">
                  <a:lnSpc>
                    <a:spcPct val="90000"/>
                  </a:lnSpc>
                  <a:spcAft>
                    <a:spcPct val="35000"/>
                  </a:spcAft>
                  <a:defRPr/>
                </a:pPr>
                <a:r>
                  <a:rPr lang="en-US" sz="2200" dirty="0" smtClean="0">
                    <a:solidFill>
                      <a:schemeClr val="tx2"/>
                    </a:solidFill>
                  </a:rPr>
                  <a:t>Sensors</a:t>
                </a:r>
                <a:endParaRPr lang="en-US" sz="2200" dirty="0">
                  <a:solidFill>
                    <a:schemeClr val="tx2"/>
                  </a:solidFill>
                </a:endParaRPr>
              </a:p>
            </p:txBody>
          </p:sp>
        </p:grpSp>
        <p:cxnSp>
          <p:nvCxnSpPr>
            <p:cNvPr id="17" name="Straight Connector 20"/>
            <p:cNvCxnSpPr>
              <a:cxnSpLocks noChangeShapeType="1"/>
            </p:cNvCxnSpPr>
            <p:nvPr/>
          </p:nvCxnSpPr>
          <p:spPr bwMode="auto">
            <a:xfrm>
              <a:off x="609600" y="3276600"/>
              <a:ext cx="0" cy="914400"/>
            </a:xfrm>
            <a:prstGeom prst="line">
              <a:avLst/>
            </a:prstGeom>
            <a:noFill/>
            <a:ln w="25400" algn="ctr">
              <a:solidFill>
                <a:schemeClr val="tx2"/>
              </a:solidFill>
              <a:round/>
              <a:headEnd/>
              <a:tailEnd/>
            </a:ln>
            <a:extLst>
              <a:ext uri="{909E8E84-426E-40DD-AFC4-6F175D3DCCD1}">
                <a14:hiddenFill xmlns:a14="http://schemas.microsoft.com/office/drawing/2010/main">
                  <a:noFill/>
                </a14:hiddenFill>
              </a:ext>
            </a:extLst>
          </p:spPr>
        </p:cxnSp>
        <p:cxnSp>
          <p:nvCxnSpPr>
            <p:cNvPr id="18" name="Straight Connector 22"/>
            <p:cNvCxnSpPr>
              <a:cxnSpLocks noChangeShapeType="1"/>
            </p:cNvCxnSpPr>
            <p:nvPr/>
          </p:nvCxnSpPr>
          <p:spPr bwMode="auto">
            <a:xfrm>
              <a:off x="609600" y="4191000"/>
              <a:ext cx="457200" cy="0"/>
            </a:xfrm>
            <a:prstGeom prst="line">
              <a:avLst/>
            </a:prstGeom>
            <a:noFill/>
            <a:ln w="25400" algn="ctr">
              <a:solidFill>
                <a:schemeClr val="tx2"/>
              </a:solidFill>
              <a:round/>
              <a:headEnd/>
              <a:tailEnd/>
            </a:ln>
            <a:extLst>
              <a:ext uri="{909E8E84-426E-40DD-AFC4-6F175D3DCCD1}">
                <a14:hiddenFill xmlns:a14="http://schemas.microsoft.com/office/drawing/2010/main">
                  <a:noFill/>
                </a14:hiddenFill>
              </a:ext>
            </a:extLst>
          </p:spPr>
        </p:cxnSp>
      </p:grpSp>
      <p:grpSp>
        <p:nvGrpSpPr>
          <p:cNvPr id="21" name="Group 20"/>
          <p:cNvGrpSpPr/>
          <p:nvPr/>
        </p:nvGrpSpPr>
        <p:grpSpPr>
          <a:xfrm>
            <a:off x="650875" y="1066800"/>
            <a:ext cx="2778125" cy="1219200"/>
            <a:chOff x="650875" y="1066800"/>
            <a:chExt cx="3159125" cy="1219200"/>
          </a:xfrm>
        </p:grpSpPr>
        <p:sp>
          <p:nvSpPr>
            <p:cNvPr id="22" name="Straight Connector 3"/>
            <p:cNvSpPr/>
            <p:nvPr/>
          </p:nvSpPr>
          <p:spPr>
            <a:xfrm>
              <a:off x="650875" y="1066800"/>
              <a:ext cx="474663" cy="915988"/>
            </a:xfrm>
            <a:custGeom>
              <a:avLst/>
              <a:gdLst/>
              <a:ahLst/>
              <a:cxnLst/>
              <a:rect l="0" t="0" r="0" b="0"/>
              <a:pathLst>
                <a:path>
                  <a:moveTo>
                    <a:pt x="0" y="0"/>
                  </a:moveTo>
                  <a:lnTo>
                    <a:pt x="0" y="915712"/>
                  </a:lnTo>
                  <a:lnTo>
                    <a:pt x="474569" y="915712"/>
                  </a:lnTo>
                </a:path>
              </a:pathLst>
            </a:custGeom>
            <a:noFill/>
            <a:ln>
              <a:solidFill>
                <a:schemeClr val="tx2"/>
              </a:solidFill>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grpSp>
          <p:nvGrpSpPr>
            <p:cNvPr id="23" name="Group 25"/>
            <p:cNvGrpSpPr/>
            <p:nvPr/>
          </p:nvGrpSpPr>
          <p:grpSpPr>
            <a:xfrm>
              <a:off x="1125402" y="1676400"/>
              <a:ext cx="2684598" cy="609600"/>
              <a:chOff x="1284760" y="2548026"/>
              <a:chExt cx="3370398" cy="674905"/>
            </a:xfrm>
            <a:scene3d>
              <a:camera prst="orthographicFront"/>
              <a:lightRig rig="flat" dir="t"/>
            </a:scene3d>
          </p:grpSpPr>
          <p:sp>
            <p:nvSpPr>
              <p:cNvPr id="24" name="Rectangle 23"/>
              <p:cNvSpPr/>
              <p:nvPr/>
            </p:nvSpPr>
            <p:spPr>
              <a:xfrm>
                <a:off x="1284760" y="2548026"/>
                <a:ext cx="3370398" cy="674905"/>
              </a:xfrm>
              <a:prstGeom prst="rect">
                <a:avLst/>
              </a:prstGeom>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1284760" y="2548026"/>
                <a:ext cx="3370398" cy="67490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3970" tIns="13970" rIns="13970" bIns="13970" spcCol="1270" anchor="ctr"/>
              <a:lstStyle/>
              <a:p>
                <a:pPr algn="ctr" defTabSz="977900">
                  <a:lnSpc>
                    <a:spcPct val="90000"/>
                  </a:lnSpc>
                  <a:spcAft>
                    <a:spcPct val="35000"/>
                  </a:spcAft>
                  <a:defRPr/>
                </a:pPr>
                <a:r>
                  <a:rPr lang="en-US" sz="2200" dirty="0" smtClean="0">
                    <a:solidFill>
                      <a:schemeClr val="tx2"/>
                    </a:solidFill>
                  </a:rPr>
                  <a:t>Machine AC Side</a:t>
                </a:r>
                <a:endParaRPr lang="en-US" sz="2200" dirty="0">
                  <a:solidFill>
                    <a:schemeClr val="tx2"/>
                  </a:solidFill>
                </a:endParaRPr>
              </a:p>
            </p:txBody>
          </p:sp>
        </p:grpSp>
      </p:grpSp>
      <p:grpSp>
        <p:nvGrpSpPr>
          <p:cNvPr id="26" name="Group 21"/>
          <p:cNvGrpSpPr/>
          <p:nvPr/>
        </p:nvGrpSpPr>
        <p:grpSpPr>
          <a:xfrm>
            <a:off x="293338" y="509068"/>
            <a:ext cx="7631462" cy="710132"/>
            <a:chOff x="2739" y="2084524"/>
            <a:chExt cx="3592862" cy="710132"/>
          </a:xfrm>
          <a:scene3d>
            <a:camera prst="orthographicFront"/>
            <a:lightRig rig="flat" dir="t"/>
          </a:scene3d>
        </p:grpSpPr>
        <p:sp>
          <p:nvSpPr>
            <p:cNvPr id="27" name="Rectangle 26"/>
            <p:cNvSpPr/>
            <p:nvPr/>
          </p:nvSpPr>
          <p:spPr>
            <a:xfrm>
              <a:off x="2739" y="2084524"/>
              <a:ext cx="3592862" cy="710132"/>
            </a:xfrm>
            <a:prstGeom prst="rect">
              <a:avLst/>
            </a:prstGeom>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8" name="Rectangle 27"/>
            <p:cNvSpPr/>
            <p:nvPr/>
          </p:nvSpPr>
          <p:spPr>
            <a:xfrm>
              <a:off x="2739" y="2084524"/>
              <a:ext cx="3592862" cy="71013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5875" tIns="15875" rIns="15875" bIns="15875" spcCol="1270" anchor="ctr"/>
            <a:lstStyle/>
            <a:p>
              <a:pPr algn="ctr" defTabSz="2622550">
                <a:lnSpc>
                  <a:spcPct val="90000"/>
                </a:lnSpc>
                <a:spcAft>
                  <a:spcPct val="35000"/>
                </a:spcAft>
                <a:defRPr/>
              </a:pPr>
              <a:r>
                <a:rPr lang="en-US" sz="2800" dirty="0">
                  <a:solidFill>
                    <a:schemeClr val="tx2"/>
                  </a:solidFill>
                </a:rPr>
                <a:t>Common Electrical Faults in Electric Drive Systems</a:t>
              </a:r>
            </a:p>
          </p:txBody>
        </p:sp>
      </p:grpSp>
      <p:grpSp>
        <p:nvGrpSpPr>
          <p:cNvPr id="29" name="Group 23"/>
          <p:cNvGrpSpPr>
            <a:grpSpLocks/>
          </p:cNvGrpSpPr>
          <p:nvPr/>
        </p:nvGrpSpPr>
        <p:grpSpPr bwMode="auto">
          <a:xfrm>
            <a:off x="650875" y="4707507"/>
            <a:ext cx="2778125" cy="1388493"/>
            <a:chOff x="609600" y="3276600"/>
            <a:chExt cx="3082958" cy="1219199"/>
          </a:xfrm>
        </p:grpSpPr>
        <p:grpSp>
          <p:nvGrpSpPr>
            <p:cNvPr id="30" name="Group 16"/>
            <p:cNvGrpSpPr/>
            <p:nvPr/>
          </p:nvGrpSpPr>
          <p:grpSpPr>
            <a:xfrm>
              <a:off x="1084169" y="3886198"/>
              <a:ext cx="2608389" cy="609601"/>
              <a:chOff x="1284760" y="2652300"/>
              <a:chExt cx="2608389" cy="700156"/>
            </a:xfrm>
            <a:scene3d>
              <a:camera prst="orthographicFront"/>
              <a:lightRig rig="flat" dir="t"/>
            </a:scene3d>
          </p:grpSpPr>
          <p:sp>
            <p:nvSpPr>
              <p:cNvPr id="33" name="Rectangle 32"/>
              <p:cNvSpPr/>
              <p:nvPr/>
            </p:nvSpPr>
            <p:spPr>
              <a:xfrm>
                <a:off x="1284760" y="2652300"/>
                <a:ext cx="2608389" cy="700156"/>
              </a:xfrm>
              <a:prstGeom prst="rect">
                <a:avLst/>
              </a:prstGeom>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4" name="Rectangle 33"/>
              <p:cNvSpPr/>
              <p:nvPr/>
            </p:nvSpPr>
            <p:spPr>
              <a:xfrm>
                <a:off x="1707566" y="2677551"/>
                <a:ext cx="1931900" cy="67490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3970" tIns="13970" rIns="13970" bIns="13970" spcCol="1270" anchor="ctr"/>
              <a:lstStyle/>
              <a:p>
                <a:pPr algn="ctr" defTabSz="977900">
                  <a:lnSpc>
                    <a:spcPct val="90000"/>
                  </a:lnSpc>
                  <a:spcAft>
                    <a:spcPct val="35000"/>
                  </a:spcAft>
                  <a:defRPr/>
                </a:pPr>
                <a:r>
                  <a:rPr lang="en-US" sz="2200" dirty="0" smtClean="0">
                    <a:solidFill>
                      <a:schemeClr val="tx2"/>
                    </a:solidFill>
                  </a:rPr>
                  <a:t>Connectors/ DC Bus</a:t>
                </a:r>
                <a:endParaRPr lang="en-US" sz="2200" dirty="0">
                  <a:solidFill>
                    <a:schemeClr val="tx2"/>
                  </a:solidFill>
                </a:endParaRPr>
              </a:p>
            </p:txBody>
          </p:sp>
        </p:grpSp>
        <p:cxnSp>
          <p:nvCxnSpPr>
            <p:cNvPr id="31" name="Straight Connector 20"/>
            <p:cNvCxnSpPr>
              <a:cxnSpLocks noChangeShapeType="1"/>
            </p:cNvCxnSpPr>
            <p:nvPr/>
          </p:nvCxnSpPr>
          <p:spPr bwMode="auto">
            <a:xfrm>
              <a:off x="609600" y="3276600"/>
              <a:ext cx="0" cy="914400"/>
            </a:xfrm>
            <a:prstGeom prst="line">
              <a:avLst/>
            </a:prstGeom>
            <a:noFill/>
            <a:ln w="25400" algn="ctr">
              <a:solidFill>
                <a:schemeClr val="tx2"/>
              </a:solidFill>
              <a:round/>
              <a:headEnd/>
              <a:tailEnd/>
            </a:ln>
            <a:extLst>
              <a:ext uri="{909E8E84-426E-40DD-AFC4-6F175D3DCCD1}">
                <a14:hiddenFill xmlns:a14="http://schemas.microsoft.com/office/drawing/2010/main">
                  <a:noFill/>
                </a14:hiddenFill>
              </a:ext>
            </a:extLst>
          </p:spPr>
        </p:cxnSp>
        <p:cxnSp>
          <p:nvCxnSpPr>
            <p:cNvPr id="32" name="Straight Connector 22"/>
            <p:cNvCxnSpPr>
              <a:cxnSpLocks noChangeShapeType="1"/>
            </p:cNvCxnSpPr>
            <p:nvPr/>
          </p:nvCxnSpPr>
          <p:spPr bwMode="auto">
            <a:xfrm>
              <a:off x="609600" y="4191000"/>
              <a:ext cx="457200" cy="0"/>
            </a:xfrm>
            <a:prstGeom prst="line">
              <a:avLst/>
            </a:prstGeom>
            <a:noFill/>
            <a:ln w="25400" algn="ctr">
              <a:solidFill>
                <a:schemeClr val="tx2"/>
              </a:solidFill>
              <a:round/>
              <a:headEnd/>
              <a:tailEnd/>
            </a:ln>
            <a:extLst>
              <a:ext uri="{909E8E84-426E-40DD-AFC4-6F175D3DCCD1}">
                <a14:hiddenFill xmlns:a14="http://schemas.microsoft.com/office/drawing/2010/main">
                  <a:noFill/>
                </a14:hiddenFill>
              </a:ext>
            </a:extLst>
          </p:spPr>
        </p:cxnSp>
      </p:grpSp>
      <p:cxnSp>
        <p:nvCxnSpPr>
          <p:cNvPr id="35" name="Straight Arrow Connector 34"/>
          <p:cNvCxnSpPr/>
          <p:nvPr/>
        </p:nvCxnSpPr>
        <p:spPr bwMode="auto">
          <a:xfrm>
            <a:off x="4038600" y="2895600"/>
            <a:ext cx="990600" cy="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50800" dist="38100" dir="2700000" algn="tl" rotWithShape="0">
              <a:prstClr val="black">
                <a:alpha val="40000"/>
              </a:prstClr>
            </a:outerShdw>
          </a:effectLst>
        </p:spPr>
      </p:cxnSp>
      <p:sp>
        <p:nvSpPr>
          <p:cNvPr id="36" name="Rectangle 15"/>
          <p:cNvSpPr>
            <a:spLocks noChangeArrowheads="1"/>
          </p:cNvSpPr>
          <p:nvPr/>
        </p:nvSpPr>
        <p:spPr bwMode="auto">
          <a:xfrm>
            <a:off x="5181600" y="2438400"/>
            <a:ext cx="3581400" cy="685800"/>
          </a:xfrm>
          <a:prstGeom prst="rect">
            <a:avLst/>
          </a:prstGeom>
          <a:noFill/>
          <a:ln w="9525">
            <a:noFill/>
            <a:miter lim="800000"/>
            <a:headEnd/>
            <a:tailEnd/>
          </a:ln>
          <a:effectLst/>
        </p:spPr>
        <p:txBody>
          <a:bodyPr/>
          <a:lstStyle/>
          <a:p>
            <a:pPr marL="342900" indent="-342900" rtl="0">
              <a:lnSpc>
                <a:spcPct val="125000"/>
              </a:lnSpc>
              <a:buFont typeface="Arial" pitchFamily="34" charset="0"/>
              <a:buChar char="•"/>
              <a:defRPr/>
            </a:pPr>
            <a:r>
              <a:rPr lang="en-US" sz="2000" dirty="0" smtClean="0">
                <a:solidFill>
                  <a:schemeClr val="tx2"/>
                </a:solidFill>
                <a:latin typeface="+mn-lt"/>
                <a:cs typeface="+mn-cs"/>
              </a:rPr>
              <a:t>AC current sensor</a:t>
            </a:r>
            <a:endParaRPr lang="en-US" sz="2000" dirty="0">
              <a:solidFill>
                <a:schemeClr val="tx2"/>
              </a:solidFill>
              <a:latin typeface="+mn-lt"/>
              <a:cs typeface="+mn-cs"/>
            </a:endParaRPr>
          </a:p>
          <a:p>
            <a:pPr marL="342900" indent="-342900" rtl="0">
              <a:lnSpc>
                <a:spcPct val="125000"/>
              </a:lnSpc>
              <a:buFont typeface="Arial" pitchFamily="34" charset="0"/>
              <a:buChar char="•"/>
              <a:defRPr/>
            </a:pPr>
            <a:r>
              <a:rPr lang="en-US" sz="2000" dirty="0" smtClean="0">
                <a:solidFill>
                  <a:schemeClr val="tx2"/>
                </a:solidFill>
                <a:latin typeface="+mn-lt"/>
                <a:cs typeface="+mn-cs"/>
              </a:rPr>
              <a:t>DC bus voltage sensor</a:t>
            </a:r>
            <a:endParaRPr lang="en-US" sz="2000" dirty="0">
              <a:solidFill>
                <a:schemeClr val="tx2"/>
              </a:solidFill>
              <a:latin typeface="+mn-lt"/>
            </a:endParaRPr>
          </a:p>
        </p:txBody>
      </p:sp>
      <p:grpSp>
        <p:nvGrpSpPr>
          <p:cNvPr id="37" name="Group 36"/>
          <p:cNvGrpSpPr/>
          <p:nvPr/>
        </p:nvGrpSpPr>
        <p:grpSpPr>
          <a:xfrm>
            <a:off x="902043" y="3505200"/>
            <a:ext cx="2650153" cy="674905"/>
            <a:chOff x="2057399" y="6215747"/>
            <a:chExt cx="3031153" cy="674905"/>
          </a:xfrm>
        </p:grpSpPr>
        <p:sp>
          <p:nvSpPr>
            <p:cNvPr id="38" name="Rectangle 37"/>
            <p:cNvSpPr/>
            <p:nvPr/>
          </p:nvSpPr>
          <p:spPr bwMode="auto">
            <a:xfrm>
              <a:off x="2209800" y="6215747"/>
              <a:ext cx="2726353" cy="674905"/>
            </a:xfrm>
            <a:prstGeom prst="rect">
              <a:avLst/>
            </a:prstGeom>
            <a:solidFill>
              <a:schemeClr val="accent3">
                <a:lumMod val="75000"/>
              </a:schemeClr>
            </a:solidFill>
            <a:scene3d>
              <a:camera prst="orthographicFront"/>
              <a:lightRig rig="flat" dir="t"/>
            </a:scene3d>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9" name="Rectangle 38"/>
            <p:cNvSpPr/>
            <p:nvPr/>
          </p:nvSpPr>
          <p:spPr bwMode="auto">
            <a:xfrm>
              <a:off x="2057399" y="6215747"/>
              <a:ext cx="3031153" cy="6749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3970" tIns="13970" rIns="13970" bIns="13970" spcCol="1270" anchor="ctr"/>
            <a:lstStyle/>
            <a:p>
              <a:pPr algn="ctr" defTabSz="977900">
                <a:lnSpc>
                  <a:spcPct val="90000"/>
                </a:lnSpc>
                <a:spcAft>
                  <a:spcPct val="35000"/>
                </a:spcAft>
                <a:defRPr/>
              </a:pPr>
              <a:r>
                <a:rPr lang="en-US" sz="2200" b="1" dirty="0">
                  <a:solidFill>
                    <a:schemeClr val="tx2"/>
                  </a:solidFill>
                </a:rPr>
                <a:t>Power </a:t>
              </a:r>
              <a:r>
                <a:rPr lang="en-US" sz="2200" b="1" dirty="0" smtClean="0">
                  <a:solidFill>
                    <a:schemeClr val="tx2"/>
                  </a:solidFill>
                </a:rPr>
                <a:t>Converters</a:t>
              </a:r>
              <a:endParaRPr lang="en-US" sz="2200" b="1" dirty="0">
                <a:solidFill>
                  <a:schemeClr val="tx2"/>
                </a:solidFill>
              </a:endParaRPr>
            </a:p>
          </p:txBody>
        </p:sp>
      </p:grpSp>
      <p:grpSp>
        <p:nvGrpSpPr>
          <p:cNvPr id="40" name="Group 39"/>
          <p:cNvGrpSpPr/>
          <p:nvPr/>
        </p:nvGrpSpPr>
        <p:grpSpPr>
          <a:xfrm>
            <a:off x="1000393" y="2584174"/>
            <a:ext cx="2435232" cy="609602"/>
            <a:chOff x="1000393" y="2584174"/>
            <a:chExt cx="2435232" cy="609602"/>
          </a:xfrm>
        </p:grpSpPr>
        <p:sp>
          <p:nvSpPr>
            <p:cNvPr id="41" name="Rectangle 40"/>
            <p:cNvSpPr/>
            <p:nvPr/>
          </p:nvSpPr>
          <p:spPr bwMode="auto">
            <a:xfrm>
              <a:off x="1000393" y="2584174"/>
              <a:ext cx="2435232" cy="609602"/>
            </a:xfrm>
            <a:prstGeom prst="rect">
              <a:avLst/>
            </a:prstGeom>
            <a:solidFill>
              <a:schemeClr val="accent3">
                <a:lumMod val="75000"/>
              </a:schemeClr>
            </a:solidFill>
            <a:scene3d>
              <a:camera prst="orthographicFront"/>
              <a:lightRig rig="flat" dir="t"/>
            </a:scene3d>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42" name="Rectangle 41"/>
            <p:cNvSpPr/>
            <p:nvPr/>
          </p:nvSpPr>
          <p:spPr bwMode="auto">
            <a:xfrm>
              <a:off x="1000393" y="2606159"/>
              <a:ext cx="2435232" cy="58761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3970" tIns="13970" rIns="13970" bIns="13970" spcCol="1270" anchor="ctr"/>
            <a:lstStyle/>
            <a:p>
              <a:pPr algn="ctr" defTabSz="977900" rtl="0">
                <a:lnSpc>
                  <a:spcPct val="90000"/>
                </a:lnSpc>
                <a:spcAft>
                  <a:spcPct val="35000"/>
                </a:spcAft>
                <a:defRPr/>
              </a:pPr>
              <a:r>
                <a:rPr lang="en-US" sz="2200" b="1" dirty="0" smtClean="0">
                  <a:solidFill>
                    <a:schemeClr val="tx2"/>
                  </a:solidFill>
                </a:rPr>
                <a:t>Sensors</a:t>
              </a:r>
              <a:endParaRPr lang="en-US" sz="2200" b="1" dirty="0">
                <a:solidFill>
                  <a:schemeClr val="tx2"/>
                </a:solidFill>
              </a:endParaRPr>
            </a:p>
          </p:txBody>
        </p:sp>
      </p:grpSp>
      <p:sp>
        <p:nvSpPr>
          <p:cNvPr id="43" name="Rounded Rectangle 42"/>
          <p:cNvSpPr/>
          <p:nvPr/>
        </p:nvSpPr>
        <p:spPr bwMode="auto">
          <a:xfrm>
            <a:off x="4361934" y="4251695"/>
            <a:ext cx="4053017" cy="1097808"/>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lstStyle/>
          <a:p>
            <a:pPr marL="342900" indent="-342900" algn="ctr">
              <a:lnSpc>
                <a:spcPct val="125000"/>
              </a:lnSpc>
              <a:defRPr/>
            </a:pPr>
            <a:r>
              <a:rPr lang="en-US" sz="2200" dirty="0">
                <a:solidFill>
                  <a:srgbClr val="FF0000"/>
                </a:solidFill>
              </a:rPr>
              <a:t>Sensor faults in a </a:t>
            </a:r>
            <a:r>
              <a:rPr lang="en-US" sz="2200" dirty="0" smtClean="0">
                <a:solidFill>
                  <a:srgbClr val="FF0000"/>
                </a:solidFill>
              </a:rPr>
              <a:t>DC/DC power </a:t>
            </a:r>
            <a:r>
              <a:rPr lang="en-US" sz="2200" dirty="0">
                <a:solidFill>
                  <a:srgbClr val="FF0000"/>
                </a:solidFill>
              </a:rPr>
              <a:t>converter system used in </a:t>
            </a:r>
            <a:r>
              <a:rPr lang="en-US" sz="2200" dirty="0" smtClean="0">
                <a:solidFill>
                  <a:srgbClr val="FF0000"/>
                </a:solidFill>
              </a:rPr>
              <a:t>HEV</a:t>
            </a:r>
            <a:endParaRPr lang="en-US" sz="2200" i="1" dirty="0">
              <a:solidFill>
                <a:srgbClr val="FF0000"/>
              </a:solidFill>
              <a:effectLst>
                <a:outerShdw blurRad="38100" dist="38100" dir="2700000" algn="tl">
                  <a:srgbClr val="C0C0C0"/>
                </a:outerShdw>
              </a:effectLst>
              <a:cs typeface="Arial" pitchFamily="34" charset="0"/>
            </a:endParaRPr>
          </a:p>
        </p:txBody>
      </p:sp>
    </p:spTree>
    <p:extLst>
      <p:ext uri="{BB962C8B-B14F-4D97-AF65-F5344CB8AC3E}">
        <p14:creationId xmlns:p14="http://schemas.microsoft.com/office/powerpoint/2010/main" val="67163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 calcmode="lin" valueType="num">
                                      <p:cBhvr>
                                        <p:cTn id="10" dur="500" fill="hold"/>
                                        <p:tgtEl>
                                          <p:spTgt spid="43"/>
                                        </p:tgtEl>
                                        <p:attrNameLst>
                                          <p:attrName>ppt_w</p:attrName>
                                        </p:attrNameLst>
                                      </p:cBhvr>
                                      <p:tavLst>
                                        <p:tav tm="0">
                                          <p:val>
                                            <p:fltVal val="0"/>
                                          </p:val>
                                        </p:tav>
                                        <p:tav tm="100000">
                                          <p:val>
                                            <p:strVal val="#ppt_w"/>
                                          </p:val>
                                        </p:tav>
                                      </p:tavLst>
                                    </p:anim>
                                    <p:anim calcmode="lin" valueType="num">
                                      <p:cBhvr>
                                        <p:cTn id="11" dur="500" fill="hold"/>
                                        <p:tgtEl>
                                          <p:spTgt spid="43"/>
                                        </p:tgtEl>
                                        <p:attrNameLst>
                                          <p:attrName>ppt_h</p:attrName>
                                        </p:attrNameLst>
                                      </p:cBhvr>
                                      <p:tavLst>
                                        <p:tav tm="0">
                                          <p:val>
                                            <p:fltVal val="0"/>
                                          </p:val>
                                        </p:tav>
                                        <p:tav tm="100000">
                                          <p:val>
                                            <p:strVal val="#ppt_h"/>
                                          </p:val>
                                        </p:tav>
                                      </p:tavLst>
                                    </p:anim>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slide(fromLeft)">
                                      <p:cBhvr>
                                        <p:cTn id="17" dur="500"/>
                                        <p:tgtEl>
                                          <p:spTgt spid="35"/>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slide(fromLeft)">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3"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840704" y="2438400"/>
            <a:ext cx="3571765" cy="1219200"/>
          </a:xfrm>
          <a:prstGeom prst="roundRect">
            <a:avLst/>
          </a:prstGeom>
          <a:ln>
            <a:solidFill>
              <a:srgbClr val="000064"/>
            </a:solidFill>
          </a:ln>
          <a:effectLst>
            <a:outerShdw blurRad="50800" dist="38100" dir="2700000" algn="tl" rotWithShape="0">
              <a:srgbClr val="002060">
                <a:alpha val="40000"/>
              </a:srgbClr>
            </a:outerShdw>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 name="Rounded Rectangle 6"/>
          <p:cNvSpPr/>
          <p:nvPr/>
        </p:nvSpPr>
        <p:spPr bwMode="auto">
          <a:xfrm>
            <a:off x="929048" y="2497138"/>
            <a:ext cx="7390548" cy="11017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3600" b="1" dirty="0" smtClean="0">
                <a:solidFill>
                  <a:schemeClr val="bg2"/>
                </a:solidFill>
              </a:rPr>
              <a:t>Thank you</a:t>
            </a:r>
            <a:endParaRPr lang="en-US" sz="3600" b="1" dirty="0">
              <a:solidFill>
                <a:schemeClr val="bg2"/>
              </a:solidFill>
            </a:endParaRPr>
          </a:p>
        </p:txBody>
      </p:sp>
    </p:spTree>
    <p:extLst>
      <p:ext uri="{BB962C8B-B14F-4D97-AF65-F5344CB8AC3E}">
        <p14:creationId xmlns:p14="http://schemas.microsoft.com/office/powerpoint/2010/main" val="3464921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p:cNvSpPr txBox="1">
            <a:spLocks/>
          </p:cNvSpPr>
          <p:nvPr/>
        </p:nvSpPr>
        <p:spPr>
          <a:xfrm>
            <a:off x="7737475" y="6248400"/>
            <a:ext cx="9144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F2882228-9FC1-4954-85E5-8DC89EA8B739}" type="slidenum">
              <a:rPr lang="ar-SA" altLang="en-US" smtClean="0"/>
              <a:pPr>
                <a:defRPr/>
              </a:pPr>
              <a:t>7</a:t>
            </a:fld>
            <a:endParaRPr lang="en-US" altLang="en-US">
              <a:latin typeface="+mn-lt"/>
            </a:endParaRPr>
          </a:p>
        </p:txBody>
      </p:sp>
      <p:grpSp>
        <p:nvGrpSpPr>
          <p:cNvPr id="3" name="Group 88"/>
          <p:cNvGrpSpPr>
            <a:grpSpLocks/>
          </p:cNvGrpSpPr>
          <p:nvPr/>
        </p:nvGrpSpPr>
        <p:grpSpPr bwMode="auto">
          <a:xfrm>
            <a:off x="5906611" y="2912578"/>
            <a:ext cx="2711949" cy="456809"/>
            <a:chOff x="5974851" y="2784313"/>
            <a:chExt cx="2711949" cy="283642"/>
          </a:xfrm>
        </p:grpSpPr>
        <p:cxnSp>
          <p:nvCxnSpPr>
            <p:cNvPr id="4" name="Straight Connector 73"/>
            <p:cNvCxnSpPr>
              <a:cxnSpLocks noChangeShapeType="1"/>
            </p:cNvCxnSpPr>
            <p:nvPr/>
          </p:nvCxnSpPr>
          <p:spPr bwMode="auto">
            <a:xfrm flipH="1">
              <a:off x="5974851" y="2926134"/>
              <a:ext cx="765375" cy="1408"/>
            </a:xfrm>
            <a:prstGeom prst="line">
              <a:avLst/>
            </a:prstGeom>
            <a:noFill/>
            <a:ln w="25400" algn="ctr">
              <a:solidFill>
                <a:srgbClr val="000064"/>
              </a:solidFill>
              <a:round/>
              <a:headEnd/>
              <a:tailEnd/>
            </a:ln>
            <a:effectLst>
              <a:outerShdw blurRad="50800" dist="38100" dir="2700000" algn="tl" rotWithShape="0">
                <a:prstClr val="black">
                  <a:alpha val="40000"/>
                </a:prstClr>
              </a:outerShdw>
            </a:effectLst>
          </p:spPr>
        </p:cxnSp>
        <p:grpSp>
          <p:nvGrpSpPr>
            <p:cNvPr id="5" name="Group 43"/>
            <p:cNvGrpSpPr/>
            <p:nvPr/>
          </p:nvGrpSpPr>
          <p:grpSpPr bwMode="auto">
            <a:xfrm>
              <a:off x="6731812" y="2784313"/>
              <a:ext cx="1954988" cy="283642"/>
              <a:chOff x="5200974" y="1171422"/>
              <a:chExt cx="1955475" cy="283475"/>
            </a:xfrm>
            <a:scene3d>
              <a:camera prst="orthographicFront"/>
              <a:lightRig rig="flat" dir="t"/>
            </a:scene3d>
          </p:grpSpPr>
          <p:sp>
            <p:nvSpPr>
              <p:cNvPr id="6" name="Rounded Rectangle 5"/>
              <p:cNvSpPr/>
              <p:nvPr/>
            </p:nvSpPr>
            <p:spPr>
              <a:xfrm>
                <a:off x="5200974" y="1171422"/>
                <a:ext cx="1955475" cy="283475"/>
              </a:xfrm>
              <a:prstGeom prst="roundRect">
                <a:avLst>
                  <a:gd name="adj" fmla="val 10000"/>
                </a:avLst>
              </a:prstGeom>
              <a:sp3d prstMaterial="dkEdge">
                <a:bevelT w="8200" h="38100"/>
              </a:sp3d>
            </p:spPr>
            <p:style>
              <a:lnRef idx="0">
                <a:schemeClr val="accent4">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7" name="Rounded Rectangle 10"/>
              <p:cNvSpPr/>
              <p:nvPr/>
            </p:nvSpPr>
            <p:spPr>
              <a:xfrm>
                <a:off x="5209277" y="1179725"/>
                <a:ext cx="1938869" cy="26686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0160" tIns="10160" rIns="10160" bIns="10160" spcCol="1270" anchor="ctr"/>
              <a:lstStyle/>
              <a:p>
                <a:pPr algn="ctr" defTabSz="711200">
                  <a:lnSpc>
                    <a:spcPct val="90000"/>
                  </a:lnSpc>
                  <a:spcAft>
                    <a:spcPct val="35000"/>
                  </a:spcAft>
                  <a:defRPr/>
                </a:pPr>
                <a:r>
                  <a:rPr lang="en-US" dirty="0" smtClean="0">
                    <a:solidFill>
                      <a:srgbClr val="000064"/>
                    </a:solidFill>
                  </a:rPr>
                  <a:t>Observer-based</a:t>
                </a:r>
                <a:endParaRPr lang="en-US" dirty="0">
                  <a:solidFill>
                    <a:srgbClr val="000064"/>
                  </a:solidFill>
                </a:endParaRPr>
              </a:p>
            </p:txBody>
          </p:sp>
        </p:grpSp>
      </p:grpSp>
      <p:graphicFrame>
        <p:nvGraphicFramePr>
          <p:cNvPr id="8" name="Diagram 7"/>
          <p:cNvGraphicFramePr/>
          <p:nvPr>
            <p:extLst>
              <p:ext uri="{D42A27DB-BD31-4B8C-83A1-F6EECF244321}">
                <p14:modId xmlns:p14="http://schemas.microsoft.com/office/powerpoint/2010/main" val="3454537784"/>
              </p:ext>
            </p:extLst>
          </p:nvPr>
        </p:nvGraphicFramePr>
        <p:xfrm>
          <a:off x="304800" y="1600200"/>
          <a:ext cx="5715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re 1"/>
          <p:cNvSpPr txBox="1">
            <a:spLocks/>
          </p:cNvSpPr>
          <p:nvPr/>
        </p:nvSpPr>
        <p:spPr bwMode="auto">
          <a:xfrm>
            <a:off x="457200" y="404813"/>
            <a:ext cx="8229600"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hlink"/>
                </a:solidFill>
                <a:latin typeface="+mj-lt"/>
                <a:ea typeface="+mj-ea"/>
                <a:cs typeface="+mj-cs"/>
              </a:defRPr>
            </a:lvl1pPr>
            <a:lvl2pPr algn="ctr" rtl="0" eaLnBrk="0" fontAlgn="base" hangingPunct="0">
              <a:spcBef>
                <a:spcPct val="0"/>
              </a:spcBef>
              <a:spcAft>
                <a:spcPct val="0"/>
              </a:spcAft>
              <a:defRPr sz="2400">
                <a:solidFill>
                  <a:schemeClr val="hlink"/>
                </a:solidFill>
                <a:latin typeface="Calibri" pitchFamily="34" charset="0"/>
              </a:defRPr>
            </a:lvl2pPr>
            <a:lvl3pPr algn="ctr" rtl="0" eaLnBrk="0" fontAlgn="base" hangingPunct="0">
              <a:spcBef>
                <a:spcPct val="0"/>
              </a:spcBef>
              <a:spcAft>
                <a:spcPct val="0"/>
              </a:spcAft>
              <a:defRPr sz="2400">
                <a:solidFill>
                  <a:schemeClr val="hlink"/>
                </a:solidFill>
                <a:latin typeface="Calibri" pitchFamily="34" charset="0"/>
              </a:defRPr>
            </a:lvl3pPr>
            <a:lvl4pPr algn="ctr" rtl="0" eaLnBrk="0" fontAlgn="base" hangingPunct="0">
              <a:spcBef>
                <a:spcPct val="0"/>
              </a:spcBef>
              <a:spcAft>
                <a:spcPct val="0"/>
              </a:spcAft>
              <a:defRPr sz="2400">
                <a:solidFill>
                  <a:schemeClr val="hlink"/>
                </a:solidFill>
                <a:latin typeface="Calibri" pitchFamily="34" charset="0"/>
              </a:defRPr>
            </a:lvl4pPr>
            <a:lvl5pPr algn="ctr" rtl="0" eaLnBrk="0" fontAlgn="base" hangingPunct="0">
              <a:spcBef>
                <a:spcPct val="0"/>
              </a:spcBef>
              <a:spcAft>
                <a:spcPct val="0"/>
              </a:spcAft>
              <a:defRPr sz="2400">
                <a:solidFill>
                  <a:schemeClr val="hlink"/>
                </a:solidFill>
                <a:latin typeface="Calibri" pitchFamily="34" charset="0"/>
              </a:defRPr>
            </a:lvl5pPr>
            <a:lvl6pPr marL="457200" algn="ctr" rtl="0" fontAlgn="base">
              <a:spcBef>
                <a:spcPct val="0"/>
              </a:spcBef>
              <a:spcAft>
                <a:spcPct val="0"/>
              </a:spcAft>
              <a:defRPr sz="2400">
                <a:solidFill>
                  <a:schemeClr val="hlink"/>
                </a:solidFill>
                <a:latin typeface="Arial" charset="0"/>
              </a:defRPr>
            </a:lvl6pPr>
            <a:lvl7pPr marL="914400" algn="ctr" rtl="0" fontAlgn="base">
              <a:spcBef>
                <a:spcPct val="0"/>
              </a:spcBef>
              <a:spcAft>
                <a:spcPct val="0"/>
              </a:spcAft>
              <a:defRPr sz="2400">
                <a:solidFill>
                  <a:schemeClr val="hlink"/>
                </a:solidFill>
                <a:latin typeface="Arial" charset="0"/>
              </a:defRPr>
            </a:lvl7pPr>
            <a:lvl8pPr marL="1371600" algn="ctr" rtl="0" fontAlgn="base">
              <a:spcBef>
                <a:spcPct val="0"/>
              </a:spcBef>
              <a:spcAft>
                <a:spcPct val="0"/>
              </a:spcAft>
              <a:defRPr sz="2400">
                <a:solidFill>
                  <a:schemeClr val="hlink"/>
                </a:solidFill>
                <a:latin typeface="Arial" charset="0"/>
              </a:defRPr>
            </a:lvl8pPr>
            <a:lvl9pPr marL="1828800" algn="ctr" rtl="0" fontAlgn="base">
              <a:spcBef>
                <a:spcPct val="0"/>
              </a:spcBef>
              <a:spcAft>
                <a:spcPct val="0"/>
              </a:spcAft>
              <a:defRPr sz="2400">
                <a:solidFill>
                  <a:schemeClr val="hlink"/>
                </a:solidFill>
                <a:latin typeface="Arial" charset="0"/>
              </a:defRPr>
            </a:lvl9pPr>
          </a:lstStyle>
          <a:p>
            <a:r>
              <a:rPr lang="fr-FR" b="1" kern="0" dirty="0" err="1" smtClean="0"/>
              <a:t>Fault</a:t>
            </a:r>
            <a:r>
              <a:rPr lang="fr-FR" b="1" kern="0" dirty="0" smtClean="0"/>
              <a:t> </a:t>
            </a:r>
            <a:r>
              <a:rPr lang="fr-FR" b="1" kern="0" dirty="0" err="1" smtClean="0"/>
              <a:t>Diagnosis</a:t>
            </a:r>
            <a:r>
              <a:rPr lang="fr-FR" b="1" kern="0" dirty="0" smtClean="0"/>
              <a:t> Techniques for Power </a:t>
            </a:r>
            <a:r>
              <a:rPr lang="fr-FR" b="1" kern="0" dirty="0" err="1" smtClean="0"/>
              <a:t>Converters</a:t>
            </a:r>
            <a:endParaRPr lang="fr-FR" b="1" kern="0" dirty="0" smtClean="0"/>
          </a:p>
        </p:txBody>
      </p:sp>
      <p:grpSp>
        <p:nvGrpSpPr>
          <p:cNvPr id="10" name="Group 9"/>
          <p:cNvGrpSpPr/>
          <p:nvPr/>
        </p:nvGrpSpPr>
        <p:grpSpPr>
          <a:xfrm>
            <a:off x="3620187" y="2775908"/>
            <a:ext cx="2343574" cy="711367"/>
            <a:chOff x="3313148" y="1173304"/>
            <a:chExt cx="2343574" cy="711367"/>
          </a:xfrm>
          <a:solidFill>
            <a:schemeClr val="accent3">
              <a:lumMod val="75000"/>
            </a:schemeClr>
          </a:solidFill>
          <a:scene3d>
            <a:camera prst="orthographicFront"/>
            <a:lightRig rig="flat" dir="t"/>
          </a:scene3d>
        </p:grpSpPr>
        <p:sp>
          <p:nvSpPr>
            <p:cNvPr id="11" name="Rounded Rectangle 10"/>
            <p:cNvSpPr/>
            <p:nvPr/>
          </p:nvSpPr>
          <p:spPr>
            <a:xfrm>
              <a:off x="3313148" y="1173304"/>
              <a:ext cx="2343574" cy="711367"/>
            </a:xfrm>
            <a:prstGeom prst="roundRect">
              <a:avLst>
                <a:gd name="adj" fmla="val 10000"/>
              </a:avLst>
            </a:prstGeom>
            <a:grpFill/>
            <a:sp3d prstMaterial="dkEdge">
              <a:bevelT w="8200" h="38100"/>
            </a:sp3d>
          </p:spPr>
          <p:style>
            <a:lnRef idx="0">
              <a:schemeClr val="accent4">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2" name="Rounded Rectangle 4"/>
            <p:cNvSpPr/>
            <p:nvPr/>
          </p:nvSpPr>
          <p:spPr>
            <a:xfrm>
              <a:off x="3333983" y="1194139"/>
              <a:ext cx="2301904" cy="669697"/>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64"/>
                  </a:solidFill>
                </a:rPr>
                <a:t>Analytical model-based methods</a:t>
              </a:r>
              <a:endParaRPr lang="en-US" sz="1800" kern="1200" dirty="0">
                <a:solidFill>
                  <a:srgbClr val="000064"/>
                </a:solidFill>
              </a:endParaRPr>
            </a:p>
          </p:txBody>
        </p:sp>
      </p:grpSp>
      <p:sp>
        <p:nvSpPr>
          <p:cNvPr id="13" name="Rounded Rectangle 12"/>
          <p:cNvSpPr/>
          <p:nvPr/>
        </p:nvSpPr>
        <p:spPr bwMode="auto">
          <a:xfrm>
            <a:off x="968991" y="4989444"/>
            <a:ext cx="7303324" cy="873125"/>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lstStyle/>
          <a:p>
            <a:pPr marL="342900" indent="-342900" algn="ctr">
              <a:lnSpc>
                <a:spcPct val="125000"/>
              </a:lnSpc>
              <a:defRPr/>
            </a:pPr>
            <a:r>
              <a:rPr lang="en-GB" sz="2000" dirty="0" smtClean="0">
                <a:solidFill>
                  <a:srgbClr val="FF0000"/>
                </a:solidFill>
              </a:rPr>
              <a:t>For </a:t>
            </a:r>
            <a:r>
              <a:rPr lang="en-GB" sz="2000" dirty="0">
                <a:solidFill>
                  <a:srgbClr val="FF0000"/>
                </a:solidFill>
              </a:rPr>
              <a:t>HEV applications where </a:t>
            </a:r>
            <a:r>
              <a:rPr lang="en-GB" sz="2000" dirty="0" smtClean="0">
                <a:solidFill>
                  <a:srgbClr val="FF0000"/>
                </a:solidFill>
              </a:rPr>
              <a:t>converters </a:t>
            </a:r>
            <a:r>
              <a:rPr lang="en-GB" sz="2000" dirty="0">
                <a:solidFill>
                  <a:srgbClr val="FF0000"/>
                </a:solidFill>
              </a:rPr>
              <a:t>operate under variable load conditions, </a:t>
            </a:r>
            <a:r>
              <a:rPr lang="en-GB" sz="2000" dirty="0" smtClean="0">
                <a:solidFill>
                  <a:srgbClr val="FF0000"/>
                </a:solidFill>
              </a:rPr>
              <a:t>model-based diagnosis </a:t>
            </a:r>
            <a:r>
              <a:rPr lang="en-GB" sz="2000" dirty="0">
                <a:solidFill>
                  <a:srgbClr val="FF0000"/>
                </a:solidFill>
              </a:rPr>
              <a:t>is of particular </a:t>
            </a:r>
            <a:r>
              <a:rPr lang="en-GB" sz="2000" dirty="0" smtClean="0">
                <a:solidFill>
                  <a:srgbClr val="FF0000"/>
                </a:solidFill>
              </a:rPr>
              <a:t>interest.</a:t>
            </a:r>
            <a:endParaRPr lang="en-US" sz="2000" b="1" i="1" dirty="0">
              <a:solidFill>
                <a:srgbClr val="FF0000"/>
              </a:solidFill>
              <a:effectLst>
                <a:outerShdw blurRad="38100" dist="38100" dir="2700000" algn="tl">
                  <a:srgbClr val="C0C0C0"/>
                </a:outerShdw>
              </a:effectLst>
              <a:cs typeface="Arial" pitchFamily="34" charset="0"/>
            </a:endParaRPr>
          </a:p>
        </p:txBody>
      </p:sp>
    </p:spTree>
    <p:extLst>
      <p:ext uri="{BB962C8B-B14F-4D97-AF65-F5344CB8AC3E}">
        <p14:creationId xmlns:p14="http://schemas.microsoft.com/office/powerpoint/2010/main" val="165653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lide(fromLeft)">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3"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808750" y="2438400"/>
            <a:ext cx="7572375" cy="1219200"/>
          </a:xfrm>
          <a:prstGeom prst="roundRect">
            <a:avLst/>
          </a:prstGeom>
          <a:ln>
            <a:solidFill>
              <a:srgbClr val="000064"/>
            </a:solidFill>
          </a:ln>
          <a:effectLst>
            <a:outerShdw blurRad="50800" dist="38100" dir="2700000" algn="tl" rotWithShape="0">
              <a:srgbClr val="002060">
                <a:alpha val="40000"/>
              </a:srgbClr>
            </a:outerShdw>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 name="Rounded Rectangle 6"/>
          <p:cNvSpPr/>
          <p:nvPr/>
        </p:nvSpPr>
        <p:spPr bwMode="auto">
          <a:xfrm>
            <a:off x="556958" y="2497138"/>
            <a:ext cx="8040390" cy="11017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3200" b="1" dirty="0" smtClean="0">
                <a:solidFill>
                  <a:schemeClr val="bg2"/>
                </a:solidFill>
              </a:rPr>
              <a:t>Examined Power Converter System</a:t>
            </a:r>
            <a:endParaRPr lang="en-US" sz="3200" b="1" dirty="0">
              <a:solidFill>
                <a:schemeClr val="bg2"/>
              </a:solidFill>
            </a:endParaRPr>
          </a:p>
        </p:txBody>
      </p:sp>
    </p:spTree>
    <p:extLst>
      <p:ext uri="{BB962C8B-B14F-4D97-AF65-F5344CB8AC3E}">
        <p14:creationId xmlns:p14="http://schemas.microsoft.com/office/powerpoint/2010/main" val="420494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987308" y="1240465"/>
            <a:ext cx="3917887" cy="3318849"/>
          </a:xfrm>
          <a:prstGeom prst="roundRect">
            <a:avLst/>
          </a:prstGeom>
          <a:solidFill>
            <a:schemeClr val="accent3">
              <a:lumMod val="85000"/>
            </a:schemeClr>
          </a:solidFill>
          <a:ln>
            <a:solidFill>
              <a:schemeClr val="tx2"/>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 name="Rounded Rectangle 6"/>
          <p:cNvSpPr/>
          <p:nvPr/>
        </p:nvSpPr>
        <p:spPr bwMode="auto">
          <a:xfrm>
            <a:off x="1471407" y="4655411"/>
            <a:ext cx="4949687" cy="64566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2800" b="1" dirty="0" smtClean="0">
                <a:solidFill>
                  <a:schemeClr val="tx2"/>
                </a:solidFill>
              </a:rPr>
              <a:t>Automotive Electrical System</a:t>
            </a:r>
            <a:endParaRPr lang="en-US" sz="2800" b="1" dirty="0">
              <a:solidFill>
                <a:schemeClr val="tx2"/>
              </a:solidFill>
            </a:endParaRPr>
          </a:p>
        </p:txBody>
      </p:sp>
      <p:sp>
        <p:nvSpPr>
          <p:cNvPr id="4" name="Rounded Rectangle 3"/>
          <p:cNvSpPr/>
          <p:nvPr/>
        </p:nvSpPr>
        <p:spPr bwMode="auto">
          <a:xfrm>
            <a:off x="2387532" y="1548359"/>
            <a:ext cx="3080856" cy="1175426"/>
          </a:xfrm>
          <a:prstGeom prst="roundRect">
            <a:avLst/>
          </a:prstGeom>
          <a:ln>
            <a:solidFill>
              <a:schemeClr val="tx2"/>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 name="Rounded Rectangle 6"/>
          <p:cNvSpPr/>
          <p:nvPr/>
        </p:nvSpPr>
        <p:spPr bwMode="auto">
          <a:xfrm>
            <a:off x="2276562" y="1833900"/>
            <a:ext cx="3288257" cy="62228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3200" b="1" dirty="0" smtClean="0">
                <a:solidFill>
                  <a:schemeClr val="tx2"/>
                </a:solidFill>
              </a:rPr>
              <a:t>DC Main </a:t>
            </a:r>
            <a:r>
              <a:rPr lang="en-US" sz="2800" b="1" dirty="0" smtClean="0">
                <a:solidFill>
                  <a:schemeClr val="tx2"/>
                </a:solidFill>
              </a:rPr>
              <a:t>System</a:t>
            </a:r>
            <a:endParaRPr lang="en-US" sz="3200" b="1" dirty="0">
              <a:solidFill>
                <a:schemeClr val="tx2"/>
              </a:solidFill>
            </a:endParaRPr>
          </a:p>
        </p:txBody>
      </p:sp>
      <p:sp>
        <p:nvSpPr>
          <p:cNvPr id="6" name="Rounded Rectangle 5"/>
          <p:cNvSpPr/>
          <p:nvPr/>
        </p:nvSpPr>
        <p:spPr bwMode="auto">
          <a:xfrm>
            <a:off x="2177318" y="3047762"/>
            <a:ext cx="1669960" cy="1175426"/>
          </a:xfrm>
          <a:prstGeom prst="roundRect">
            <a:avLst/>
          </a:prstGeom>
          <a:ln>
            <a:solidFill>
              <a:srgbClr val="000064"/>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Rounded Rectangle 6"/>
          <p:cNvSpPr/>
          <p:nvPr/>
        </p:nvSpPr>
        <p:spPr bwMode="auto">
          <a:xfrm>
            <a:off x="1961820" y="3306799"/>
            <a:ext cx="2113720" cy="62228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2400" b="1" dirty="0" smtClean="0">
                <a:solidFill>
                  <a:schemeClr val="tx2"/>
                </a:solidFill>
              </a:rPr>
              <a:t>DC </a:t>
            </a:r>
          </a:p>
          <a:p>
            <a:pPr algn="ctr" defTabSz="933450">
              <a:lnSpc>
                <a:spcPct val="90000"/>
              </a:lnSpc>
              <a:spcAft>
                <a:spcPct val="35000"/>
              </a:spcAft>
              <a:defRPr/>
            </a:pPr>
            <a:r>
              <a:rPr lang="en-US" sz="2400" b="1" dirty="0" smtClean="0">
                <a:solidFill>
                  <a:schemeClr val="tx2"/>
                </a:solidFill>
              </a:rPr>
              <a:t>Distribution</a:t>
            </a:r>
            <a:endParaRPr lang="en-US" sz="2400" b="1" dirty="0">
              <a:solidFill>
                <a:schemeClr val="tx2"/>
              </a:solidFill>
            </a:endParaRPr>
          </a:p>
        </p:txBody>
      </p:sp>
      <p:sp>
        <p:nvSpPr>
          <p:cNvPr id="8" name="Rounded Rectangle 7"/>
          <p:cNvSpPr/>
          <p:nvPr/>
        </p:nvSpPr>
        <p:spPr bwMode="auto">
          <a:xfrm>
            <a:off x="4035786" y="3059107"/>
            <a:ext cx="1669960" cy="1175426"/>
          </a:xfrm>
          <a:prstGeom prst="roundRect">
            <a:avLst/>
          </a:prstGeom>
          <a:ln>
            <a:solidFill>
              <a:schemeClr val="tx2"/>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Rounded Rectangle 6"/>
          <p:cNvSpPr/>
          <p:nvPr/>
        </p:nvSpPr>
        <p:spPr bwMode="auto">
          <a:xfrm>
            <a:off x="3843630" y="3318144"/>
            <a:ext cx="2061564" cy="62228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742" tIns="0" rIns="217742" bIns="0" spcCol="1270" anchor="ctr"/>
          <a:lstStyle/>
          <a:p>
            <a:pPr algn="ctr" defTabSz="933450">
              <a:lnSpc>
                <a:spcPct val="90000"/>
              </a:lnSpc>
              <a:spcAft>
                <a:spcPct val="35000"/>
              </a:spcAft>
              <a:defRPr/>
            </a:pPr>
            <a:r>
              <a:rPr lang="en-US" sz="2400" b="1" dirty="0" smtClean="0">
                <a:solidFill>
                  <a:schemeClr val="tx2"/>
                </a:solidFill>
              </a:rPr>
              <a:t>AC </a:t>
            </a:r>
          </a:p>
          <a:p>
            <a:pPr algn="ctr" defTabSz="933450">
              <a:lnSpc>
                <a:spcPct val="90000"/>
              </a:lnSpc>
              <a:spcAft>
                <a:spcPct val="35000"/>
              </a:spcAft>
              <a:defRPr/>
            </a:pPr>
            <a:r>
              <a:rPr lang="en-US" sz="2400" b="1" dirty="0" smtClean="0">
                <a:solidFill>
                  <a:schemeClr val="tx2"/>
                </a:solidFill>
              </a:rPr>
              <a:t>Distribution</a:t>
            </a:r>
            <a:endParaRPr lang="en-US" sz="2400" b="1" dirty="0">
              <a:solidFill>
                <a:schemeClr val="tx2"/>
              </a:solidFill>
            </a:endParaRPr>
          </a:p>
        </p:txBody>
      </p:sp>
      <p:pic>
        <p:nvPicPr>
          <p:cNvPr id="10" name="Picture 9"/>
          <p:cNvPicPr>
            <a:picLocks noChangeAspect="1"/>
          </p:cNvPicPr>
          <p:nvPr/>
        </p:nvPicPr>
        <p:blipFill>
          <a:blip r:embed="rId3"/>
          <a:stretch>
            <a:fillRect/>
          </a:stretch>
        </p:blipFill>
        <p:spPr>
          <a:xfrm>
            <a:off x="5921789" y="1577428"/>
            <a:ext cx="1471299" cy="2749005"/>
          </a:xfrm>
          <a:prstGeom prst="rect">
            <a:avLst/>
          </a:prstGeom>
        </p:spPr>
      </p:pic>
    </p:spTree>
    <p:extLst>
      <p:ext uri="{BB962C8B-B14F-4D97-AF65-F5344CB8AC3E}">
        <p14:creationId xmlns:p14="http://schemas.microsoft.com/office/powerpoint/2010/main" val="1328123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ersonnalisé 100">
      <a:dk1>
        <a:srgbClr val="7F7F7F"/>
      </a:dk1>
      <a:lt1>
        <a:srgbClr val="FFFFFF"/>
      </a:lt1>
      <a:dk2>
        <a:srgbClr val="000000"/>
      </a:dk2>
      <a:lt2>
        <a:srgbClr val="1D9EFF"/>
      </a:lt2>
      <a:accent1>
        <a:srgbClr val="66FF33"/>
      </a:accent1>
      <a:accent2>
        <a:srgbClr val="66FF33"/>
      </a:accent2>
      <a:accent3>
        <a:srgbClr val="FFFFFF"/>
      </a:accent3>
      <a:accent4>
        <a:srgbClr val="000000"/>
      </a:accent4>
      <a:accent5>
        <a:srgbClr val="FFE2CA"/>
      </a:accent5>
      <a:accent6>
        <a:srgbClr val="000000"/>
      </a:accent6>
      <a:hlink>
        <a:srgbClr val="1D9EFF"/>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62486</TotalTime>
  <Words>2922</Words>
  <Application>Microsoft Office PowerPoint</Application>
  <PresentationFormat>On-screen Show (4:3)</PresentationFormat>
  <Paragraphs>581</Paragraphs>
  <Slides>60</Slides>
  <Notes>43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70" baseType="lpstr">
      <vt:lpstr>Arial</vt:lpstr>
      <vt:lpstr>Arial Black</vt:lpstr>
      <vt:lpstr>Arial Narrow</vt:lpstr>
      <vt:lpstr>Calibri</vt:lpstr>
      <vt:lpstr>Cambria Math</vt:lpstr>
      <vt:lpstr>Times New Roman</vt:lpstr>
      <vt:lpstr>TimesNewRoman</vt:lpstr>
      <vt:lpstr>Wingdings</vt:lpstr>
      <vt:lpstr>Pixel</vt:lpstr>
      <vt:lpstr>Equation</vt:lpstr>
      <vt:lpstr> A Sensor Fault Diagnosis Scheme  for a DC/DC Converter  used in Hybrid Electric Vehicles </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IRSEEM / ESIGELEC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Conception, Validation et Exploitation d’un dispositif de mesure des champs électromagnétiques proches</dc:title>
  <dc:creator>Baudry</dc:creator>
  <cp:lastModifiedBy>Hiba</cp:lastModifiedBy>
  <cp:revision>869</cp:revision>
  <dcterms:created xsi:type="dcterms:W3CDTF">2005-03-27T15:21:16Z</dcterms:created>
  <dcterms:modified xsi:type="dcterms:W3CDTF">2014-12-08T08:26:49Z</dcterms:modified>
</cp:coreProperties>
</file>